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wav"/>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style1.xml" ContentType="application/vnd.ms-office.chartstyle+xml"/>
  <Override PartName="/ppt/charts/colors1.xml" ContentType="application/vnd.ms-office.chartcolorstyle+xml"/>
  <Override PartName="/ppt/charts/chart5.xml" ContentType="application/vnd.openxmlformats-officedocument.drawingml.chart+xml"/>
  <Override PartName="/ppt/charts/chart6.xml" ContentType="application/vnd.openxmlformats-officedocument.drawingml.chart+xml"/>
  <Override PartName="/ppt/charts/style2.xml" ContentType="application/vnd.ms-office.chartstyle+xml"/>
  <Override PartName="/ppt/charts/colors2.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314" r:id="rId3"/>
    <p:sldId id="315" r:id="rId4"/>
    <p:sldId id="311" r:id="rId5"/>
    <p:sldId id="265" r:id="rId6"/>
    <p:sldId id="302" r:id="rId7"/>
    <p:sldId id="307" r:id="rId8"/>
    <p:sldId id="308" r:id="rId9"/>
    <p:sldId id="304" r:id="rId10"/>
    <p:sldId id="300" r:id="rId11"/>
    <p:sldId id="272" r:id="rId12"/>
    <p:sldId id="273" r:id="rId13"/>
    <p:sldId id="274" r:id="rId14"/>
    <p:sldId id="313" r:id="rId15"/>
    <p:sldId id="257" r:id="rId16"/>
    <p:sldId id="258" r:id="rId17"/>
    <p:sldId id="259" r:id="rId18"/>
    <p:sldId id="260" r:id="rId19"/>
    <p:sldId id="261" r:id="rId20"/>
    <p:sldId id="262" r:id="rId21"/>
    <p:sldId id="263" r:id="rId22"/>
    <p:sldId id="264" r:id="rId23"/>
    <p:sldId id="275" r:id="rId24"/>
    <p:sldId id="276" r:id="rId25"/>
    <p:sldId id="277" r:id="rId26"/>
    <p:sldId id="278" r:id="rId27"/>
    <p:sldId id="279" r:id="rId28"/>
    <p:sldId id="309" r:id="rId29"/>
    <p:sldId id="310" r:id="rId30"/>
    <p:sldId id="312"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25" r:id="rId46"/>
    <p:sldId id="329" r:id="rId47"/>
    <p:sldId id="330" r:id="rId48"/>
    <p:sldId id="331" r:id="rId49"/>
    <p:sldId id="332" r:id="rId50"/>
    <p:sldId id="326" r:id="rId51"/>
    <p:sldId id="328" r:id="rId52"/>
    <p:sldId id="316" r:id="rId53"/>
    <p:sldId id="317" r:id="rId54"/>
    <p:sldId id="327" r:id="rId55"/>
    <p:sldId id="318" r:id="rId56"/>
    <p:sldId id="319" r:id="rId57"/>
    <p:sldId id="320" r:id="rId58"/>
    <p:sldId id="322" r:id="rId59"/>
    <p:sldId id="323" r:id="rId60"/>
    <p:sldId id="324" r:id="rId61"/>
    <p:sldId id="321" r:id="rId62"/>
    <p:sldId id="333" r:id="rId63"/>
    <p:sldId id="334" r:id="rId64"/>
    <p:sldId id="335" r:id="rId65"/>
    <p:sldId id="338" r:id="rId66"/>
    <p:sldId id="337" r:id="rId67"/>
    <p:sldId id="336" r:id="rId68"/>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4" d="100"/>
          <a:sy n="74" d="100"/>
        </p:scale>
        <p:origin x="576" y="72"/>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1.xml"/><Relationship Id="rId1" Type="http://schemas.microsoft.com/office/2011/relationships/chartStyle" Target="style1.xml"/></Relationships>
</file>

<file path=ppt/charts/_rels/chart5.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Exercise Lab - Jumping Jacks</a:t>
            </a:r>
          </a:p>
        </c:rich>
      </c:tx>
      <c:overlay val="0"/>
    </c:title>
    <c:autoTitleDeleted val="0"/>
    <c:plotArea>
      <c:layout/>
      <c:lineChart>
        <c:grouping val="standard"/>
        <c:varyColors val="0"/>
        <c:ser>
          <c:idx val="1"/>
          <c:order val="0"/>
          <c:tx>
            <c:strRef>
              <c:f>Sheet1!$B$1</c:f>
              <c:strCache>
                <c:ptCount val="1"/>
                <c:pt idx="0">
                  <c:v>Number of repetitions</c:v>
                </c:pt>
              </c:strCache>
            </c:strRef>
          </c:tx>
          <c:marker>
            <c:symbol val="none"/>
          </c:marker>
          <c:val>
            <c:numRef>
              <c:f>Sheet1!$B$2:$B$6</c:f>
              <c:numCache>
                <c:formatCode>General</c:formatCode>
                <c:ptCount val="5"/>
                <c:pt idx="0">
                  <c:v>10</c:v>
                </c:pt>
                <c:pt idx="1">
                  <c:v>20</c:v>
                </c:pt>
                <c:pt idx="2">
                  <c:v>30</c:v>
                </c:pt>
                <c:pt idx="3">
                  <c:v>40</c:v>
                </c:pt>
                <c:pt idx="4">
                  <c:v>50</c:v>
                </c:pt>
              </c:numCache>
            </c:numRef>
          </c:val>
          <c:smooth val="0"/>
        </c:ser>
        <c:dLbls>
          <c:showLegendKey val="0"/>
          <c:showVal val="0"/>
          <c:showCatName val="0"/>
          <c:showSerName val="0"/>
          <c:showPercent val="0"/>
          <c:showBubbleSize val="0"/>
        </c:dLbls>
        <c:smooth val="0"/>
        <c:axId val="477991584"/>
        <c:axId val="477987664"/>
      </c:lineChart>
      <c:catAx>
        <c:axId val="477991584"/>
        <c:scaling>
          <c:orientation val="minMax"/>
        </c:scaling>
        <c:delete val="0"/>
        <c:axPos val="b"/>
        <c:title>
          <c:tx>
            <c:rich>
              <a:bodyPr/>
              <a:lstStyle/>
              <a:p>
                <a:pPr>
                  <a:defRPr/>
                </a:pPr>
                <a:r>
                  <a:rPr lang="en-US"/>
                  <a:t>Time (Minutes)</a:t>
                </a:r>
              </a:p>
            </c:rich>
          </c:tx>
          <c:overlay val="0"/>
        </c:title>
        <c:majorTickMark val="out"/>
        <c:minorTickMark val="none"/>
        <c:tickLblPos val="nextTo"/>
        <c:crossAx val="477987664"/>
        <c:crosses val="autoZero"/>
        <c:auto val="1"/>
        <c:lblAlgn val="ctr"/>
        <c:lblOffset val="100"/>
        <c:noMultiLvlLbl val="0"/>
      </c:catAx>
      <c:valAx>
        <c:axId val="477987664"/>
        <c:scaling>
          <c:orientation val="minMax"/>
        </c:scaling>
        <c:delete val="0"/>
        <c:axPos val="l"/>
        <c:majorGridlines/>
        <c:title>
          <c:tx>
            <c:rich>
              <a:bodyPr rot="-5400000" vert="horz"/>
              <a:lstStyle/>
              <a:p>
                <a:pPr>
                  <a:defRPr/>
                </a:pPr>
                <a:r>
                  <a:rPr lang="en-US"/>
                  <a:t>Numver of Repetitions</a:t>
                </a:r>
              </a:p>
            </c:rich>
          </c:tx>
          <c:overlay val="0"/>
        </c:title>
        <c:numFmt formatCode="General" sourceLinked="1"/>
        <c:majorTickMark val="out"/>
        <c:minorTickMark val="none"/>
        <c:tickLblPos val="nextTo"/>
        <c:crossAx val="477991584"/>
        <c:crosses val="autoZero"/>
        <c:crossBetween val="between"/>
      </c:valAx>
    </c:plotArea>
    <c:legend>
      <c:legendPos val="r"/>
      <c:overlay val="0"/>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Exercise Lab -Wall Sits</a:t>
            </a:r>
          </a:p>
        </c:rich>
      </c:tx>
      <c:overlay val="0"/>
    </c:title>
    <c:autoTitleDeleted val="0"/>
    <c:plotArea>
      <c:layout/>
      <c:lineChart>
        <c:grouping val="standard"/>
        <c:varyColors val="0"/>
        <c:ser>
          <c:idx val="1"/>
          <c:order val="0"/>
          <c:tx>
            <c:strRef>
              <c:f>Sheet1!$B$8</c:f>
              <c:strCache>
                <c:ptCount val="1"/>
                <c:pt idx="0">
                  <c:v>Time (minutes)</c:v>
                </c:pt>
              </c:strCache>
            </c:strRef>
          </c:tx>
          <c:marker>
            <c:symbol val="none"/>
          </c:marker>
          <c:val>
            <c:numRef>
              <c:f>Sheet1!$B$9:$B$13</c:f>
              <c:numCache>
                <c:formatCode>General</c:formatCode>
                <c:ptCount val="5"/>
                <c:pt idx="0">
                  <c:v>30</c:v>
                </c:pt>
                <c:pt idx="1">
                  <c:v>45</c:v>
                </c:pt>
                <c:pt idx="2">
                  <c:v>50</c:v>
                </c:pt>
                <c:pt idx="3">
                  <c:v>20</c:v>
                </c:pt>
                <c:pt idx="4">
                  <c:v>15</c:v>
                </c:pt>
              </c:numCache>
            </c:numRef>
          </c:val>
          <c:smooth val="0"/>
        </c:ser>
        <c:dLbls>
          <c:showLegendKey val="0"/>
          <c:showVal val="0"/>
          <c:showCatName val="0"/>
          <c:showSerName val="0"/>
          <c:showPercent val="0"/>
          <c:showBubbleSize val="0"/>
        </c:dLbls>
        <c:smooth val="0"/>
        <c:axId val="477991192"/>
        <c:axId val="477987272"/>
      </c:lineChart>
      <c:catAx>
        <c:axId val="477991192"/>
        <c:scaling>
          <c:orientation val="minMax"/>
        </c:scaling>
        <c:delete val="0"/>
        <c:axPos val="b"/>
        <c:title>
          <c:tx>
            <c:rich>
              <a:bodyPr/>
              <a:lstStyle/>
              <a:p>
                <a:pPr>
                  <a:defRPr/>
                </a:pPr>
                <a:r>
                  <a:rPr lang="en-US"/>
                  <a:t>Intervals</a:t>
                </a:r>
              </a:p>
            </c:rich>
          </c:tx>
          <c:overlay val="0"/>
        </c:title>
        <c:majorTickMark val="out"/>
        <c:minorTickMark val="none"/>
        <c:tickLblPos val="nextTo"/>
        <c:crossAx val="477987272"/>
        <c:crosses val="autoZero"/>
        <c:auto val="1"/>
        <c:lblAlgn val="ctr"/>
        <c:lblOffset val="100"/>
        <c:noMultiLvlLbl val="0"/>
      </c:catAx>
      <c:valAx>
        <c:axId val="477987272"/>
        <c:scaling>
          <c:orientation val="minMax"/>
        </c:scaling>
        <c:delete val="0"/>
        <c:axPos val="l"/>
        <c:majorGridlines/>
        <c:title>
          <c:tx>
            <c:rich>
              <a:bodyPr rot="-5400000" vert="horz"/>
              <a:lstStyle/>
              <a:p>
                <a:pPr>
                  <a:defRPr/>
                </a:pPr>
                <a:r>
                  <a:rPr lang="en-US"/>
                  <a:t>Duration of time (seconds)</a:t>
                </a:r>
              </a:p>
            </c:rich>
          </c:tx>
          <c:overlay val="0"/>
        </c:title>
        <c:numFmt formatCode="General" sourceLinked="1"/>
        <c:majorTickMark val="out"/>
        <c:minorTickMark val="none"/>
        <c:tickLblPos val="nextTo"/>
        <c:crossAx val="477991192"/>
        <c:crosses val="autoZero"/>
        <c:crossBetween val="between"/>
      </c:valAx>
    </c:plotArea>
    <c:legend>
      <c:legendPos val="r"/>
      <c:overlay val="0"/>
    </c:legend>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400"/>
            </a:pPr>
            <a:r>
              <a:rPr lang="en-US" sz="2400"/>
              <a:t>Exercise Lab - Jumping Jacks</a:t>
            </a:r>
          </a:p>
        </c:rich>
      </c:tx>
      <c:overlay val="0"/>
    </c:title>
    <c:autoTitleDeleted val="0"/>
    <c:plotArea>
      <c:layout/>
      <c:lineChart>
        <c:grouping val="standard"/>
        <c:varyColors val="0"/>
        <c:ser>
          <c:idx val="1"/>
          <c:order val="0"/>
          <c:tx>
            <c:strRef>
              <c:f>Sheet1!$B$1</c:f>
              <c:strCache>
                <c:ptCount val="1"/>
                <c:pt idx="0">
                  <c:v>Repetitions</c:v>
                </c:pt>
              </c:strCache>
            </c:strRef>
          </c:tx>
          <c:marker>
            <c:symbol val="none"/>
          </c:marker>
          <c:val>
            <c:numRef>
              <c:f>Sheet1!$B$2:$B$6</c:f>
              <c:numCache>
                <c:formatCode>General</c:formatCode>
                <c:ptCount val="5"/>
                <c:pt idx="0">
                  <c:v>12</c:v>
                </c:pt>
                <c:pt idx="1">
                  <c:v>15</c:v>
                </c:pt>
                <c:pt idx="2">
                  <c:v>14</c:v>
                </c:pt>
                <c:pt idx="3">
                  <c:v>13</c:v>
                </c:pt>
                <c:pt idx="4">
                  <c:v>10</c:v>
                </c:pt>
              </c:numCache>
            </c:numRef>
          </c:val>
          <c:smooth val="0"/>
        </c:ser>
        <c:dLbls>
          <c:showLegendKey val="0"/>
          <c:showVal val="0"/>
          <c:showCatName val="0"/>
          <c:showSerName val="0"/>
          <c:showPercent val="0"/>
          <c:showBubbleSize val="0"/>
        </c:dLbls>
        <c:smooth val="0"/>
        <c:axId val="115792456"/>
        <c:axId val="115799512"/>
      </c:lineChart>
      <c:catAx>
        <c:axId val="115792456"/>
        <c:scaling>
          <c:orientation val="minMax"/>
        </c:scaling>
        <c:delete val="0"/>
        <c:axPos val="b"/>
        <c:title>
          <c:tx>
            <c:rich>
              <a:bodyPr/>
              <a:lstStyle/>
              <a:p>
                <a:pPr>
                  <a:defRPr sz="2400"/>
                </a:pPr>
                <a:r>
                  <a:rPr lang="en-US" sz="2400"/>
                  <a:t>Time (Minutes)</a:t>
                </a:r>
              </a:p>
            </c:rich>
          </c:tx>
          <c:overlay val="0"/>
        </c:title>
        <c:majorTickMark val="out"/>
        <c:minorTickMark val="none"/>
        <c:tickLblPos val="nextTo"/>
        <c:crossAx val="115799512"/>
        <c:crosses val="autoZero"/>
        <c:auto val="1"/>
        <c:lblAlgn val="ctr"/>
        <c:lblOffset val="100"/>
        <c:noMultiLvlLbl val="0"/>
      </c:catAx>
      <c:valAx>
        <c:axId val="115799512"/>
        <c:scaling>
          <c:orientation val="minMax"/>
        </c:scaling>
        <c:delete val="0"/>
        <c:axPos val="l"/>
        <c:majorGridlines/>
        <c:title>
          <c:tx>
            <c:rich>
              <a:bodyPr rot="-5400000" vert="horz"/>
              <a:lstStyle/>
              <a:p>
                <a:pPr>
                  <a:defRPr sz="2400"/>
                </a:pPr>
                <a:r>
                  <a:rPr lang="en-US" sz="2400" dirty="0" smtClean="0"/>
                  <a:t>Number </a:t>
                </a:r>
                <a:r>
                  <a:rPr lang="en-US" sz="2400" dirty="0"/>
                  <a:t>of Repetitions</a:t>
                </a:r>
              </a:p>
            </c:rich>
          </c:tx>
          <c:overlay val="0"/>
        </c:title>
        <c:numFmt formatCode="General" sourceLinked="1"/>
        <c:majorTickMark val="out"/>
        <c:minorTickMark val="none"/>
        <c:tickLblPos val="nextTo"/>
        <c:crossAx val="115792456"/>
        <c:crosses val="autoZero"/>
        <c:crossBetween val="between"/>
      </c:valAx>
    </c:plotArea>
    <c:legend>
      <c:legendPos val="r"/>
      <c:overlay val="0"/>
      <c:txPr>
        <a:bodyPr/>
        <a:lstStyle/>
        <a:p>
          <a:pPr>
            <a:defRPr sz="2400"/>
          </a:pPr>
          <a:endParaRPr lang="en-US"/>
        </a:p>
      </c:txPr>
    </c:legend>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1"/>
          <c:order val="0"/>
          <c:tx>
            <c:strRef>
              <c:f>Sheet1!$B$1</c:f>
              <c:strCache>
                <c:ptCount val="1"/>
                <c:pt idx="0">
                  <c:v>Repetitions</c:v>
                </c:pt>
              </c:strCache>
            </c:strRef>
          </c:tx>
          <c:spPr>
            <a:ln w="28575" cap="rnd">
              <a:solidFill>
                <a:schemeClr val="accent2"/>
              </a:solidFill>
              <a:round/>
            </a:ln>
            <a:effectLst/>
          </c:spPr>
          <c:marker>
            <c:symbol val="none"/>
          </c:marker>
          <c:val>
            <c:numRef>
              <c:f>Sheet1!$B$2:$B$6</c:f>
              <c:numCache>
                <c:formatCode>General</c:formatCode>
                <c:ptCount val="5"/>
                <c:pt idx="0">
                  <c:v>12</c:v>
                </c:pt>
                <c:pt idx="1">
                  <c:v>15</c:v>
                </c:pt>
                <c:pt idx="2">
                  <c:v>14</c:v>
                </c:pt>
                <c:pt idx="3">
                  <c:v>13</c:v>
                </c:pt>
                <c:pt idx="4">
                  <c:v>10</c:v>
                </c:pt>
              </c:numCache>
            </c:numRef>
          </c:val>
          <c:smooth val="0"/>
        </c:ser>
        <c:ser>
          <c:idx val="2"/>
          <c:order val="1"/>
          <c:tx>
            <c:strRef>
              <c:f>Sheet1!$C$1</c:f>
              <c:strCache>
                <c:ptCount val="1"/>
                <c:pt idx="0">
                  <c:v>Pulse</c:v>
                </c:pt>
              </c:strCache>
            </c:strRef>
          </c:tx>
          <c:spPr>
            <a:ln w="28575" cap="rnd">
              <a:solidFill>
                <a:schemeClr val="accent3"/>
              </a:solidFill>
              <a:round/>
            </a:ln>
            <a:effectLst/>
          </c:spPr>
          <c:marker>
            <c:symbol val="none"/>
          </c:marker>
          <c:val>
            <c:numRef>
              <c:f>Sheet1!$C$2:$C$6</c:f>
              <c:numCache>
                <c:formatCode>General</c:formatCode>
                <c:ptCount val="5"/>
                <c:pt idx="0">
                  <c:v>78</c:v>
                </c:pt>
                <c:pt idx="1">
                  <c:v>82</c:v>
                </c:pt>
                <c:pt idx="2">
                  <c:v>92</c:v>
                </c:pt>
                <c:pt idx="3">
                  <c:v>100</c:v>
                </c:pt>
                <c:pt idx="4">
                  <c:v>120</c:v>
                </c:pt>
              </c:numCache>
            </c:numRef>
          </c:val>
          <c:smooth val="0"/>
        </c:ser>
        <c:dLbls>
          <c:showLegendKey val="0"/>
          <c:showVal val="0"/>
          <c:showCatName val="0"/>
          <c:showSerName val="0"/>
          <c:showPercent val="0"/>
          <c:showBubbleSize val="0"/>
        </c:dLbls>
        <c:smooth val="0"/>
        <c:axId val="477990408"/>
        <c:axId val="477985312"/>
      </c:lineChart>
      <c:catAx>
        <c:axId val="477990408"/>
        <c:scaling>
          <c:orientation val="minMax"/>
        </c:scaling>
        <c:delete val="0"/>
        <c:axPos val="b"/>
        <c:title>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title>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77985312"/>
        <c:crosses val="autoZero"/>
        <c:auto val="1"/>
        <c:lblAlgn val="ctr"/>
        <c:lblOffset val="100"/>
        <c:noMultiLvlLbl val="0"/>
      </c:catAx>
      <c:valAx>
        <c:axId val="477985312"/>
        <c:scaling>
          <c:orientation val="minMax"/>
        </c:scaling>
        <c:delete val="0"/>
        <c:axPos val="l"/>
        <c:majorGridlines>
          <c:spPr>
            <a:ln w="9525" cap="flat" cmpd="sng" algn="ctr">
              <a:solidFill>
                <a:schemeClr val="tx1">
                  <a:lumMod val="15000"/>
                  <a:lumOff val="85000"/>
                </a:schemeClr>
              </a:solidFill>
              <a:round/>
            </a:ln>
            <a:effectLst/>
          </c:spPr>
        </c:majorGridlines>
        <c:title>
          <c:overlay val="0"/>
          <c:spPr>
            <a:noFill/>
            <a:ln>
              <a:noFill/>
            </a:ln>
            <a:effectLst/>
          </c:spPr>
          <c:txPr>
            <a:bodyPr rot="-54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779904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title>
    <c:autoTitleDeleted val="0"/>
    <c:plotArea>
      <c:layout/>
      <c:lineChart>
        <c:grouping val="standard"/>
        <c:varyColors val="0"/>
        <c:ser>
          <c:idx val="0"/>
          <c:order val="0"/>
          <c:tx>
            <c:strRef>
              <c:f>Sheet1!$A$2</c:f>
              <c:strCache>
                <c:ptCount val="1"/>
                <c:pt idx="0">
                  <c:v>Pulse</c:v>
                </c:pt>
              </c:strCache>
            </c:strRef>
          </c:tx>
          <c:marker>
            <c:symbol val="none"/>
          </c:marker>
          <c:cat>
            <c:strRef>
              <c:f>Sheet1!$B$1:$F$1</c:f>
              <c:strCache>
                <c:ptCount val="5"/>
                <c:pt idx="0">
                  <c:v>Trial 1</c:v>
                </c:pt>
                <c:pt idx="1">
                  <c:v>Trial 2</c:v>
                </c:pt>
                <c:pt idx="2">
                  <c:v>Trial 3</c:v>
                </c:pt>
                <c:pt idx="3">
                  <c:v>Trial 4</c:v>
                </c:pt>
                <c:pt idx="4">
                  <c:v>Trial 5</c:v>
                </c:pt>
              </c:strCache>
            </c:strRef>
          </c:cat>
          <c:val>
            <c:numRef>
              <c:f>Sheet1!$B$2:$F$2</c:f>
              <c:numCache>
                <c:formatCode>General</c:formatCode>
                <c:ptCount val="5"/>
                <c:pt idx="0">
                  <c:v>68</c:v>
                </c:pt>
                <c:pt idx="1">
                  <c:v>68</c:v>
                </c:pt>
                <c:pt idx="2">
                  <c:v>69</c:v>
                </c:pt>
                <c:pt idx="3">
                  <c:v>72</c:v>
                </c:pt>
                <c:pt idx="4">
                  <c:v>75</c:v>
                </c:pt>
              </c:numCache>
            </c:numRef>
          </c:val>
          <c:smooth val="0"/>
        </c:ser>
        <c:dLbls>
          <c:showLegendKey val="0"/>
          <c:showVal val="0"/>
          <c:showCatName val="0"/>
          <c:showSerName val="0"/>
          <c:showPercent val="0"/>
          <c:showBubbleSize val="0"/>
        </c:dLbls>
        <c:smooth val="0"/>
        <c:axId val="477986488"/>
        <c:axId val="477986096"/>
      </c:lineChart>
      <c:catAx>
        <c:axId val="477986488"/>
        <c:scaling>
          <c:orientation val="minMax"/>
        </c:scaling>
        <c:delete val="0"/>
        <c:axPos val="b"/>
        <c:title>
          <c:tx>
            <c:rich>
              <a:bodyPr/>
              <a:lstStyle/>
              <a:p>
                <a:pPr>
                  <a:defRPr/>
                </a:pPr>
                <a:r>
                  <a:rPr lang="en-US"/>
                  <a:t>Trial with 1 minute rest in between.</a:t>
                </a:r>
              </a:p>
            </c:rich>
          </c:tx>
          <c:overlay val="0"/>
        </c:title>
        <c:numFmt formatCode="General" sourceLinked="0"/>
        <c:majorTickMark val="out"/>
        <c:minorTickMark val="none"/>
        <c:tickLblPos val="nextTo"/>
        <c:crossAx val="477986096"/>
        <c:crosses val="autoZero"/>
        <c:auto val="1"/>
        <c:lblAlgn val="ctr"/>
        <c:lblOffset val="100"/>
        <c:noMultiLvlLbl val="0"/>
      </c:catAx>
      <c:valAx>
        <c:axId val="477986096"/>
        <c:scaling>
          <c:orientation val="minMax"/>
        </c:scaling>
        <c:delete val="0"/>
        <c:axPos val="l"/>
        <c:majorGridlines/>
        <c:title>
          <c:tx>
            <c:rich>
              <a:bodyPr rot="-5400000" vert="horz"/>
              <a:lstStyle/>
              <a:p>
                <a:pPr>
                  <a:defRPr/>
                </a:pPr>
                <a:r>
                  <a:rPr lang="en-US"/>
                  <a:t>Heart Beats per Minute</a:t>
                </a:r>
              </a:p>
            </c:rich>
          </c:tx>
          <c:overlay val="0"/>
        </c:title>
        <c:numFmt formatCode="General" sourceLinked="1"/>
        <c:majorTickMark val="out"/>
        <c:minorTickMark val="none"/>
        <c:tickLblPos val="nextTo"/>
        <c:crossAx val="477986488"/>
        <c:crosses val="autoZero"/>
        <c:crossBetween val="between"/>
      </c:valAx>
    </c:plotArea>
    <c:legend>
      <c:legendPos val="r"/>
      <c:overlay val="0"/>
    </c:legend>
    <c:plotVisOnly val="1"/>
    <c:dispBlanksAs val="gap"/>
    <c:showDLblsOverMax val="0"/>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20" b="0" i="0" u="none" strike="noStrike" kern="1200" spc="0" baseline="0">
                <a:solidFill>
                  <a:schemeClr val="tx1">
                    <a:lumMod val="65000"/>
                    <a:lumOff val="35000"/>
                  </a:schemeClr>
                </a:solidFill>
                <a:latin typeface="+mn-lt"/>
                <a:ea typeface="+mn-ea"/>
                <a:cs typeface="+mn-cs"/>
              </a:defRPr>
            </a:pPr>
            <a:r>
              <a:rPr lang="en-US"/>
              <a:t>Distraction Reaction Lab</a:t>
            </a:r>
          </a:p>
        </c:rich>
      </c:tx>
      <c:overlay val="0"/>
      <c:spPr>
        <a:noFill/>
        <a:ln>
          <a:noFill/>
        </a:ln>
        <a:effectLst/>
      </c:spPr>
      <c:txPr>
        <a:bodyPr rot="0" spcFirstLastPara="1" vertOverflow="ellipsis" vert="horz" wrap="square" anchor="ctr" anchorCtr="1"/>
        <a:lstStyle/>
        <a:p>
          <a:pPr>
            <a:defRPr sz="192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Without Distractions</c:v>
                </c:pt>
              </c:strCache>
            </c:strRef>
          </c:tx>
          <c:spPr>
            <a:solidFill>
              <a:schemeClr val="accent1"/>
            </a:solidFill>
            <a:ln>
              <a:noFill/>
            </a:ln>
            <a:effectLst/>
          </c:spPr>
          <c:invertIfNegative val="0"/>
          <c:cat>
            <c:numRef>
              <c:f>Sheet1!$A$2:$A$11</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Sheet1!$B$2:$B$11</c:f>
              <c:numCache>
                <c:formatCode>General</c:formatCode>
                <c:ptCount val="10"/>
                <c:pt idx="0">
                  <c:v>63</c:v>
                </c:pt>
                <c:pt idx="1">
                  <c:v>58</c:v>
                </c:pt>
                <c:pt idx="2">
                  <c:v>45</c:v>
                </c:pt>
                <c:pt idx="3">
                  <c:v>46</c:v>
                </c:pt>
                <c:pt idx="4">
                  <c:v>59</c:v>
                </c:pt>
                <c:pt idx="5">
                  <c:v>45</c:v>
                </c:pt>
                <c:pt idx="6">
                  <c:v>43</c:v>
                </c:pt>
                <c:pt idx="7">
                  <c:v>42</c:v>
                </c:pt>
                <c:pt idx="8">
                  <c:v>44</c:v>
                </c:pt>
                <c:pt idx="9">
                  <c:v>40</c:v>
                </c:pt>
              </c:numCache>
            </c:numRef>
          </c:val>
        </c:ser>
        <c:ser>
          <c:idx val="1"/>
          <c:order val="1"/>
          <c:tx>
            <c:strRef>
              <c:f>Sheet1!$C$1</c:f>
              <c:strCache>
                <c:ptCount val="1"/>
                <c:pt idx="0">
                  <c:v>With Distractions</c:v>
                </c:pt>
              </c:strCache>
            </c:strRef>
          </c:tx>
          <c:spPr>
            <a:solidFill>
              <a:schemeClr val="accent2"/>
            </a:solidFill>
            <a:ln>
              <a:noFill/>
            </a:ln>
            <a:effectLst/>
          </c:spPr>
          <c:invertIfNegative val="0"/>
          <c:cat>
            <c:numRef>
              <c:f>Sheet1!$A$2:$A$11</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Sheet1!$C$2:$C$11</c:f>
              <c:numCache>
                <c:formatCode>General</c:formatCode>
                <c:ptCount val="10"/>
                <c:pt idx="0">
                  <c:v>63</c:v>
                </c:pt>
                <c:pt idx="1">
                  <c:v>62</c:v>
                </c:pt>
                <c:pt idx="2">
                  <c:v>65</c:v>
                </c:pt>
                <c:pt idx="3">
                  <c:v>70</c:v>
                </c:pt>
                <c:pt idx="4">
                  <c:v>59</c:v>
                </c:pt>
                <c:pt idx="5">
                  <c:v>58</c:v>
                </c:pt>
                <c:pt idx="6">
                  <c:v>61</c:v>
                </c:pt>
                <c:pt idx="7">
                  <c:v>60</c:v>
                </c:pt>
                <c:pt idx="8">
                  <c:v>59</c:v>
                </c:pt>
                <c:pt idx="9">
                  <c:v>58</c:v>
                </c:pt>
              </c:numCache>
            </c:numRef>
          </c:val>
        </c:ser>
        <c:ser>
          <c:idx val="2"/>
          <c:order val="2"/>
          <c:tx>
            <c:strRef>
              <c:f>Sheet1!$D$1</c:f>
              <c:strCache>
                <c:ptCount val="1"/>
                <c:pt idx="0">
                  <c:v>Opposite Hand</c:v>
                </c:pt>
              </c:strCache>
            </c:strRef>
          </c:tx>
          <c:spPr>
            <a:solidFill>
              <a:schemeClr val="accent3"/>
            </a:solidFill>
            <a:ln>
              <a:noFill/>
            </a:ln>
            <a:effectLst/>
          </c:spPr>
          <c:invertIfNegative val="0"/>
          <c:cat>
            <c:numRef>
              <c:f>Sheet1!$A$2:$A$11</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Sheet1!$D$2:$D$11</c:f>
              <c:numCache>
                <c:formatCode>General</c:formatCode>
                <c:ptCount val="10"/>
                <c:pt idx="0">
                  <c:v>52</c:v>
                </c:pt>
                <c:pt idx="1">
                  <c:v>54</c:v>
                </c:pt>
                <c:pt idx="2">
                  <c:v>57</c:v>
                </c:pt>
                <c:pt idx="3">
                  <c:v>59</c:v>
                </c:pt>
                <c:pt idx="4">
                  <c:v>53</c:v>
                </c:pt>
                <c:pt idx="5">
                  <c:v>56</c:v>
                </c:pt>
                <c:pt idx="6">
                  <c:v>51</c:v>
                </c:pt>
                <c:pt idx="7">
                  <c:v>58</c:v>
                </c:pt>
                <c:pt idx="8">
                  <c:v>57</c:v>
                </c:pt>
                <c:pt idx="9">
                  <c:v>55</c:v>
                </c:pt>
              </c:numCache>
            </c:numRef>
          </c:val>
        </c:ser>
        <c:dLbls>
          <c:showLegendKey val="0"/>
          <c:showVal val="0"/>
          <c:showCatName val="0"/>
          <c:showSerName val="0"/>
          <c:showPercent val="0"/>
          <c:showBubbleSize val="0"/>
        </c:dLbls>
        <c:gapWidth val="219"/>
        <c:overlap val="-27"/>
        <c:axId val="115793240"/>
        <c:axId val="115796768"/>
      </c:barChart>
      <c:catAx>
        <c:axId val="115793240"/>
        <c:scaling>
          <c:orientation val="minMax"/>
        </c:scaling>
        <c:delete val="0"/>
        <c:axPos val="b"/>
        <c:title>
          <c:tx>
            <c:rich>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a:t>Trials</a:t>
                </a:r>
              </a:p>
            </c:rich>
          </c:tx>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15796768"/>
        <c:crosses val="autoZero"/>
        <c:auto val="1"/>
        <c:lblAlgn val="ctr"/>
        <c:lblOffset val="100"/>
        <c:noMultiLvlLbl val="0"/>
      </c:catAx>
      <c:valAx>
        <c:axId val="11579676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a:t>Distance (cm)</a:t>
                </a:r>
              </a:p>
            </c:rich>
          </c:tx>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157932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solidFill>
        <a:schemeClr val="tx1"/>
      </a:solidFill>
    </a:ln>
    <a:effectLst/>
  </c:spPr>
  <c:txPr>
    <a:bodyPr/>
    <a:lstStyle/>
    <a:p>
      <a:pPr>
        <a:defRPr sz="16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B61BEF0D-F0BB-DE4B-95CE-6DB70DBA9567}" type="datetimeFigureOut">
              <a:rPr lang="en-US" dirty="0"/>
              <a:pPr/>
              <a:t>2/20/2017</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endParaRPr lang="en-US" dirty="0"/>
          </a:p>
        </p:txBody>
      </p:sp>
      <p:sp>
        <p:nvSpPr>
          <p:cNvPr id="6" name="Slide Number Placeholder 5"/>
          <p:cNvSpPr>
            <a:spLocks noGrp="1"/>
          </p:cNvSpPr>
          <p:nvPr>
            <p:ph type="sldNum" sz="quarter" idx="12"/>
          </p:nvPr>
        </p:nvSpPr>
        <p:spPr>
          <a:xfrm>
            <a:off x="8956900" y="5037663"/>
            <a:ext cx="551167" cy="279400"/>
          </a:xfrm>
        </p:spPr>
        <p:txBody>
          <a:bodyPr/>
          <a:lstStyle/>
          <a:p>
            <a:fld id="{D57F1E4F-1CFF-5643-939E-217C01CDF565}" type="slidenum">
              <a:rPr lang="en-US" dirty="0"/>
              <a:pPr/>
              <a:t>‹#›</a:t>
            </a:fld>
            <a:endParaRPr lang="en-US" dirty="0"/>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2/20/2017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2/20/2017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2/20/2017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2/20/2017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2/20/2017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2/20/2017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2/20/2017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2/20/2017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2647F38-B617-4D2F-AE0A-013F0C4D2C57}" type="datetimeFigureOut">
              <a:rPr lang="en-US" dirty="0"/>
              <a:t>2/20/2017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97799C9-84D9-46D2-A11E-BCF8A720529D}"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2/20/2017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5BFA754-D5C3-4E66-96A6-867B257F58DC}" type="datetimeFigureOut">
              <a:rPr lang="en-US" dirty="0"/>
              <a:t>2/20/2017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84065D-F351-4B03-BD91-D8A6B8D4B362}"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2/20/2017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2/20/2017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2/20/2017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2/20/2017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smtClean="0"/>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2/20/2017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2/20/2017</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68" r:id="rId2"/>
    <p:sldLayoutId id="2147483651" r:id="rId3"/>
    <p:sldLayoutId id="2147483669" r:id="rId4"/>
    <p:sldLayoutId id="2147483653" r:id="rId5"/>
    <p:sldLayoutId id="2147483654" r:id="rId6"/>
    <p:sldLayoutId id="2147483655" r:id="rId7"/>
    <p:sldLayoutId id="2147483656" r:id="rId8"/>
    <p:sldLayoutId id="2147483660" r:id="rId9"/>
    <p:sldLayoutId id="2147483657"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hyperlink" Target="http://www.youtube.com/watch?v=z3M0vU3Dv8E" TargetMode="External"/><Relationship Id="rId1" Type="http://schemas.openxmlformats.org/officeDocument/2006/relationships/slideLayout" Target="../slideLayouts/slideLayout4.xml"/><Relationship Id="rId4" Type="http://schemas.openxmlformats.org/officeDocument/2006/relationships/hyperlink" Target="http://www.hhmi.org/biointeractive/cloning-army-t-cells-immune-defense"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hyperlink" Target="https://www.youtube.com/watch?v=CkJv0Yp651g" TargetMode="External"/><Relationship Id="rId1" Type="http://schemas.openxmlformats.org/officeDocument/2006/relationships/slideLayout" Target="../slideLayouts/slideLayout5.xml"/><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hyperlink" Target="http://edis.ifas.ufl.edu/hs186"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edis.ifas.ufl.edu/hs186"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hyperlink" Target="http://edis.ifas.ufl.edu/hs186"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png"/><Relationship Id="rId7" Type="http://schemas.openxmlformats.org/officeDocument/2006/relationships/image" Target="../media/image26.jpeg"/><Relationship Id="rId2" Type="http://schemas.openxmlformats.org/officeDocument/2006/relationships/image" Target="../media/image17.jpeg"/><Relationship Id="rId1" Type="http://schemas.openxmlformats.org/officeDocument/2006/relationships/slideLayout" Target="../slideLayouts/slideLayout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22.png"/><Relationship Id="rId7" Type="http://schemas.openxmlformats.org/officeDocument/2006/relationships/image" Target="../media/image26.jpeg"/><Relationship Id="rId2" Type="http://schemas.openxmlformats.org/officeDocument/2006/relationships/image" Target="../media/image16.jpeg"/><Relationship Id="rId1" Type="http://schemas.openxmlformats.org/officeDocument/2006/relationships/slideLayout" Target="../slideLayouts/slideLayout6.xml"/><Relationship Id="rId6" Type="http://schemas.openxmlformats.org/officeDocument/2006/relationships/image" Target="../media/image25.png"/><Relationship Id="rId5" Type="http://schemas.openxmlformats.org/officeDocument/2006/relationships/image" Target="../media/image24.png"/><Relationship Id="rId10" Type="http://schemas.openxmlformats.org/officeDocument/2006/relationships/image" Target="../media/image27.jpeg"/><Relationship Id="rId4" Type="http://schemas.openxmlformats.org/officeDocument/2006/relationships/image" Target="../media/image23.png"/><Relationship Id="rId9" Type="http://schemas.openxmlformats.org/officeDocument/2006/relationships/image" Target="../media/image2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hyperlink" Target="http://www.farmtofork.com/events/fresh-food-drive/" TargetMode="External"/><Relationship Id="rId1" Type="http://schemas.openxmlformats.org/officeDocument/2006/relationships/slideLayout" Target="../slideLayouts/slideLayout2.xml"/><Relationship Id="rId4" Type="http://schemas.openxmlformats.org/officeDocument/2006/relationships/image" Target="../media/image30.JPG"/></Relationships>
</file>

<file path=ppt/slides/_rels/slide2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1.gi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1.gi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6.xml"/><Relationship Id="rId5" Type="http://schemas.openxmlformats.org/officeDocument/2006/relationships/image" Target="../media/image11.jpeg"/><Relationship Id="rId4" Type="http://schemas.openxmlformats.org/officeDocument/2006/relationships/image" Target="../media/image10.jpeg"/></Relationships>
</file>

<file path=ppt/slides/_rels/slide6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61.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http://teach.genetics.utah.edu/content/addiction/" TargetMode="External"/><Relationship Id="rId2" Type="http://schemas.openxmlformats.org/officeDocument/2006/relationships/hyperlink" Target="http://learn.genetics.utah.edu/content/addiction/"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Ag Biology</a:t>
            </a:r>
            <a:endParaRPr lang="en-US" dirty="0"/>
          </a:p>
        </p:txBody>
      </p:sp>
      <p:sp>
        <p:nvSpPr>
          <p:cNvPr id="3" name="Subtitle 2"/>
          <p:cNvSpPr>
            <a:spLocks noGrp="1"/>
          </p:cNvSpPr>
          <p:nvPr>
            <p:ph type="subTitle" idx="1"/>
          </p:nvPr>
        </p:nvSpPr>
        <p:spPr>
          <a:xfrm>
            <a:off x="2377440" y="3657596"/>
            <a:ext cx="7130627" cy="1682499"/>
          </a:xfrm>
        </p:spPr>
        <p:txBody>
          <a:bodyPr>
            <a:normAutofit fontScale="85000" lnSpcReduction="20000"/>
          </a:bodyPr>
          <a:lstStyle/>
          <a:p>
            <a:r>
              <a:rPr lang="en-US" dirty="0" smtClean="0"/>
              <a:t>Week 5</a:t>
            </a:r>
          </a:p>
          <a:p>
            <a:r>
              <a:rPr lang="en-US" dirty="0" smtClean="0"/>
              <a:t>Body Systems –Test , FFA – Officer Speeches &amp; Election </a:t>
            </a:r>
            <a:r>
              <a:rPr lang="en-US" dirty="0" err="1" smtClean="0"/>
              <a:t>friday</a:t>
            </a:r>
            <a:r>
              <a:rPr lang="en-US" dirty="0" smtClean="0"/>
              <a:t>, Choose SAE’s, Prepare for F2F Service Learning – F2F Fest., Digestive System Project</a:t>
            </a:r>
          </a:p>
          <a:p>
            <a:r>
              <a:rPr lang="en-US" dirty="0" smtClean="0"/>
              <a:t>Compare and Contract a domesticated animal to the Human digestive system, Slide 14</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3856" y="62313"/>
            <a:ext cx="2716020" cy="3621360"/>
          </a:xfrm>
          <a:prstGeom prst="rect">
            <a:avLst/>
          </a:prstGeom>
        </p:spPr>
      </p:pic>
    </p:spTree>
    <p:extLst>
      <p:ext uri="{BB962C8B-B14F-4D97-AF65-F5344CB8AC3E}">
        <p14:creationId xmlns:p14="http://schemas.microsoft.com/office/powerpoint/2010/main" val="3683232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9" descr="fig"/>
          <p:cNvPicPr>
            <a:picLocks noChangeAspect="1" noChangeArrowheads="1"/>
          </p:cNvPicPr>
          <p:nvPr/>
        </p:nvPicPr>
        <p:blipFill>
          <a:blip r:embed="rId2" cstate="print">
            <a:duotone>
              <a:schemeClr val="accent1">
                <a:shade val="45000"/>
                <a:satMod val="135000"/>
              </a:schemeClr>
              <a:prstClr val="white"/>
            </a:duotone>
            <a:lum bright="24000" contrast="-81000"/>
          </a:blip>
          <a:srcRect/>
          <a:stretch>
            <a:fillRect/>
          </a:stretch>
        </p:blipFill>
        <p:spPr bwMode="auto">
          <a:xfrm>
            <a:off x="781621" y="0"/>
            <a:ext cx="10628758" cy="6858000"/>
          </a:xfrm>
          <a:prstGeom prst="rect">
            <a:avLst/>
          </a:prstGeom>
          <a:noFill/>
        </p:spPr>
      </p:pic>
      <p:sp>
        <p:nvSpPr>
          <p:cNvPr id="2" name="Title 1"/>
          <p:cNvSpPr>
            <a:spLocks noGrp="1"/>
          </p:cNvSpPr>
          <p:nvPr>
            <p:ph type="title"/>
          </p:nvPr>
        </p:nvSpPr>
        <p:spPr>
          <a:xfrm>
            <a:off x="1524000" y="0"/>
            <a:ext cx="9144000" cy="1417638"/>
          </a:xfrm>
        </p:spPr>
        <p:txBody>
          <a:bodyPr>
            <a:normAutofit/>
          </a:bodyPr>
          <a:lstStyle/>
          <a:p>
            <a:r>
              <a:rPr lang="en-US" dirty="0" smtClean="0"/>
              <a:t>Nerve Impulse Poster p. 944, 949 BB</a:t>
            </a:r>
            <a:endParaRPr lang="en-US" dirty="0"/>
          </a:p>
        </p:txBody>
      </p:sp>
      <p:sp>
        <p:nvSpPr>
          <p:cNvPr id="3" name="Content Placeholder 2"/>
          <p:cNvSpPr>
            <a:spLocks noGrp="1"/>
          </p:cNvSpPr>
          <p:nvPr>
            <p:ph idx="1"/>
          </p:nvPr>
        </p:nvSpPr>
        <p:spPr>
          <a:xfrm>
            <a:off x="1524000" y="1066801"/>
            <a:ext cx="8686800" cy="4678363"/>
          </a:xfrm>
        </p:spPr>
        <p:txBody>
          <a:bodyPr>
            <a:normAutofit/>
          </a:bodyPr>
          <a:lstStyle/>
          <a:p>
            <a:r>
              <a:rPr lang="en-US" u="sng" dirty="0" smtClean="0"/>
              <a:t>Write</a:t>
            </a:r>
            <a:r>
              <a:rPr lang="en-US" dirty="0" smtClean="0"/>
              <a:t> the standard (9E): Students will know the roles of </a:t>
            </a:r>
            <a:r>
              <a:rPr lang="en-US" b="1" dirty="0" smtClean="0"/>
              <a:t>sensory neurons, interneurons, &amp; motor </a:t>
            </a:r>
            <a:r>
              <a:rPr lang="en-US" dirty="0" smtClean="0"/>
              <a:t>neurons in </a:t>
            </a:r>
            <a:r>
              <a:rPr lang="en-US" b="1" dirty="0" smtClean="0"/>
              <a:t>sensation, thought &amp; response</a:t>
            </a:r>
            <a:r>
              <a:rPr lang="en-US" dirty="0" smtClean="0"/>
              <a:t>. </a:t>
            </a:r>
          </a:p>
          <a:p>
            <a:r>
              <a:rPr lang="en-US" u="sng" dirty="0" smtClean="0"/>
              <a:t>Draw</a:t>
            </a:r>
            <a:r>
              <a:rPr lang="en-US" dirty="0" smtClean="0"/>
              <a:t> the three neurons, </a:t>
            </a:r>
            <a:r>
              <a:rPr lang="en-US" u="sng" dirty="0" smtClean="0"/>
              <a:t>labeling</a:t>
            </a:r>
            <a:r>
              <a:rPr lang="en-US" dirty="0" smtClean="0"/>
              <a:t> all the parts, </a:t>
            </a:r>
            <a:r>
              <a:rPr lang="en-US" u="sng" dirty="0" smtClean="0"/>
              <a:t>define</a:t>
            </a:r>
            <a:r>
              <a:rPr lang="en-US" dirty="0" smtClean="0"/>
              <a:t> each on the poster.</a:t>
            </a:r>
          </a:p>
          <a:p>
            <a:r>
              <a:rPr lang="en-US" u="sng" dirty="0" smtClean="0"/>
              <a:t>Show</a:t>
            </a:r>
            <a:r>
              <a:rPr lang="en-US" dirty="0" smtClean="0"/>
              <a:t> an Impulse (Ex. Bright light, touch, pie or hot plate) that includes the sensory, interneuron, and motor neuron response.</a:t>
            </a:r>
          </a:p>
          <a:p>
            <a:r>
              <a:rPr lang="en-US" dirty="0" smtClean="0"/>
              <a:t>Make sure to </a:t>
            </a:r>
            <a:r>
              <a:rPr lang="en-US" u="sng" dirty="0" smtClean="0"/>
              <a:t>describe</a:t>
            </a:r>
            <a:r>
              <a:rPr lang="en-US" dirty="0" smtClean="0"/>
              <a:t> a Reflex Reaction.</a:t>
            </a:r>
          </a:p>
          <a:p>
            <a:endParaRPr lang="en-US" dirty="0"/>
          </a:p>
        </p:txBody>
      </p:sp>
    </p:spTree>
    <p:extLst>
      <p:ext uri="{BB962C8B-B14F-4D97-AF65-F5344CB8AC3E}">
        <p14:creationId xmlns:p14="http://schemas.microsoft.com/office/powerpoint/2010/main" val="258704136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60400" y="609601"/>
            <a:ext cx="10795000" cy="1981199"/>
          </a:xfrm>
        </p:spPr>
        <p:txBody>
          <a:bodyPr>
            <a:noAutofit/>
          </a:bodyPr>
          <a:lstStyle/>
          <a:p>
            <a:r>
              <a:rPr lang="en-US" sz="2800" dirty="0"/>
              <a:t>Defense Against </a:t>
            </a:r>
            <a:r>
              <a:rPr lang="en-US" sz="2800" dirty="0">
                <a:hlinkClick r:id="rId2"/>
              </a:rPr>
              <a:t>Infectious Diseases  </a:t>
            </a:r>
            <a:r>
              <a:rPr lang="en-US" sz="2800" dirty="0"/>
              <a:t>39.1 &amp; 39.2</a:t>
            </a:r>
            <a:br>
              <a:rPr lang="en-US" sz="2800" dirty="0"/>
            </a:br>
            <a:r>
              <a:rPr lang="en-US" sz="2800" dirty="0" smtClean="0"/>
              <a:t>9/2 </a:t>
            </a:r>
            <a:r>
              <a:rPr lang="en-US" sz="2800" dirty="0"/>
              <a:t>TSW understand and explain the role of antibodies in the body’s response to a bacterial infection during the warm up.  P. </a:t>
            </a:r>
            <a:r>
              <a:rPr lang="en-US" sz="2800" dirty="0" smtClean="0"/>
              <a:t>26 </a:t>
            </a:r>
            <a:r>
              <a:rPr lang="en-US" sz="2800" dirty="0"/>
              <a:t>NB</a:t>
            </a:r>
          </a:p>
        </p:txBody>
      </p:sp>
      <p:sp>
        <p:nvSpPr>
          <p:cNvPr id="4" name="Content Placeholder 3"/>
          <p:cNvSpPr>
            <a:spLocks noGrp="1"/>
          </p:cNvSpPr>
          <p:nvPr>
            <p:ph sz="half" idx="2"/>
          </p:nvPr>
        </p:nvSpPr>
        <p:spPr>
          <a:xfrm>
            <a:off x="4724401" y="2590801"/>
            <a:ext cx="7289408" cy="4120895"/>
          </a:xfrm>
        </p:spPr>
        <p:txBody>
          <a:bodyPr/>
          <a:lstStyle/>
          <a:p>
            <a:pPr marL="514350" indent="-514350">
              <a:buFont typeface="+mj-lt"/>
              <a:buAutoNum type="arabicPeriod"/>
            </a:pPr>
            <a:r>
              <a:rPr lang="en-US" dirty="0" smtClean="0"/>
              <a:t>What is a pathogen?</a:t>
            </a:r>
          </a:p>
          <a:p>
            <a:pPr marL="514350" indent="-514350">
              <a:buFont typeface="+mj-lt"/>
              <a:buAutoNum type="arabicPeriod"/>
            </a:pPr>
            <a:r>
              <a:rPr lang="en-US" dirty="0" smtClean="0"/>
              <a:t>Identify cells, tissues and organs that make up the immune system.</a:t>
            </a:r>
            <a:endParaRPr lang="en-US" dirty="0"/>
          </a:p>
          <a:p>
            <a:pPr marL="514350" indent="-514350">
              <a:buFont typeface="+mj-lt"/>
              <a:buAutoNum type="arabicPeriod"/>
            </a:pPr>
            <a:r>
              <a:rPr lang="en-US" dirty="0" smtClean="0"/>
              <a:t>Explain the role of antibodies in response to infection.</a:t>
            </a:r>
          </a:p>
        </p:txBody>
      </p:sp>
      <p:pic>
        <p:nvPicPr>
          <p:cNvPr id="5" name="Picture 13" descr="Lymphatic System"/>
          <p:cNvPicPr>
            <a:picLocks noGrp="1" noChangeAspect="1" noChangeArrowheads="1"/>
          </p:cNvPicPr>
          <p:nvPr>
            <p:ph sz="half" idx="1"/>
          </p:nvPr>
        </p:nvPicPr>
        <p:blipFill>
          <a:blip r:embed="rId3" cstate="print"/>
          <a:srcRect/>
          <a:stretch>
            <a:fillRect/>
          </a:stretch>
        </p:blipFill>
        <p:spPr bwMode="auto">
          <a:xfrm>
            <a:off x="0" y="2367216"/>
            <a:ext cx="3581400" cy="4490784"/>
          </a:xfrm>
          <a:prstGeom prst="rect">
            <a:avLst/>
          </a:prstGeom>
          <a:noFill/>
        </p:spPr>
      </p:pic>
      <p:sp>
        <p:nvSpPr>
          <p:cNvPr id="6" name="TextBox 5"/>
          <p:cNvSpPr txBox="1"/>
          <p:nvPr/>
        </p:nvSpPr>
        <p:spPr>
          <a:xfrm>
            <a:off x="6324600" y="5181600"/>
            <a:ext cx="3352800" cy="369332"/>
          </a:xfrm>
          <a:prstGeom prst="rect">
            <a:avLst/>
          </a:prstGeom>
          <a:noFill/>
        </p:spPr>
        <p:txBody>
          <a:bodyPr wrap="square" rtlCol="0">
            <a:spAutoFit/>
          </a:bodyPr>
          <a:lstStyle/>
          <a:p>
            <a:r>
              <a:rPr lang="en-US" dirty="0">
                <a:hlinkClick r:id="rId4"/>
              </a:rPr>
              <a:t>T – cell production</a:t>
            </a:r>
            <a:endParaRPr lang="en-US" dirty="0"/>
          </a:p>
        </p:txBody>
      </p:sp>
    </p:spTree>
    <p:extLst>
      <p:ext uri="{BB962C8B-B14F-4D97-AF65-F5344CB8AC3E}">
        <p14:creationId xmlns:p14="http://schemas.microsoft.com/office/powerpoint/2010/main" val="69070843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03583" y="502954"/>
            <a:ext cx="11028017" cy="1787193"/>
          </a:xfrm>
        </p:spPr>
        <p:txBody>
          <a:bodyPr>
            <a:normAutofit/>
          </a:bodyPr>
          <a:lstStyle/>
          <a:p>
            <a:r>
              <a:rPr lang="en-US" sz="2800" dirty="0" smtClean="0">
                <a:hlinkClick r:id="rId2"/>
              </a:rPr>
              <a:t>Immune System </a:t>
            </a:r>
            <a:r>
              <a:rPr lang="en-US" sz="2800" dirty="0" smtClean="0"/>
              <a:t>Respon</a:t>
            </a:r>
            <a:r>
              <a:rPr lang="en-US" sz="2700" dirty="0" smtClean="0"/>
              <a:t>ses </a:t>
            </a:r>
            <a:r>
              <a:rPr lang="en-US" sz="2400" dirty="0"/>
              <a:t>39.2</a:t>
            </a:r>
            <a:br>
              <a:rPr lang="en-US" sz="2400" dirty="0"/>
            </a:br>
            <a:r>
              <a:rPr lang="en-US" sz="2400" dirty="0" smtClean="0"/>
              <a:t>9/</a:t>
            </a:r>
            <a:r>
              <a:rPr lang="en-US" sz="2400" dirty="0"/>
              <a:t>6</a:t>
            </a:r>
            <a:r>
              <a:rPr lang="en-US" sz="2400" dirty="0" smtClean="0"/>
              <a:t> </a:t>
            </a:r>
            <a:r>
              <a:rPr lang="en-US" sz="2400" dirty="0"/>
              <a:t>Obj. TSW compare and contrast Antibody Immunity and Cellular Immunity </a:t>
            </a:r>
            <a:r>
              <a:rPr lang="en-US" sz="2400" dirty="0" smtClean="0"/>
              <a:t>by diagraming the process in their NB </a:t>
            </a:r>
            <a:r>
              <a:rPr lang="en-US" sz="2400" dirty="0"/>
              <a:t>and drawing a Cartoon applying nonspecific &amp; specific immune responses. </a:t>
            </a:r>
            <a:r>
              <a:rPr lang="en-US" sz="2400" dirty="0" smtClean="0"/>
              <a:t>P.28 NB</a:t>
            </a:r>
            <a:endParaRPr lang="en-US" sz="2000" dirty="0"/>
          </a:p>
        </p:txBody>
      </p:sp>
      <p:sp>
        <p:nvSpPr>
          <p:cNvPr id="6" name="Content Placeholder 5"/>
          <p:cNvSpPr>
            <a:spLocks noGrp="1"/>
          </p:cNvSpPr>
          <p:nvPr>
            <p:ph sz="quarter" idx="4"/>
          </p:nvPr>
        </p:nvSpPr>
        <p:spPr>
          <a:xfrm>
            <a:off x="5928575" y="2474813"/>
            <a:ext cx="5603025" cy="3651350"/>
          </a:xfrm>
        </p:spPr>
        <p:txBody>
          <a:bodyPr>
            <a:normAutofit/>
          </a:bodyPr>
          <a:lstStyle/>
          <a:p>
            <a:pPr marL="457200" indent="-457200">
              <a:buFont typeface="+mj-lt"/>
              <a:buAutoNum type="arabicPeriod"/>
            </a:pPr>
            <a:r>
              <a:rPr lang="en-US" dirty="0" smtClean="0"/>
              <a:t>Identify two types of lymphocytes in Antibody Immunity.</a:t>
            </a:r>
          </a:p>
          <a:p>
            <a:pPr marL="457200" indent="-457200">
              <a:buFont typeface="+mj-lt"/>
              <a:buAutoNum type="arabicPeriod"/>
            </a:pPr>
            <a:r>
              <a:rPr lang="en-US" dirty="0" smtClean="0"/>
              <a:t>Explain the process of Antibody Immunity.</a:t>
            </a:r>
          </a:p>
          <a:p>
            <a:pPr marL="457200" indent="-457200">
              <a:buFont typeface="+mj-lt"/>
              <a:buAutoNum type="arabicPeriod"/>
            </a:pPr>
            <a:r>
              <a:rPr lang="en-US" dirty="0" smtClean="0"/>
              <a:t>Explain the process of Cellular Immunity.</a:t>
            </a:r>
          </a:p>
          <a:p>
            <a:pPr marL="457200" indent="-457200">
              <a:buFont typeface="+mj-lt"/>
              <a:buAutoNum type="arabicPeriod"/>
            </a:pPr>
            <a:r>
              <a:rPr lang="en-US" dirty="0" smtClean="0"/>
              <a:t>In Agriculture, why are antibiotics used in large scale Production – CAFLO?</a:t>
            </a:r>
          </a:p>
          <a:p>
            <a:pPr marL="457200" indent="-457200">
              <a:buFont typeface="+mj-lt"/>
              <a:buAutoNum type="arabicPeriod"/>
            </a:pPr>
            <a:endParaRPr lang="en-US" dirty="0"/>
          </a:p>
        </p:txBody>
      </p:sp>
      <p:pic>
        <p:nvPicPr>
          <p:cNvPr id="8" name="Picture 42" descr="fig"/>
          <p:cNvPicPr>
            <a:picLocks noChangeAspect="1" noChangeArrowheads="1"/>
          </p:cNvPicPr>
          <p:nvPr/>
        </p:nvPicPr>
        <p:blipFill>
          <a:blip r:embed="rId3" cstate="print"/>
          <a:srcRect/>
          <a:stretch>
            <a:fillRect/>
          </a:stretch>
        </p:blipFill>
        <p:spPr bwMode="auto">
          <a:xfrm>
            <a:off x="-22739" y="2609222"/>
            <a:ext cx="2895600" cy="3082593"/>
          </a:xfrm>
          <a:prstGeom prst="rect">
            <a:avLst/>
          </a:prstGeom>
          <a:noFill/>
        </p:spPr>
      </p:pic>
      <p:sp>
        <p:nvSpPr>
          <p:cNvPr id="9" name="TextBox 8"/>
          <p:cNvSpPr txBox="1"/>
          <p:nvPr/>
        </p:nvSpPr>
        <p:spPr>
          <a:xfrm>
            <a:off x="4480775" y="2755635"/>
            <a:ext cx="1447800" cy="369332"/>
          </a:xfrm>
          <a:prstGeom prst="rect">
            <a:avLst/>
          </a:prstGeom>
          <a:noFill/>
        </p:spPr>
        <p:txBody>
          <a:bodyPr wrap="square" rtlCol="0">
            <a:spAutoFit/>
          </a:bodyPr>
          <a:lstStyle/>
          <a:p>
            <a:r>
              <a:rPr lang="en-US" dirty="0">
                <a:solidFill>
                  <a:srgbClr val="FF0000"/>
                </a:solidFill>
              </a:rPr>
              <a:t>? Immunity</a:t>
            </a:r>
          </a:p>
        </p:txBody>
      </p:sp>
      <p:sp>
        <p:nvSpPr>
          <p:cNvPr id="11" name="TextBox 10"/>
          <p:cNvSpPr txBox="1"/>
          <p:nvPr/>
        </p:nvSpPr>
        <p:spPr>
          <a:xfrm>
            <a:off x="624961" y="2105481"/>
            <a:ext cx="1600200" cy="369332"/>
          </a:xfrm>
          <a:prstGeom prst="rect">
            <a:avLst/>
          </a:prstGeom>
          <a:noFill/>
        </p:spPr>
        <p:txBody>
          <a:bodyPr wrap="square" rtlCol="0">
            <a:spAutoFit/>
          </a:bodyPr>
          <a:lstStyle/>
          <a:p>
            <a:r>
              <a:rPr lang="en-US" dirty="0">
                <a:solidFill>
                  <a:srgbClr val="FF0000"/>
                </a:solidFill>
              </a:rPr>
              <a:t>? Immunity</a:t>
            </a:r>
          </a:p>
        </p:txBody>
      </p:sp>
      <p:pic>
        <p:nvPicPr>
          <p:cNvPr id="7" name="Picture 32" descr="fig"/>
          <p:cNvPicPr>
            <a:picLocks noGrp="1" noChangeAspect="1" noChangeArrowheads="1"/>
          </p:cNvPicPr>
          <p:nvPr>
            <p:ph sz="half" idx="2"/>
          </p:nvPr>
        </p:nvPicPr>
        <p:blipFill>
          <a:blip r:embed="rId4" cstate="print"/>
          <a:srcRect/>
          <a:stretch>
            <a:fillRect/>
          </a:stretch>
        </p:blipFill>
        <p:spPr bwMode="auto">
          <a:xfrm>
            <a:off x="2872861" y="3124967"/>
            <a:ext cx="3055714" cy="3360235"/>
          </a:xfrm>
          <a:prstGeom prst="rect">
            <a:avLst/>
          </a:prstGeom>
          <a:noFill/>
        </p:spPr>
      </p:pic>
    </p:spTree>
    <p:extLst>
      <p:ext uri="{BB962C8B-B14F-4D97-AF65-F5344CB8AC3E}">
        <p14:creationId xmlns:p14="http://schemas.microsoft.com/office/powerpoint/2010/main" val="233009261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Distraction Reaction Lab</a:t>
            </a:r>
            <a:endParaRPr lang="en-US" dirty="0"/>
          </a:p>
        </p:txBody>
      </p:sp>
      <p:sp>
        <p:nvSpPr>
          <p:cNvPr id="3" name="Content Placeholder 2"/>
          <p:cNvSpPr>
            <a:spLocks noGrp="1"/>
          </p:cNvSpPr>
          <p:nvPr>
            <p:ph idx="1"/>
          </p:nvPr>
        </p:nvSpPr>
        <p:spPr/>
        <p:txBody>
          <a:bodyPr>
            <a:normAutofit fontScale="92500"/>
          </a:bodyPr>
          <a:lstStyle/>
          <a:p>
            <a:r>
              <a:rPr lang="en-US" dirty="0" smtClean="0"/>
              <a:t>Create your title page today</a:t>
            </a:r>
          </a:p>
          <a:p>
            <a:r>
              <a:rPr lang="en-US" dirty="0" smtClean="0"/>
              <a:t>Start your Background information by doing online research and cite your sources.</a:t>
            </a:r>
          </a:p>
          <a:p>
            <a:r>
              <a:rPr lang="en-US" dirty="0" smtClean="0"/>
              <a:t>Copy and Paste Excel Data Table 1 and Graph 1 into word document.</a:t>
            </a:r>
          </a:p>
          <a:p>
            <a:r>
              <a:rPr lang="en-US" dirty="0" smtClean="0"/>
              <a:t>Bar graphs are used, not line.</a:t>
            </a:r>
          </a:p>
          <a:p>
            <a:endParaRPr lang="en-US" dirty="0"/>
          </a:p>
          <a:p>
            <a:r>
              <a:rPr lang="en-US" dirty="0" smtClean="0"/>
              <a:t>Page 23NB</a:t>
            </a:r>
          </a:p>
          <a:p>
            <a:r>
              <a:rPr lang="en-US" dirty="0" smtClean="0"/>
              <a:t>Notes CH 39</a:t>
            </a:r>
            <a:endParaRPr lang="en-US" dirty="0"/>
          </a:p>
        </p:txBody>
      </p:sp>
    </p:spTree>
    <p:extLst>
      <p:ext uri="{BB962C8B-B14F-4D97-AF65-F5344CB8AC3E}">
        <p14:creationId xmlns:p14="http://schemas.microsoft.com/office/powerpoint/2010/main" val="250276772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21792" y="1828800"/>
            <a:ext cx="10972800" cy="3046988"/>
          </a:xfrm>
          <a:prstGeom prst="rect">
            <a:avLst/>
          </a:prstGeom>
          <a:noFill/>
        </p:spPr>
        <p:txBody>
          <a:bodyPr wrap="square" rtlCol="0">
            <a:spAutoFit/>
          </a:bodyPr>
          <a:lstStyle/>
          <a:p>
            <a:pPr algn="ctr"/>
            <a:r>
              <a:rPr lang="en-US" sz="3200" dirty="0" smtClean="0"/>
              <a:t>The Effect of growing Radish </a:t>
            </a:r>
            <a:r>
              <a:rPr lang="en-US" sz="3200" dirty="0"/>
              <a:t>S</a:t>
            </a:r>
            <a:r>
              <a:rPr lang="en-US" sz="3200" dirty="0" smtClean="0"/>
              <a:t>eeds with Lettuce Seeds</a:t>
            </a:r>
          </a:p>
          <a:p>
            <a:pPr algn="ctr"/>
            <a:r>
              <a:rPr lang="en-US" sz="3200" dirty="0" smtClean="0"/>
              <a:t>Germination of lettuce seeds when grown with Radish seeds</a:t>
            </a:r>
          </a:p>
          <a:p>
            <a:pPr algn="ctr"/>
            <a:r>
              <a:rPr lang="en-US" sz="3200" dirty="0" smtClean="0"/>
              <a:t>My First &amp; Last Name</a:t>
            </a:r>
          </a:p>
          <a:p>
            <a:pPr algn="ctr"/>
            <a:r>
              <a:rPr lang="en-US" sz="3200" dirty="0" smtClean="0"/>
              <a:t>Date</a:t>
            </a:r>
          </a:p>
          <a:p>
            <a:pPr algn="ctr"/>
            <a:r>
              <a:rPr lang="en-US" sz="3200" dirty="0" smtClean="0"/>
              <a:t>Class &amp; Period</a:t>
            </a:r>
          </a:p>
          <a:p>
            <a:pPr algn="ctr"/>
            <a:r>
              <a:rPr lang="en-US" sz="3200" dirty="0" smtClean="0"/>
              <a:t>Mrs. McAllister</a:t>
            </a:r>
            <a:endParaRPr lang="en-US" sz="3200" dirty="0"/>
          </a:p>
        </p:txBody>
      </p:sp>
      <p:sp>
        <p:nvSpPr>
          <p:cNvPr id="3" name="TextBox 2"/>
          <p:cNvSpPr txBox="1"/>
          <p:nvPr/>
        </p:nvSpPr>
        <p:spPr>
          <a:xfrm>
            <a:off x="8705088" y="5596128"/>
            <a:ext cx="1810512" cy="369332"/>
          </a:xfrm>
          <a:prstGeom prst="rect">
            <a:avLst/>
          </a:prstGeom>
          <a:noFill/>
        </p:spPr>
        <p:txBody>
          <a:bodyPr wrap="square" rtlCol="0">
            <a:spAutoFit/>
          </a:bodyPr>
          <a:lstStyle/>
          <a:p>
            <a:r>
              <a:rPr lang="en-US" b="1" dirty="0" smtClean="0"/>
              <a:t>12 Font only</a:t>
            </a:r>
            <a:endParaRPr lang="en-US" b="1" dirty="0"/>
          </a:p>
        </p:txBody>
      </p:sp>
    </p:spTree>
    <p:extLst>
      <p:ext uri="{BB962C8B-B14F-4D97-AF65-F5344CB8AC3E}">
        <p14:creationId xmlns:p14="http://schemas.microsoft.com/office/powerpoint/2010/main" val="111187144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Allelopathy Lab</a:t>
            </a:r>
            <a:endParaRPr lang="en-US" dirty="0"/>
          </a:p>
        </p:txBody>
      </p:sp>
      <p:sp>
        <p:nvSpPr>
          <p:cNvPr id="3" name="Content Placeholder 2"/>
          <p:cNvSpPr>
            <a:spLocks noGrp="1"/>
          </p:cNvSpPr>
          <p:nvPr>
            <p:ph idx="1"/>
          </p:nvPr>
        </p:nvSpPr>
        <p:spPr>
          <a:xfrm>
            <a:off x="592428" y="2395470"/>
            <a:ext cx="10985679" cy="3480398"/>
          </a:xfrm>
        </p:spPr>
        <p:txBody>
          <a:bodyPr>
            <a:normAutofit fontScale="92500"/>
          </a:bodyPr>
          <a:lstStyle/>
          <a:p>
            <a:r>
              <a:rPr lang="en-US" b="1" dirty="0" smtClean="0"/>
              <a:t>Objective:</a:t>
            </a:r>
            <a:r>
              <a:rPr lang="en-US" dirty="0" smtClean="0"/>
              <a:t> Using the Scientific Method, test whether different seeds (Radish and Lettuce) impact each others growth.</a:t>
            </a:r>
          </a:p>
          <a:p>
            <a:r>
              <a:rPr lang="en-US" b="1" dirty="0" smtClean="0"/>
              <a:t>Essential Question: </a:t>
            </a:r>
            <a:r>
              <a:rPr lang="en-US" dirty="0" smtClean="0"/>
              <a:t>Can radish seeds impact the growth of lettuce seeds?</a:t>
            </a:r>
          </a:p>
          <a:p>
            <a:r>
              <a:rPr lang="en-US" b="1" dirty="0" smtClean="0"/>
              <a:t>Background:</a:t>
            </a:r>
            <a:r>
              <a:rPr lang="en-US" dirty="0" smtClean="0"/>
              <a:t> (Paragraph) Explain Vocabulary: Germination, Competition for Resources</a:t>
            </a:r>
          </a:p>
          <a:p>
            <a:pPr lvl="1"/>
            <a:r>
              <a:rPr lang="en-US" dirty="0" smtClean="0"/>
              <a:t>Cite Sources: </a:t>
            </a:r>
            <a:r>
              <a:rPr lang="en-US" dirty="0" smtClean="0">
                <a:hlinkClick r:id="rId2"/>
              </a:rPr>
              <a:t>Allelopathy: How Plants Suppress </a:t>
            </a:r>
            <a:r>
              <a:rPr lang="en-US" dirty="0">
                <a:hlinkClick r:id="rId2"/>
              </a:rPr>
              <a:t>O</a:t>
            </a:r>
            <a:r>
              <a:rPr lang="en-US" dirty="0" smtClean="0">
                <a:hlinkClick r:id="rId2"/>
              </a:rPr>
              <a:t>ther Plants</a:t>
            </a:r>
            <a:r>
              <a:rPr lang="en-US" dirty="0" smtClean="0"/>
              <a:t>   </a:t>
            </a:r>
            <a:r>
              <a:rPr lang="en-US" dirty="0"/>
              <a:t>(Ferguson, </a:t>
            </a:r>
            <a:r>
              <a:rPr lang="en-US" dirty="0" err="1" smtClean="0"/>
              <a:t>Rathinasabapathi</a:t>
            </a:r>
            <a:r>
              <a:rPr lang="en-US" dirty="0" smtClean="0"/>
              <a:t>, Chase, 2013)</a:t>
            </a:r>
          </a:p>
          <a:p>
            <a:r>
              <a:rPr lang="en-US" b="1" dirty="0" smtClean="0"/>
              <a:t>Hypothesis/ Purpose:  </a:t>
            </a:r>
            <a:r>
              <a:rPr lang="en-US" dirty="0" smtClean="0"/>
              <a:t>If radish seeds are grown with lettuce seeds, then the lettuce seeds will not  germinate.</a:t>
            </a:r>
          </a:p>
          <a:p>
            <a:endParaRPr lang="en-US" dirty="0"/>
          </a:p>
        </p:txBody>
      </p:sp>
    </p:spTree>
    <p:extLst>
      <p:ext uri="{BB962C8B-B14F-4D97-AF65-F5344CB8AC3E}">
        <p14:creationId xmlns:p14="http://schemas.microsoft.com/office/powerpoint/2010/main" val="107101038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Allelopathy Lab</a:t>
            </a:r>
          </a:p>
        </p:txBody>
      </p:sp>
      <p:sp>
        <p:nvSpPr>
          <p:cNvPr id="3" name="Content Placeholder 2"/>
          <p:cNvSpPr>
            <a:spLocks noGrp="1"/>
          </p:cNvSpPr>
          <p:nvPr>
            <p:ph idx="1"/>
          </p:nvPr>
        </p:nvSpPr>
        <p:spPr>
          <a:xfrm>
            <a:off x="618186" y="2434107"/>
            <a:ext cx="10972800" cy="3441761"/>
          </a:xfrm>
        </p:spPr>
        <p:txBody>
          <a:bodyPr>
            <a:normAutofit lnSpcReduction="10000"/>
          </a:bodyPr>
          <a:lstStyle/>
          <a:p>
            <a:r>
              <a:rPr lang="en-US" b="1" dirty="0" smtClean="0"/>
              <a:t>Materials:</a:t>
            </a:r>
            <a:r>
              <a:rPr lang="en-US" dirty="0" smtClean="0"/>
              <a:t> Petri Dishes, Pipettes (2mL), Petri dish paper, Radish seeds, Lettuce seeds</a:t>
            </a:r>
          </a:p>
          <a:p>
            <a:r>
              <a:rPr lang="en-US" b="1" dirty="0" smtClean="0"/>
              <a:t>Procedure: </a:t>
            </a:r>
            <a:r>
              <a:rPr lang="en-US" dirty="0" smtClean="0"/>
              <a:t>(Make sure your procedure can be duplicated exactly by someone who has never done this lab – Be very specific.)</a:t>
            </a:r>
          </a:p>
          <a:p>
            <a:pPr lvl="1"/>
            <a:r>
              <a:rPr lang="en-US" b="1" dirty="0" smtClean="0"/>
              <a:t>Step 1:  </a:t>
            </a:r>
          </a:p>
          <a:p>
            <a:pPr lvl="1"/>
            <a:r>
              <a:rPr lang="en-US" b="1" dirty="0" smtClean="0"/>
              <a:t>Step 2:</a:t>
            </a:r>
          </a:p>
          <a:p>
            <a:pPr lvl="1"/>
            <a:r>
              <a:rPr lang="en-US" b="1" dirty="0" smtClean="0"/>
              <a:t>Step 3:</a:t>
            </a:r>
          </a:p>
          <a:p>
            <a:pPr lvl="1"/>
            <a:r>
              <a:rPr lang="en-US" b="1" dirty="0" smtClean="0"/>
              <a:t>Step 4:</a:t>
            </a:r>
          </a:p>
          <a:p>
            <a:pPr lvl="1"/>
            <a:r>
              <a:rPr lang="en-US" b="1" dirty="0" smtClean="0"/>
              <a:t>Step 5:</a:t>
            </a:r>
            <a:endParaRPr lang="en-US" b="1" dirty="0"/>
          </a:p>
        </p:txBody>
      </p:sp>
    </p:spTree>
    <p:extLst>
      <p:ext uri="{BB962C8B-B14F-4D97-AF65-F5344CB8AC3E}">
        <p14:creationId xmlns:p14="http://schemas.microsoft.com/office/powerpoint/2010/main" val="150061444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8432" y="448178"/>
            <a:ext cx="9601196" cy="1303867"/>
          </a:xfrm>
        </p:spPr>
        <p:txBody>
          <a:bodyPr/>
          <a:lstStyle/>
          <a:p>
            <a:r>
              <a:rPr lang="en-US" dirty="0"/>
              <a:t>Allelopathy Lab</a:t>
            </a:r>
          </a:p>
        </p:txBody>
      </p:sp>
      <p:sp>
        <p:nvSpPr>
          <p:cNvPr id="3" name="Content Placeholder 2"/>
          <p:cNvSpPr>
            <a:spLocks noGrp="1"/>
          </p:cNvSpPr>
          <p:nvPr>
            <p:ph idx="1"/>
          </p:nvPr>
        </p:nvSpPr>
        <p:spPr>
          <a:xfrm>
            <a:off x="695458" y="1970468"/>
            <a:ext cx="10895527" cy="3905400"/>
          </a:xfrm>
        </p:spPr>
        <p:txBody>
          <a:bodyPr/>
          <a:lstStyle/>
          <a:p>
            <a:r>
              <a:rPr lang="en-US" b="1" dirty="0" smtClean="0"/>
              <a:t>Data: </a:t>
            </a:r>
            <a:r>
              <a:rPr lang="en-US" dirty="0" smtClean="0"/>
              <a:t>(Qualitative &amp; </a:t>
            </a:r>
            <a:r>
              <a:rPr lang="en-US" b="1" dirty="0" smtClean="0"/>
              <a:t>Quantitative – numbers, values</a:t>
            </a:r>
            <a:r>
              <a:rPr lang="en-US" dirty="0" smtClean="0"/>
              <a:t>)</a:t>
            </a:r>
          </a:p>
          <a:p>
            <a:pPr lvl="1"/>
            <a:r>
              <a:rPr lang="en-US" b="1" dirty="0" smtClean="0"/>
              <a:t>Table 1:  </a:t>
            </a:r>
            <a:r>
              <a:rPr lang="en-US" dirty="0" smtClean="0"/>
              <a:t>The table below shows the different germination rates of radish and lettuce seeds when grown together and separately.  </a:t>
            </a:r>
            <a:r>
              <a:rPr lang="en-US" sz="1200" dirty="0" smtClean="0"/>
              <a:t>(10 font)</a:t>
            </a:r>
          </a:p>
          <a:p>
            <a:pPr marL="457200" lvl="1" indent="0">
              <a:buNone/>
            </a:pPr>
            <a:endParaRPr lang="en-US" dirty="0" smtClean="0"/>
          </a:p>
          <a:p>
            <a:pPr marL="457200" lvl="1" indent="0">
              <a:buNone/>
            </a:pPr>
            <a:endParaRPr lang="en-US" dirty="0"/>
          </a:p>
        </p:txBody>
      </p:sp>
      <p:pic>
        <p:nvPicPr>
          <p:cNvPr id="4" name="Picture 3"/>
          <p:cNvPicPr>
            <a:picLocks noChangeAspect="1"/>
          </p:cNvPicPr>
          <p:nvPr/>
        </p:nvPicPr>
        <p:blipFill>
          <a:blip r:embed="rId2"/>
          <a:stretch>
            <a:fillRect/>
          </a:stretch>
        </p:blipFill>
        <p:spPr>
          <a:xfrm>
            <a:off x="696319" y="3412901"/>
            <a:ext cx="10989625" cy="2681390"/>
          </a:xfrm>
          <a:prstGeom prst="rect">
            <a:avLst/>
          </a:prstGeom>
        </p:spPr>
      </p:pic>
      <p:pic>
        <p:nvPicPr>
          <p:cNvPr id="5" name="Picture 4"/>
          <p:cNvPicPr>
            <a:picLocks noChangeAspect="1"/>
          </p:cNvPicPr>
          <p:nvPr/>
        </p:nvPicPr>
        <p:blipFill>
          <a:blip r:embed="rId3"/>
          <a:stretch>
            <a:fillRect/>
          </a:stretch>
        </p:blipFill>
        <p:spPr>
          <a:xfrm>
            <a:off x="8866045" y="141461"/>
            <a:ext cx="3215359" cy="2305352"/>
          </a:xfrm>
          <a:prstGeom prst="rect">
            <a:avLst/>
          </a:prstGeom>
        </p:spPr>
      </p:pic>
    </p:spTree>
    <p:extLst>
      <p:ext uri="{BB962C8B-B14F-4D97-AF65-F5344CB8AC3E}">
        <p14:creationId xmlns:p14="http://schemas.microsoft.com/office/powerpoint/2010/main" val="45838651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1" y="619525"/>
            <a:ext cx="9601196" cy="1303867"/>
          </a:xfrm>
        </p:spPr>
        <p:txBody>
          <a:bodyPr/>
          <a:lstStyle/>
          <a:p>
            <a:r>
              <a:rPr lang="en-US" dirty="0"/>
              <a:t>Allelopathy Lab</a:t>
            </a:r>
          </a:p>
        </p:txBody>
      </p:sp>
      <p:sp>
        <p:nvSpPr>
          <p:cNvPr id="3" name="Content Placeholder 2"/>
          <p:cNvSpPr>
            <a:spLocks noGrp="1"/>
          </p:cNvSpPr>
          <p:nvPr>
            <p:ph idx="1"/>
          </p:nvPr>
        </p:nvSpPr>
        <p:spPr>
          <a:xfrm>
            <a:off x="605307" y="1970468"/>
            <a:ext cx="10972800" cy="3905400"/>
          </a:xfrm>
        </p:spPr>
        <p:txBody>
          <a:bodyPr>
            <a:normAutofit lnSpcReduction="10000"/>
          </a:bodyPr>
          <a:lstStyle/>
          <a:p>
            <a:r>
              <a:rPr lang="en-US" b="1" dirty="0" smtClean="0"/>
              <a:t>Data: </a:t>
            </a:r>
            <a:r>
              <a:rPr lang="en-US" dirty="0" smtClean="0"/>
              <a:t>(Qualitative &amp; </a:t>
            </a:r>
            <a:r>
              <a:rPr lang="en-US" b="1" dirty="0" smtClean="0"/>
              <a:t>Quantitative-numbers, values</a:t>
            </a:r>
            <a:r>
              <a:rPr lang="en-US" dirty="0" smtClean="0"/>
              <a:t>)</a:t>
            </a:r>
          </a:p>
          <a:p>
            <a:pPr lvl="1"/>
            <a:r>
              <a:rPr lang="en-US" dirty="0" smtClean="0"/>
              <a:t>Graph 1:</a:t>
            </a:r>
          </a:p>
          <a:p>
            <a:pPr lvl="1"/>
            <a:endParaRPr lang="en-US" dirty="0"/>
          </a:p>
          <a:p>
            <a:pPr lvl="1"/>
            <a:endParaRPr lang="en-US" dirty="0" smtClean="0"/>
          </a:p>
          <a:p>
            <a:pPr lvl="1"/>
            <a:endParaRPr lang="en-US" dirty="0"/>
          </a:p>
          <a:p>
            <a:pPr lvl="1"/>
            <a:endParaRPr lang="en-US" dirty="0" smtClean="0"/>
          </a:p>
          <a:p>
            <a:pPr lvl="1"/>
            <a:endParaRPr lang="en-US" dirty="0" smtClean="0"/>
          </a:p>
          <a:p>
            <a:pPr marL="457200" lvl="1" indent="0">
              <a:buNone/>
            </a:pPr>
            <a:endParaRPr lang="en-US" dirty="0"/>
          </a:p>
          <a:p>
            <a:pPr lvl="1"/>
            <a:r>
              <a:rPr lang="en-US" dirty="0" smtClean="0"/>
              <a:t>The radish seeds over 6 days showed increased germination compared to the lettuce seeds. (10 Font)</a:t>
            </a:r>
          </a:p>
          <a:p>
            <a:pPr marL="457200" lvl="1" indent="0">
              <a:buNone/>
            </a:pPr>
            <a:endParaRPr lang="en-US" dirty="0"/>
          </a:p>
        </p:txBody>
      </p:sp>
      <p:pic>
        <p:nvPicPr>
          <p:cNvPr id="5" name="Picture 4"/>
          <p:cNvPicPr>
            <a:picLocks noChangeAspect="1"/>
          </p:cNvPicPr>
          <p:nvPr/>
        </p:nvPicPr>
        <p:blipFill>
          <a:blip r:embed="rId2"/>
          <a:stretch>
            <a:fillRect/>
          </a:stretch>
        </p:blipFill>
        <p:spPr>
          <a:xfrm>
            <a:off x="2605970" y="2446986"/>
            <a:ext cx="4584589" cy="2755631"/>
          </a:xfrm>
          <a:prstGeom prst="rect">
            <a:avLst/>
          </a:prstGeom>
        </p:spPr>
      </p:pic>
    </p:spTree>
    <p:extLst>
      <p:ext uri="{BB962C8B-B14F-4D97-AF65-F5344CB8AC3E}">
        <p14:creationId xmlns:p14="http://schemas.microsoft.com/office/powerpoint/2010/main" val="113011906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Allelopathy Lab</a:t>
            </a:r>
          </a:p>
        </p:txBody>
      </p:sp>
      <p:sp>
        <p:nvSpPr>
          <p:cNvPr id="3" name="Content Placeholder 2"/>
          <p:cNvSpPr>
            <a:spLocks noGrp="1"/>
          </p:cNvSpPr>
          <p:nvPr>
            <p:ph idx="1"/>
          </p:nvPr>
        </p:nvSpPr>
        <p:spPr>
          <a:xfrm>
            <a:off x="631065" y="2556932"/>
            <a:ext cx="10265532" cy="3318936"/>
          </a:xfrm>
        </p:spPr>
        <p:txBody>
          <a:bodyPr/>
          <a:lstStyle/>
          <a:p>
            <a:r>
              <a:rPr lang="en-US" b="1" dirty="0" smtClean="0"/>
              <a:t>Data: </a:t>
            </a:r>
            <a:r>
              <a:rPr lang="en-US" dirty="0" smtClean="0"/>
              <a:t>(</a:t>
            </a:r>
            <a:r>
              <a:rPr lang="en-US" b="1" dirty="0" smtClean="0"/>
              <a:t>Qualitative – descriptive words &amp; Pictures</a:t>
            </a:r>
            <a:r>
              <a:rPr lang="en-US" dirty="0" smtClean="0"/>
              <a:t>)</a:t>
            </a:r>
          </a:p>
          <a:p>
            <a:pPr lvl="1"/>
            <a:r>
              <a:rPr lang="en-US" sz="2400" dirty="0" smtClean="0"/>
              <a:t>The radish seeds looked ……    they smelled….</a:t>
            </a:r>
          </a:p>
          <a:p>
            <a:pPr lvl="1"/>
            <a:r>
              <a:rPr lang="en-US" sz="2400" dirty="0" smtClean="0"/>
              <a:t>The lettuce seeds roots were longer and had more root hairs.</a:t>
            </a:r>
          </a:p>
          <a:p>
            <a:pPr marL="457200" lvl="1" indent="0">
              <a:buNone/>
            </a:pPr>
            <a:endParaRPr lang="en-US" dirty="0" smtClean="0"/>
          </a:p>
          <a:p>
            <a:pPr marL="457200" lvl="1" indent="0">
              <a:buNone/>
            </a:pPr>
            <a:endParaRPr lang="en-US" dirty="0"/>
          </a:p>
        </p:txBody>
      </p:sp>
      <p:pic>
        <p:nvPicPr>
          <p:cNvPr id="5" name="Picture 4"/>
          <p:cNvPicPr>
            <a:picLocks noChangeAspect="1"/>
          </p:cNvPicPr>
          <p:nvPr/>
        </p:nvPicPr>
        <p:blipFill>
          <a:blip r:embed="rId2"/>
          <a:stretch>
            <a:fillRect/>
          </a:stretch>
        </p:blipFill>
        <p:spPr>
          <a:xfrm>
            <a:off x="8285474" y="3973232"/>
            <a:ext cx="3215359" cy="2305352"/>
          </a:xfrm>
          <a:prstGeom prst="rect">
            <a:avLst/>
          </a:prstGeom>
        </p:spPr>
      </p:pic>
    </p:spTree>
    <p:extLst>
      <p:ext uri="{BB962C8B-B14F-4D97-AF65-F5344CB8AC3E}">
        <p14:creationId xmlns:p14="http://schemas.microsoft.com/office/powerpoint/2010/main" val="259720617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Patty Power</a:t>
            </a:r>
            <a:endParaRPr lang="en-US" dirty="0"/>
          </a:p>
        </p:txBody>
      </p:sp>
      <p:sp>
        <p:nvSpPr>
          <p:cNvPr id="3" name="Content Placeholder 2"/>
          <p:cNvSpPr>
            <a:spLocks noGrp="1"/>
          </p:cNvSpPr>
          <p:nvPr>
            <p:ph idx="1"/>
          </p:nvPr>
        </p:nvSpPr>
        <p:spPr/>
        <p:txBody>
          <a:bodyPr/>
          <a:lstStyle/>
          <a:p>
            <a:r>
              <a:rPr lang="en-US" dirty="0" smtClean="0"/>
              <a:t>Control group is Group B</a:t>
            </a:r>
          </a:p>
          <a:p>
            <a:r>
              <a:rPr lang="en-US" dirty="0" smtClean="0"/>
              <a:t>The Independent Variable is the NEW Sauce.</a:t>
            </a:r>
          </a:p>
          <a:p>
            <a:r>
              <a:rPr lang="en-US" dirty="0" smtClean="0"/>
              <a:t>The measurement of gas production is the Dependent </a:t>
            </a:r>
            <a:r>
              <a:rPr lang="en-US" dirty="0"/>
              <a:t>V</a:t>
            </a:r>
            <a:r>
              <a:rPr lang="en-US" dirty="0" smtClean="0"/>
              <a:t>ariable.</a:t>
            </a:r>
          </a:p>
          <a:p>
            <a:r>
              <a:rPr lang="en-US" dirty="0" smtClean="0"/>
              <a:t>Mr. </a:t>
            </a:r>
            <a:r>
              <a:rPr lang="en-US" dirty="0" err="1" smtClean="0"/>
              <a:t>Krab’s</a:t>
            </a:r>
            <a:r>
              <a:rPr lang="en-US" dirty="0" smtClean="0"/>
              <a:t> conclusion be that the new sauce helped decrease gas production in the customers.</a:t>
            </a:r>
          </a:p>
          <a:p>
            <a:r>
              <a:rPr lang="en-US" dirty="0" smtClean="0"/>
              <a:t>The 8 people in Group B had a Placebo effect.</a:t>
            </a:r>
          </a:p>
          <a:p>
            <a:endParaRPr lang="en-US" dirty="0"/>
          </a:p>
        </p:txBody>
      </p:sp>
    </p:spTree>
    <p:extLst>
      <p:ext uri="{BB962C8B-B14F-4D97-AF65-F5344CB8AC3E}">
        <p14:creationId xmlns:p14="http://schemas.microsoft.com/office/powerpoint/2010/main" val="8817667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Allelopathy Lab</a:t>
            </a:r>
          </a:p>
        </p:txBody>
      </p:sp>
      <p:sp>
        <p:nvSpPr>
          <p:cNvPr id="3" name="Content Placeholder 2"/>
          <p:cNvSpPr>
            <a:spLocks noGrp="1"/>
          </p:cNvSpPr>
          <p:nvPr>
            <p:ph idx="1"/>
          </p:nvPr>
        </p:nvSpPr>
        <p:spPr>
          <a:xfrm>
            <a:off x="123423" y="1924302"/>
            <a:ext cx="6547833" cy="3318936"/>
          </a:xfrm>
        </p:spPr>
        <p:txBody>
          <a:bodyPr>
            <a:normAutofit/>
          </a:bodyPr>
          <a:lstStyle/>
          <a:p>
            <a:pPr marL="457200" lvl="1" indent="0">
              <a:buNone/>
            </a:pPr>
            <a:r>
              <a:rPr lang="en-US" sz="2400" b="1" dirty="0" smtClean="0"/>
              <a:t>Data Analysis: </a:t>
            </a:r>
            <a:r>
              <a:rPr lang="en-US" sz="2400" dirty="0" smtClean="0"/>
              <a:t>(Paragraph)</a:t>
            </a:r>
          </a:p>
          <a:p>
            <a:pPr marL="457200" lvl="1" indent="0">
              <a:buNone/>
            </a:pPr>
            <a:r>
              <a:rPr lang="en-US" sz="2400" dirty="0"/>
              <a:t>	</a:t>
            </a:r>
            <a:r>
              <a:rPr lang="en-US" sz="2400" dirty="0" smtClean="0"/>
              <a:t>Explain your data - results.  Why did we see the results in the graph?  Discuss any trends. </a:t>
            </a:r>
          </a:p>
          <a:p>
            <a:pPr marL="457200" lvl="1" indent="0">
              <a:buNone/>
            </a:pPr>
            <a:r>
              <a:rPr lang="en-US" dirty="0" smtClean="0"/>
              <a:t>Cite </a:t>
            </a:r>
            <a:r>
              <a:rPr lang="en-US" dirty="0"/>
              <a:t>Sources: </a:t>
            </a:r>
            <a:r>
              <a:rPr lang="en-US" dirty="0">
                <a:hlinkClick r:id="rId2"/>
              </a:rPr>
              <a:t>Allelopathy: How Plants Suppress Other Plants</a:t>
            </a:r>
            <a:r>
              <a:rPr lang="en-US" dirty="0"/>
              <a:t>   (Ferguson, </a:t>
            </a:r>
            <a:r>
              <a:rPr lang="en-US" dirty="0" err="1"/>
              <a:t>Rathinasabapathi</a:t>
            </a:r>
            <a:r>
              <a:rPr lang="en-US" dirty="0"/>
              <a:t>, Chase, 2013)</a:t>
            </a:r>
          </a:p>
          <a:p>
            <a:pPr marL="457200" lvl="1" indent="0">
              <a:buNone/>
            </a:pPr>
            <a:endParaRPr lang="en-US" sz="2400" dirty="0"/>
          </a:p>
        </p:txBody>
      </p:sp>
      <p:pic>
        <p:nvPicPr>
          <p:cNvPr id="5" name="Picture 4"/>
          <p:cNvPicPr>
            <a:picLocks noChangeAspect="1"/>
          </p:cNvPicPr>
          <p:nvPr/>
        </p:nvPicPr>
        <p:blipFill>
          <a:blip r:embed="rId3"/>
          <a:stretch>
            <a:fillRect/>
          </a:stretch>
        </p:blipFill>
        <p:spPr>
          <a:xfrm>
            <a:off x="6286337" y="2962694"/>
            <a:ext cx="5447387" cy="3274228"/>
          </a:xfrm>
          <a:prstGeom prst="rect">
            <a:avLst/>
          </a:prstGeom>
        </p:spPr>
      </p:pic>
    </p:spTree>
    <p:extLst>
      <p:ext uri="{BB962C8B-B14F-4D97-AF65-F5344CB8AC3E}">
        <p14:creationId xmlns:p14="http://schemas.microsoft.com/office/powerpoint/2010/main" val="250769110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Allelopathy Lab</a:t>
            </a:r>
            <a:endParaRPr lang="en-US" dirty="0"/>
          </a:p>
        </p:txBody>
      </p:sp>
      <p:sp>
        <p:nvSpPr>
          <p:cNvPr id="3" name="Content Placeholder 2"/>
          <p:cNvSpPr>
            <a:spLocks noGrp="1"/>
          </p:cNvSpPr>
          <p:nvPr>
            <p:ph idx="1"/>
          </p:nvPr>
        </p:nvSpPr>
        <p:spPr/>
        <p:txBody>
          <a:bodyPr/>
          <a:lstStyle/>
          <a:p>
            <a:r>
              <a:rPr lang="en-US" b="1" dirty="0" smtClean="0"/>
              <a:t>Conclusion: </a:t>
            </a:r>
            <a:r>
              <a:rPr lang="en-US" dirty="0" smtClean="0"/>
              <a:t>(Paragraph)</a:t>
            </a:r>
          </a:p>
          <a:p>
            <a:pPr lvl="1"/>
            <a:r>
              <a:rPr lang="en-US" dirty="0" smtClean="0"/>
              <a:t>Restate hypothesis and explain if it was supported or not.  Tie your Data Analysis to your Background and hypothesis.  Did your data support what you thought would happen?  How?  Explain why allelopathy is important.  At the very least, write an AXES paragraph about Allelopathy between radish and lettuce seeds and how it applies to Agriculture.</a:t>
            </a:r>
          </a:p>
          <a:p>
            <a:pPr lvl="1"/>
            <a:r>
              <a:rPr lang="en-US" dirty="0"/>
              <a:t>Cite Sources: </a:t>
            </a:r>
            <a:r>
              <a:rPr lang="en-US" dirty="0">
                <a:hlinkClick r:id="rId2"/>
              </a:rPr>
              <a:t>Allelopathy: How Plants Suppress Other Plants</a:t>
            </a:r>
            <a:r>
              <a:rPr lang="en-US" dirty="0"/>
              <a:t>   (Ferguson, </a:t>
            </a:r>
            <a:r>
              <a:rPr lang="en-US" dirty="0" err="1"/>
              <a:t>Rathinasabapathi</a:t>
            </a:r>
            <a:r>
              <a:rPr lang="en-US" dirty="0"/>
              <a:t>, Chase, 2013)</a:t>
            </a:r>
          </a:p>
          <a:p>
            <a:pPr marL="457200" lvl="1" indent="0">
              <a:buNone/>
            </a:pPr>
            <a:endParaRPr lang="en-US" dirty="0"/>
          </a:p>
        </p:txBody>
      </p:sp>
    </p:spTree>
    <p:extLst>
      <p:ext uri="{BB962C8B-B14F-4D97-AF65-F5344CB8AC3E}">
        <p14:creationId xmlns:p14="http://schemas.microsoft.com/office/powerpoint/2010/main" val="349364643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Works Cited</a:t>
            </a:r>
            <a:endParaRPr lang="en-US" dirty="0"/>
          </a:p>
        </p:txBody>
      </p:sp>
      <p:sp>
        <p:nvSpPr>
          <p:cNvPr id="3" name="Content Placeholder 2"/>
          <p:cNvSpPr>
            <a:spLocks noGrp="1"/>
          </p:cNvSpPr>
          <p:nvPr>
            <p:ph idx="1"/>
          </p:nvPr>
        </p:nvSpPr>
        <p:spPr/>
        <p:txBody>
          <a:bodyPr/>
          <a:lstStyle/>
          <a:p>
            <a:pPr marL="457200" indent="-457200">
              <a:buAutoNum type="arabicPeriod"/>
            </a:pPr>
            <a:r>
              <a:rPr lang="en-US" dirty="0" smtClean="0"/>
              <a:t>James </a:t>
            </a:r>
            <a:r>
              <a:rPr lang="en-US" dirty="0"/>
              <a:t>J. Ferguson, emeritus professor; </a:t>
            </a:r>
            <a:r>
              <a:rPr lang="en-US" dirty="0" err="1"/>
              <a:t>Bala</a:t>
            </a:r>
            <a:r>
              <a:rPr lang="en-US" dirty="0"/>
              <a:t> </a:t>
            </a:r>
            <a:r>
              <a:rPr lang="en-US" dirty="0" err="1"/>
              <a:t>Rathinasabapathi</a:t>
            </a:r>
            <a:r>
              <a:rPr lang="en-US" dirty="0"/>
              <a:t>, professor; and Carlene A. Chase, associate professor, Horticultural Sciences Department, Cooperative Extension Service, Institute of Food and Agricultural Sciences, University of Florida, Gainesville, FL 32611. </a:t>
            </a:r>
            <a:endParaRPr lang="en-US" dirty="0" smtClean="0"/>
          </a:p>
          <a:p>
            <a:pPr marL="457200" indent="-457200">
              <a:buAutoNum type="arabicPeriod"/>
            </a:pPr>
            <a:r>
              <a:rPr lang="en-US" dirty="0" smtClean="0"/>
              <a:t>Yes – one more</a:t>
            </a:r>
          </a:p>
          <a:p>
            <a:pPr marL="457200" indent="-457200">
              <a:buAutoNum type="arabicPeriod"/>
            </a:pPr>
            <a:r>
              <a:rPr lang="en-US" dirty="0" smtClean="0"/>
              <a:t>Yes – still one more </a:t>
            </a:r>
            <a:r>
              <a:rPr lang="en-US" dirty="0" smtClean="0">
                <a:sym typeface="Wingdings" panose="05000000000000000000" pitchFamily="2" charset="2"/>
              </a:rPr>
              <a:t></a:t>
            </a:r>
          </a:p>
          <a:p>
            <a:pPr marL="457200" indent="-457200">
              <a:buAutoNum type="arabicPeriod"/>
            </a:pPr>
            <a:r>
              <a:rPr lang="en-US" dirty="0" smtClean="0">
                <a:sym typeface="Wingdings" panose="05000000000000000000" pitchFamily="2" charset="2"/>
              </a:rPr>
              <a:t>Done!</a:t>
            </a:r>
            <a:endParaRPr lang="en-US" dirty="0"/>
          </a:p>
          <a:p>
            <a:pPr marL="0" indent="0">
              <a:buNone/>
            </a:pPr>
            <a:endParaRPr lang="en-US" dirty="0"/>
          </a:p>
        </p:txBody>
      </p:sp>
    </p:spTree>
    <p:extLst>
      <p:ext uri="{BB962C8B-B14F-4D97-AF65-F5344CB8AC3E}">
        <p14:creationId xmlns:p14="http://schemas.microsoft.com/office/powerpoint/2010/main" val="42166135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838200"/>
          </a:xfrm>
        </p:spPr>
        <p:txBody>
          <a:bodyPr/>
          <a:lstStyle/>
          <a:p>
            <a:r>
              <a:rPr lang="en-US" dirty="0" smtClean="0"/>
              <a:t>Notebook – Specific Immunity</a:t>
            </a:r>
            <a:endParaRPr lang="en-US" dirty="0"/>
          </a:p>
        </p:txBody>
      </p:sp>
      <p:sp>
        <p:nvSpPr>
          <p:cNvPr id="3" name="Content Placeholder 2"/>
          <p:cNvSpPr>
            <a:spLocks noGrp="1"/>
          </p:cNvSpPr>
          <p:nvPr>
            <p:ph idx="1"/>
          </p:nvPr>
        </p:nvSpPr>
        <p:spPr>
          <a:xfrm>
            <a:off x="1981200" y="685801"/>
            <a:ext cx="8686800" cy="4876800"/>
          </a:xfrm>
        </p:spPr>
        <p:txBody>
          <a:bodyPr>
            <a:normAutofit/>
          </a:bodyPr>
          <a:lstStyle/>
          <a:p>
            <a:r>
              <a:rPr lang="en-US" dirty="0"/>
              <a:t>P. </a:t>
            </a:r>
            <a:r>
              <a:rPr lang="en-US" dirty="0" smtClean="0"/>
              <a:t>25 </a:t>
            </a:r>
            <a:r>
              <a:rPr lang="en-US" dirty="0"/>
              <a:t>NB  Antibody Immunity P. 1037BB</a:t>
            </a:r>
          </a:p>
          <a:p>
            <a:r>
              <a:rPr lang="en-US" dirty="0"/>
              <a:t>P. </a:t>
            </a:r>
            <a:r>
              <a:rPr lang="en-US" dirty="0" smtClean="0"/>
              <a:t>27 </a:t>
            </a:r>
            <a:r>
              <a:rPr lang="en-US" dirty="0"/>
              <a:t>NB Cellular Immunity P. 1038 BB</a:t>
            </a:r>
          </a:p>
          <a:p>
            <a:r>
              <a:rPr lang="en-US" dirty="0"/>
              <a:t>Write a 4 – 5 sentence summary using specific vocabulary to explain the process.</a:t>
            </a:r>
          </a:p>
        </p:txBody>
      </p:sp>
      <p:pic>
        <p:nvPicPr>
          <p:cNvPr id="4" name="Picture 42" descr="fig"/>
          <p:cNvPicPr>
            <a:picLocks noChangeAspect="1" noChangeArrowheads="1"/>
          </p:cNvPicPr>
          <p:nvPr/>
        </p:nvPicPr>
        <p:blipFill>
          <a:blip r:embed="rId2" cstate="print"/>
          <a:srcRect/>
          <a:stretch>
            <a:fillRect/>
          </a:stretch>
        </p:blipFill>
        <p:spPr bwMode="auto">
          <a:xfrm>
            <a:off x="1524000" y="3126440"/>
            <a:ext cx="3505200" cy="3731560"/>
          </a:xfrm>
          <a:prstGeom prst="rect">
            <a:avLst/>
          </a:prstGeom>
          <a:noFill/>
        </p:spPr>
      </p:pic>
      <p:pic>
        <p:nvPicPr>
          <p:cNvPr id="5" name="Picture 32" descr="fig"/>
          <p:cNvPicPr>
            <a:picLocks noChangeAspect="1" noChangeArrowheads="1"/>
          </p:cNvPicPr>
          <p:nvPr/>
        </p:nvPicPr>
        <p:blipFill>
          <a:blip r:embed="rId3" cstate="print"/>
          <a:srcRect/>
          <a:stretch>
            <a:fillRect/>
          </a:stretch>
        </p:blipFill>
        <p:spPr bwMode="auto">
          <a:xfrm>
            <a:off x="7287340" y="3140438"/>
            <a:ext cx="3380660" cy="3717563"/>
          </a:xfrm>
          <a:prstGeom prst="rect">
            <a:avLst/>
          </a:prstGeom>
          <a:noFill/>
        </p:spPr>
      </p:pic>
      <p:sp>
        <p:nvSpPr>
          <p:cNvPr id="6" name="TextBox 5"/>
          <p:cNvSpPr txBox="1"/>
          <p:nvPr/>
        </p:nvSpPr>
        <p:spPr>
          <a:xfrm>
            <a:off x="4953000" y="3200400"/>
            <a:ext cx="1905000" cy="369332"/>
          </a:xfrm>
          <a:prstGeom prst="rect">
            <a:avLst/>
          </a:prstGeom>
          <a:noFill/>
        </p:spPr>
        <p:txBody>
          <a:bodyPr wrap="square" rtlCol="0">
            <a:spAutoFit/>
          </a:bodyPr>
          <a:lstStyle/>
          <a:p>
            <a:r>
              <a:rPr lang="en-US" dirty="0"/>
              <a:t>Cellular Immunity</a:t>
            </a:r>
          </a:p>
        </p:txBody>
      </p:sp>
      <p:sp>
        <p:nvSpPr>
          <p:cNvPr id="7" name="TextBox 6"/>
          <p:cNvSpPr txBox="1"/>
          <p:nvPr/>
        </p:nvSpPr>
        <p:spPr>
          <a:xfrm>
            <a:off x="8153400" y="2743200"/>
            <a:ext cx="2209800" cy="369332"/>
          </a:xfrm>
          <a:prstGeom prst="rect">
            <a:avLst/>
          </a:prstGeom>
          <a:noFill/>
        </p:spPr>
        <p:txBody>
          <a:bodyPr wrap="square" rtlCol="0">
            <a:spAutoFit/>
          </a:bodyPr>
          <a:lstStyle/>
          <a:p>
            <a:r>
              <a:rPr lang="en-US" dirty="0"/>
              <a:t>Antibody Immunity</a:t>
            </a:r>
          </a:p>
        </p:txBody>
      </p:sp>
    </p:spTree>
    <p:extLst>
      <p:ext uri="{BB962C8B-B14F-4D97-AF65-F5344CB8AC3E}">
        <p14:creationId xmlns:p14="http://schemas.microsoft.com/office/powerpoint/2010/main" val="146851979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9040" name="Picture 32" descr="fig"/>
          <p:cNvPicPr>
            <a:picLocks noChangeAspect="1" noChangeArrowheads="1"/>
          </p:cNvPicPr>
          <p:nvPr/>
        </p:nvPicPr>
        <p:blipFill>
          <a:blip r:embed="rId2" cstate="print"/>
          <a:srcRect/>
          <a:stretch>
            <a:fillRect/>
          </a:stretch>
        </p:blipFill>
        <p:spPr bwMode="auto">
          <a:xfrm>
            <a:off x="3719513" y="700088"/>
            <a:ext cx="4768850" cy="5243512"/>
          </a:xfrm>
          <a:prstGeom prst="rect">
            <a:avLst/>
          </a:prstGeom>
          <a:noFill/>
        </p:spPr>
      </p:pic>
      <p:sp>
        <p:nvSpPr>
          <p:cNvPr id="939010" name="Rectangle 2"/>
          <p:cNvSpPr>
            <a:spLocks noGrp="1" noChangeArrowheads="1"/>
          </p:cNvSpPr>
          <p:nvPr>
            <p:ph type="title"/>
          </p:nvPr>
        </p:nvSpPr>
        <p:spPr>
          <a:xfrm>
            <a:off x="2438400" y="6964363"/>
            <a:ext cx="8229600" cy="198437"/>
          </a:xfrm>
        </p:spPr>
        <p:txBody>
          <a:bodyPr>
            <a:normAutofit fontScale="90000"/>
          </a:bodyPr>
          <a:lstStyle/>
          <a:p>
            <a:pPr algn="r"/>
            <a:r>
              <a:rPr lang="en-US" sz="1400" b="1"/>
              <a:t>Section 39.2 Summary – pages 1031-1041</a:t>
            </a:r>
          </a:p>
        </p:txBody>
      </p:sp>
      <p:pic>
        <p:nvPicPr>
          <p:cNvPr id="939011" name="Picture 3"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939012" name="Picture 4" descr="New TOC">
            <a:hlinkClick r:id="" action="ppaction://noaction"/>
          </p:cNvPr>
          <p:cNvPicPr>
            <a:picLocks noChangeAspect="1" noChangeArrowheads="1"/>
          </p:cNvPicPr>
          <p:nvPr/>
        </p:nvPicPr>
        <p:blipFill>
          <a:blip r:embed="rId4" cstate="print"/>
          <a:srcRect/>
          <a:stretch>
            <a:fillRect/>
          </a:stretch>
        </p:blipFill>
        <p:spPr bwMode="auto">
          <a:xfrm>
            <a:off x="5832476" y="6194426"/>
            <a:ext cx="492125" cy="606425"/>
          </a:xfrm>
          <a:prstGeom prst="rect">
            <a:avLst/>
          </a:prstGeom>
          <a:noFill/>
        </p:spPr>
      </p:pic>
      <p:pic>
        <p:nvPicPr>
          <p:cNvPr id="939013" name="Picture 5" descr="New next">
            <a:hlinkClick r:id="" action="ppaction://hlinkshowjump?jump=nextslide"/>
          </p:cNvPr>
          <p:cNvPicPr>
            <a:picLocks noChangeAspect="1" noChangeArrowheads="1"/>
          </p:cNvPicPr>
          <p:nvPr/>
        </p:nvPicPr>
        <p:blipFill>
          <a:blip r:embed="rId5" cstate="print"/>
          <a:srcRect/>
          <a:stretch>
            <a:fillRect/>
          </a:stretch>
        </p:blipFill>
        <p:spPr bwMode="auto">
          <a:xfrm>
            <a:off x="6542088" y="6194426"/>
            <a:ext cx="468312" cy="606425"/>
          </a:xfrm>
          <a:prstGeom prst="rect">
            <a:avLst/>
          </a:prstGeom>
          <a:noFill/>
        </p:spPr>
      </p:pic>
      <p:pic>
        <p:nvPicPr>
          <p:cNvPr id="939014" name="Picture 6" descr="help">
            <a:hlinkClick r:id="" action="ppaction://noaction"/>
          </p:cNvPr>
          <p:cNvPicPr>
            <a:picLocks noChangeAspect="1" noChangeArrowheads="1"/>
          </p:cNvPicPr>
          <p:nvPr/>
        </p:nvPicPr>
        <p:blipFill>
          <a:blip r:embed="rId6" cstate="print"/>
          <a:srcRect/>
          <a:stretch>
            <a:fillRect/>
          </a:stretch>
        </p:blipFill>
        <p:spPr bwMode="auto">
          <a:xfrm>
            <a:off x="1752600" y="6202364"/>
            <a:ext cx="560388" cy="560387"/>
          </a:xfrm>
          <a:prstGeom prst="rect">
            <a:avLst/>
          </a:prstGeom>
          <a:noFill/>
        </p:spPr>
      </p:pic>
      <p:pic>
        <p:nvPicPr>
          <p:cNvPr id="939020" name="Picture 12" descr="Sec"/>
          <p:cNvPicPr>
            <a:picLocks noChangeAspect="1" noChangeArrowheads="1"/>
          </p:cNvPicPr>
          <p:nvPr/>
        </p:nvPicPr>
        <p:blipFill>
          <a:blip r:embed="rId7" cstate="print"/>
          <a:srcRect/>
          <a:stretch>
            <a:fillRect/>
          </a:stretch>
        </p:blipFill>
        <p:spPr bwMode="auto">
          <a:xfrm>
            <a:off x="3429000" y="0"/>
            <a:ext cx="5867400" cy="482600"/>
          </a:xfrm>
          <a:prstGeom prst="rect">
            <a:avLst/>
          </a:prstGeom>
          <a:noFill/>
        </p:spPr>
      </p:pic>
      <p:sp>
        <p:nvSpPr>
          <p:cNvPr id="939023" name="Text Box 15"/>
          <p:cNvSpPr txBox="1">
            <a:spLocks noChangeArrowheads="1"/>
          </p:cNvSpPr>
          <p:nvPr/>
        </p:nvSpPr>
        <p:spPr bwMode="auto">
          <a:xfrm>
            <a:off x="1524000" y="914401"/>
            <a:ext cx="2362200" cy="584775"/>
          </a:xfrm>
          <a:prstGeom prst="rect">
            <a:avLst/>
          </a:prstGeom>
          <a:noFill/>
          <a:ln w="9525" algn="ctr">
            <a:noFill/>
            <a:miter lim="800000"/>
            <a:headEnd/>
            <a:tailEnd/>
          </a:ln>
          <a:effectLst/>
        </p:spPr>
        <p:txBody>
          <a:bodyPr>
            <a:spAutoFit/>
          </a:bodyPr>
          <a:lstStyle/>
          <a:p>
            <a:pPr marL="342900" indent="-342900">
              <a:buAutoNum type="alphaUcPeriod"/>
              <a:tabLst>
                <a:tab pos="228600" algn="l"/>
                <a:tab pos="1943100" algn="l"/>
              </a:tabLst>
            </a:pPr>
            <a:r>
              <a:rPr lang="en-US" sz="1600" dirty="0">
                <a:latin typeface="Times" charset="0"/>
              </a:rPr>
              <a:t>Pathogens enter </a:t>
            </a:r>
          </a:p>
          <a:p>
            <a:pPr marL="342900" indent="-342900">
              <a:tabLst>
                <a:tab pos="228600" algn="l"/>
                <a:tab pos="1943100" algn="l"/>
              </a:tabLst>
            </a:pPr>
            <a:r>
              <a:rPr lang="en-US" sz="1600" dirty="0">
                <a:latin typeface="Times" charset="0"/>
              </a:rPr>
              <a:t>tissues through a wound.</a:t>
            </a:r>
            <a:endParaRPr lang="en-US" sz="1600" b="1" dirty="0">
              <a:latin typeface="Times" charset="0"/>
            </a:endParaRPr>
          </a:p>
        </p:txBody>
      </p:sp>
      <p:sp>
        <p:nvSpPr>
          <p:cNvPr id="939024" name="Text Box 16"/>
          <p:cNvSpPr txBox="1">
            <a:spLocks noChangeArrowheads="1"/>
          </p:cNvSpPr>
          <p:nvPr/>
        </p:nvSpPr>
        <p:spPr bwMode="auto">
          <a:xfrm>
            <a:off x="1524000" y="1752601"/>
            <a:ext cx="2362200" cy="830997"/>
          </a:xfrm>
          <a:prstGeom prst="rect">
            <a:avLst/>
          </a:prstGeom>
          <a:noFill/>
          <a:ln w="9525" algn="ctr">
            <a:noFill/>
            <a:miter lim="800000"/>
            <a:headEnd/>
            <a:tailEnd/>
          </a:ln>
          <a:effectLst/>
        </p:spPr>
        <p:txBody>
          <a:bodyPr>
            <a:spAutoFit/>
          </a:bodyPr>
          <a:lstStyle/>
          <a:p>
            <a:pPr>
              <a:tabLst>
                <a:tab pos="228600" algn="l"/>
                <a:tab pos="1943100" algn="l"/>
              </a:tabLst>
            </a:pPr>
            <a:r>
              <a:rPr lang="en-US" sz="1600" dirty="0">
                <a:latin typeface="Times" charset="0"/>
              </a:rPr>
              <a:t>B. They are attacked </a:t>
            </a:r>
          </a:p>
          <a:p>
            <a:pPr>
              <a:tabLst>
                <a:tab pos="228600" algn="l"/>
                <a:tab pos="1943100" algn="l"/>
              </a:tabLst>
            </a:pPr>
            <a:r>
              <a:rPr lang="en-US" sz="1600" dirty="0">
                <a:latin typeface="Times" charset="0"/>
              </a:rPr>
              <a:t>	by macrophages</a:t>
            </a:r>
          </a:p>
          <a:p>
            <a:pPr>
              <a:tabLst>
                <a:tab pos="228600" algn="l"/>
                <a:tab pos="1943100" algn="l"/>
              </a:tabLst>
            </a:pPr>
            <a:r>
              <a:rPr lang="en-US" sz="1600" dirty="0">
                <a:latin typeface="Times" charset="0"/>
              </a:rPr>
              <a:t>	at the infection site.</a:t>
            </a:r>
            <a:endParaRPr lang="en-US" sz="1600" b="1" dirty="0">
              <a:latin typeface="Times" charset="0"/>
            </a:endParaRPr>
          </a:p>
        </p:txBody>
      </p:sp>
      <p:sp>
        <p:nvSpPr>
          <p:cNvPr id="939025" name="Text Box 17"/>
          <p:cNvSpPr txBox="1">
            <a:spLocks noChangeArrowheads="1"/>
          </p:cNvSpPr>
          <p:nvPr/>
        </p:nvSpPr>
        <p:spPr bwMode="auto">
          <a:xfrm>
            <a:off x="1524000" y="2667000"/>
            <a:ext cx="2362200" cy="1077218"/>
          </a:xfrm>
          <a:prstGeom prst="rect">
            <a:avLst/>
          </a:prstGeom>
          <a:noFill/>
          <a:ln w="9525" algn="ctr">
            <a:noFill/>
            <a:miter lim="800000"/>
            <a:headEnd/>
            <a:tailEnd/>
          </a:ln>
          <a:effectLst/>
        </p:spPr>
        <p:txBody>
          <a:bodyPr wrap="square">
            <a:spAutoFit/>
          </a:bodyPr>
          <a:lstStyle/>
          <a:p>
            <a:pPr>
              <a:tabLst>
                <a:tab pos="228600" algn="l"/>
                <a:tab pos="1943100" algn="l"/>
              </a:tabLst>
            </a:pPr>
            <a:r>
              <a:rPr lang="en-US" sz="1600" dirty="0">
                <a:latin typeface="Times" charset="0"/>
              </a:rPr>
              <a:t>C. Antigens of the pathogen are displayed </a:t>
            </a:r>
          </a:p>
          <a:p>
            <a:pPr>
              <a:tabLst>
                <a:tab pos="228600" algn="l"/>
                <a:tab pos="1943100" algn="l"/>
              </a:tabLst>
            </a:pPr>
            <a:r>
              <a:rPr lang="en-US" sz="1600" dirty="0">
                <a:latin typeface="Times" charset="0"/>
              </a:rPr>
              <a:t>on the surface of the macrophage.</a:t>
            </a:r>
            <a:endParaRPr lang="en-US" sz="1600" b="1" dirty="0">
              <a:latin typeface="Times" charset="0"/>
            </a:endParaRPr>
          </a:p>
        </p:txBody>
      </p:sp>
      <p:sp>
        <p:nvSpPr>
          <p:cNvPr id="939026" name="Text Box 18"/>
          <p:cNvSpPr txBox="1">
            <a:spLocks noChangeArrowheads="1"/>
          </p:cNvSpPr>
          <p:nvPr/>
        </p:nvSpPr>
        <p:spPr bwMode="auto">
          <a:xfrm>
            <a:off x="1676400" y="4038601"/>
            <a:ext cx="2133600" cy="1323439"/>
          </a:xfrm>
          <a:prstGeom prst="rect">
            <a:avLst/>
          </a:prstGeom>
          <a:noFill/>
          <a:ln w="9525" algn="ctr">
            <a:noFill/>
            <a:miter lim="800000"/>
            <a:headEnd/>
            <a:tailEnd/>
          </a:ln>
          <a:effectLst/>
        </p:spPr>
        <p:txBody>
          <a:bodyPr wrap="square">
            <a:spAutoFit/>
          </a:bodyPr>
          <a:lstStyle/>
          <a:p>
            <a:pPr>
              <a:tabLst>
                <a:tab pos="228600" algn="l"/>
                <a:tab pos="1943100" algn="l"/>
              </a:tabLst>
            </a:pPr>
            <a:r>
              <a:rPr lang="en-US" sz="1600" dirty="0">
                <a:latin typeface="Times" charset="0"/>
              </a:rPr>
              <a:t>D. Helper T cells have </a:t>
            </a:r>
          </a:p>
          <a:p>
            <a:pPr>
              <a:tabLst>
                <a:tab pos="228600" algn="l"/>
                <a:tab pos="1943100" algn="l"/>
              </a:tabLst>
            </a:pPr>
            <a:r>
              <a:rPr lang="en-US" sz="1600" dirty="0">
                <a:latin typeface="Times" charset="0"/>
              </a:rPr>
              <a:t>	receptor sites that </a:t>
            </a:r>
          </a:p>
          <a:p>
            <a:pPr>
              <a:tabLst>
                <a:tab pos="228600" algn="l"/>
                <a:tab pos="1943100" algn="l"/>
              </a:tabLst>
            </a:pPr>
            <a:r>
              <a:rPr lang="en-US" sz="1600" dirty="0">
                <a:latin typeface="Times" charset="0"/>
              </a:rPr>
              <a:t>	recognize and bind to the antigens on the </a:t>
            </a:r>
          </a:p>
          <a:p>
            <a:pPr>
              <a:tabLst>
                <a:tab pos="228600" algn="l"/>
                <a:tab pos="1943100" algn="l"/>
              </a:tabLst>
            </a:pPr>
            <a:r>
              <a:rPr lang="en-US" sz="1600" dirty="0">
                <a:latin typeface="Times" charset="0"/>
              </a:rPr>
              <a:t>macrophage.</a:t>
            </a:r>
            <a:endParaRPr lang="en-US" sz="1600" b="1" dirty="0">
              <a:latin typeface="Times" charset="0"/>
            </a:endParaRPr>
          </a:p>
        </p:txBody>
      </p:sp>
      <p:sp>
        <p:nvSpPr>
          <p:cNvPr id="939027" name="Text Box 19"/>
          <p:cNvSpPr txBox="1">
            <a:spLocks noChangeArrowheads="1"/>
          </p:cNvSpPr>
          <p:nvPr/>
        </p:nvSpPr>
        <p:spPr bwMode="auto">
          <a:xfrm>
            <a:off x="8458200" y="762001"/>
            <a:ext cx="2057400" cy="584775"/>
          </a:xfrm>
          <a:prstGeom prst="rect">
            <a:avLst/>
          </a:prstGeom>
          <a:noFill/>
          <a:ln w="9525" algn="ctr">
            <a:noFill/>
            <a:miter lim="800000"/>
            <a:headEnd/>
            <a:tailEnd/>
          </a:ln>
          <a:effectLst/>
        </p:spPr>
        <p:txBody>
          <a:bodyPr>
            <a:spAutoFit/>
          </a:bodyPr>
          <a:lstStyle/>
          <a:p>
            <a:pPr>
              <a:tabLst>
                <a:tab pos="228600" algn="l"/>
                <a:tab pos="1943100" algn="l"/>
              </a:tabLst>
            </a:pPr>
            <a:r>
              <a:rPr lang="en-US" sz="1600" dirty="0">
                <a:latin typeface="Times" charset="0"/>
              </a:rPr>
              <a:t>E. B cells can bind to 	antigens directly.</a:t>
            </a:r>
            <a:endParaRPr lang="en-US" sz="1600" b="1" dirty="0">
              <a:latin typeface="Times" charset="0"/>
            </a:endParaRPr>
          </a:p>
        </p:txBody>
      </p:sp>
      <p:sp>
        <p:nvSpPr>
          <p:cNvPr id="939028" name="Text Box 20"/>
          <p:cNvSpPr txBox="1">
            <a:spLocks noChangeArrowheads="1"/>
          </p:cNvSpPr>
          <p:nvPr/>
        </p:nvSpPr>
        <p:spPr bwMode="auto">
          <a:xfrm>
            <a:off x="8382000" y="1600201"/>
            <a:ext cx="1752600" cy="830997"/>
          </a:xfrm>
          <a:prstGeom prst="rect">
            <a:avLst/>
          </a:prstGeom>
          <a:noFill/>
          <a:ln w="9525" algn="ctr">
            <a:noFill/>
            <a:miter lim="800000"/>
            <a:headEnd/>
            <a:tailEnd/>
          </a:ln>
          <a:effectLst/>
        </p:spPr>
        <p:txBody>
          <a:bodyPr>
            <a:spAutoFit/>
          </a:bodyPr>
          <a:lstStyle/>
          <a:p>
            <a:pPr>
              <a:tabLst>
                <a:tab pos="228600" algn="l"/>
                <a:tab pos="1943100" algn="l"/>
              </a:tabLst>
            </a:pPr>
            <a:r>
              <a:rPr lang="en-US" sz="1600" dirty="0">
                <a:latin typeface="Times" charset="0"/>
              </a:rPr>
              <a:t> F. Helper T cells 	bind to antigens 	on B cells.</a:t>
            </a:r>
            <a:endParaRPr lang="en-US" sz="1600" b="1" dirty="0">
              <a:latin typeface="Times" charset="0"/>
            </a:endParaRPr>
          </a:p>
        </p:txBody>
      </p:sp>
      <p:sp>
        <p:nvSpPr>
          <p:cNvPr id="939029" name="Text Box 21"/>
          <p:cNvSpPr txBox="1">
            <a:spLocks noChangeArrowheads="1"/>
          </p:cNvSpPr>
          <p:nvPr/>
        </p:nvSpPr>
        <p:spPr bwMode="auto">
          <a:xfrm>
            <a:off x="8458200" y="2438401"/>
            <a:ext cx="2209800" cy="1323439"/>
          </a:xfrm>
          <a:prstGeom prst="rect">
            <a:avLst/>
          </a:prstGeom>
          <a:noFill/>
          <a:ln w="9525" algn="ctr">
            <a:noFill/>
            <a:miter lim="800000"/>
            <a:headEnd/>
            <a:tailEnd/>
          </a:ln>
          <a:effectLst/>
        </p:spPr>
        <p:txBody>
          <a:bodyPr wrap="square">
            <a:spAutoFit/>
          </a:bodyPr>
          <a:lstStyle/>
          <a:p>
            <a:pPr>
              <a:tabLst>
                <a:tab pos="228600" algn="l"/>
                <a:tab pos="1943100" algn="l"/>
              </a:tabLst>
            </a:pPr>
            <a:r>
              <a:rPr lang="en-US" sz="1600" dirty="0">
                <a:latin typeface="Times" charset="0"/>
              </a:rPr>
              <a:t>G. T cells release 		chemicals that cause 	B cells to produce</a:t>
            </a:r>
          </a:p>
          <a:p>
            <a:pPr>
              <a:tabLst>
                <a:tab pos="228600" algn="l"/>
                <a:tab pos="1943100" algn="l"/>
              </a:tabLst>
            </a:pPr>
            <a:r>
              <a:rPr lang="en-US" sz="1600" dirty="0">
                <a:latin typeface="Times" charset="0"/>
              </a:rPr>
              <a:t>	clones of plasma cells.</a:t>
            </a:r>
            <a:endParaRPr lang="en-US" sz="1600" b="1" dirty="0">
              <a:latin typeface="Times" charset="0"/>
            </a:endParaRPr>
          </a:p>
        </p:txBody>
      </p:sp>
      <p:sp>
        <p:nvSpPr>
          <p:cNvPr id="939030" name="Text Box 22"/>
          <p:cNvSpPr txBox="1">
            <a:spLocks noChangeArrowheads="1"/>
          </p:cNvSpPr>
          <p:nvPr/>
        </p:nvSpPr>
        <p:spPr bwMode="auto">
          <a:xfrm>
            <a:off x="8458200" y="3810001"/>
            <a:ext cx="2057400" cy="2382191"/>
          </a:xfrm>
          <a:prstGeom prst="rect">
            <a:avLst/>
          </a:prstGeom>
          <a:noFill/>
          <a:ln w="9525" algn="ctr">
            <a:noFill/>
            <a:miter lim="800000"/>
            <a:headEnd/>
            <a:tailEnd/>
          </a:ln>
          <a:effectLst/>
        </p:spPr>
        <p:txBody>
          <a:bodyPr wrap="square">
            <a:spAutoFit/>
          </a:bodyPr>
          <a:lstStyle/>
          <a:p>
            <a:pPr>
              <a:tabLst>
                <a:tab pos="228600" algn="l"/>
                <a:tab pos="1943100" algn="l"/>
              </a:tabLst>
            </a:pPr>
            <a:r>
              <a:rPr lang="en-US" sz="1600" dirty="0">
                <a:latin typeface="Times" charset="0"/>
              </a:rPr>
              <a:t>H. Each plasma cell secretes more than 2000 antibodies per second in the blood. Memory B cells and antibodies remain in the blood and respond to future invasions by the same pathogen.</a:t>
            </a:r>
            <a:endParaRPr lang="en-US" sz="1600" b="1" dirty="0">
              <a:latin typeface="Times" charset="0"/>
            </a:endParaRPr>
          </a:p>
        </p:txBody>
      </p:sp>
      <p:sp>
        <p:nvSpPr>
          <p:cNvPr id="939031" name="Text Box 23"/>
          <p:cNvSpPr txBox="1">
            <a:spLocks noChangeArrowheads="1"/>
          </p:cNvSpPr>
          <p:nvPr/>
        </p:nvSpPr>
        <p:spPr bwMode="auto">
          <a:xfrm>
            <a:off x="3586163" y="2492375"/>
            <a:ext cx="1752600" cy="338554"/>
          </a:xfrm>
          <a:prstGeom prst="rect">
            <a:avLst/>
          </a:prstGeom>
          <a:noFill/>
          <a:ln w="9525" algn="ctr">
            <a:noFill/>
            <a:miter lim="800000"/>
            <a:headEnd/>
            <a:tailEnd/>
          </a:ln>
          <a:effectLst/>
        </p:spPr>
        <p:txBody>
          <a:bodyPr>
            <a:spAutoFit/>
          </a:bodyPr>
          <a:lstStyle/>
          <a:p>
            <a:pPr>
              <a:tabLst>
                <a:tab pos="228600" algn="l"/>
                <a:tab pos="1943100" algn="l"/>
              </a:tabLst>
            </a:pPr>
            <a:r>
              <a:rPr lang="en-US" sz="1600" b="1" i="1" dirty="0">
                <a:solidFill>
                  <a:srgbClr val="FF0000"/>
                </a:solidFill>
                <a:latin typeface="Times" charset="0"/>
              </a:rPr>
              <a:t>Macrophage</a:t>
            </a:r>
          </a:p>
        </p:txBody>
      </p:sp>
      <p:sp>
        <p:nvSpPr>
          <p:cNvPr id="939032" name="Text Box 24"/>
          <p:cNvSpPr txBox="1">
            <a:spLocks noChangeArrowheads="1"/>
          </p:cNvSpPr>
          <p:nvPr/>
        </p:nvSpPr>
        <p:spPr bwMode="auto">
          <a:xfrm>
            <a:off x="5881688" y="2035175"/>
            <a:ext cx="1066800" cy="338554"/>
          </a:xfrm>
          <a:prstGeom prst="rect">
            <a:avLst/>
          </a:prstGeom>
          <a:noFill/>
          <a:ln w="9525" algn="ctr">
            <a:noFill/>
            <a:miter lim="800000"/>
            <a:headEnd/>
            <a:tailEnd/>
          </a:ln>
          <a:effectLst/>
        </p:spPr>
        <p:txBody>
          <a:bodyPr>
            <a:spAutoFit/>
          </a:bodyPr>
          <a:lstStyle/>
          <a:p>
            <a:pPr>
              <a:tabLst>
                <a:tab pos="228600" algn="l"/>
                <a:tab pos="1943100" algn="l"/>
              </a:tabLst>
            </a:pPr>
            <a:r>
              <a:rPr lang="en-US" sz="1600" b="1" i="1" dirty="0">
                <a:solidFill>
                  <a:srgbClr val="FF0000"/>
                </a:solidFill>
                <a:latin typeface="Times" charset="0"/>
              </a:rPr>
              <a:t>Pathogen</a:t>
            </a:r>
          </a:p>
        </p:txBody>
      </p:sp>
      <p:sp>
        <p:nvSpPr>
          <p:cNvPr id="939033" name="Text Box 25"/>
          <p:cNvSpPr txBox="1">
            <a:spLocks noChangeArrowheads="1"/>
          </p:cNvSpPr>
          <p:nvPr/>
        </p:nvSpPr>
        <p:spPr bwMode="auto">
          <a:xfrm>
            <a:off x="7177088" y="1676400"/>
            <a:ext cx="1066800" cy="338554"/>
          </a:xfrm>
          <a:prstGeom prst="rect">
            <a:avLst/>
          </a:prstGeom>
          <a:noFill/>
          <a:ln w="9525" algn="ctr">
            <a:noFill/>
            <a:miter lim="800000"/>
            <a:headEnd/>
            <a:tailEnd/>
          </a:ln>
          <a:effectLst/>
        </p:spPr>
        <p:txBody>
          <a:bodyPr>
            <a:spAutoFit/>
          </a:bodyPr>
          <a:lstStyle/>
          <a:p>
            <a:pPr>
              <a:tabLst>
                <a:tab pos="228600" algn="l"/>
                <a:tab pos="1943100" algn="l"/>
              </a:tabLst>
            </a:pPr>
            <a:r>
              <a:rPr lang="en-US" sz="1600" b="1" i="1" dirty="0">
                <a:solidFill>
                  <a:srgbClr val="FF0000"/>
                </a:solidFill>
                <a:latin typeface="Times" charset="0"/>
              </a:rPr>
              <a:t>B cell</a:t>
            </a:r>
          </a:p>
        </p:txBody>
      </p:sp>
      <p:sp>
        <p:nvSpPr>
          <p:cNvPr id="939034" name="Text Box 26"/>
          <p:cNvSpPr txBox="1">
            <a:spLocks noChangeArrowheads="1"/>
          </p:cNvSpPr>
          <p:nvPr/>
        </p:nvSpPr>
        <p:spPr bwMode="auto">
          <a:xfrm>
            <a:off x="7377113" y="4800601"/>
            <a:ext cx="838200" cy="478977"/>
          </a:xfrm>
          <a:prstGeom prst="rect">
            <a:avLst/>
          </a:prstGeom>
          <a:noFill/>
          <a:ln w="9525" algn="ctr">
            <a:noFill/>
            <a:miter lim="800000"/>
            <a:headEnd/>
            <a:tailEnd/>
          </a:ln>
          <a:effectLst/>
        </p:spPr>
        <p:txBody>
          <a:bodyPr>
            <a:spAutoFit/>
          </a:bodyPr>
          <a:lstStyle/>
          <a:p>
            <a:pPr>
              <a:tabLst>
                <a:tab pos="228600" algn="l"/>
                <a:tab pos="1943100" algn="l"/>
              </a:tabLst>
            </a:pPr>
            <a:r>
              <a:rPr lang="en-US" sz="1600" b="1" i="1" dirty="0">
                <a:solidFill>
                  <a:srgbClr val="FF0000"/>
                </a:solidFill>
                <a:latin typeface="Times" charset="0"/>
              </a:rPr>
              <a:t>Plasma</a:t>
            </a:r>
          </a:p>
          <a:p>
            <a:pPr>
              <a:lnSpc>
                <a:spcPct val="50000"/>
              </a:lnSpc>
              <a:tabLst>
                <a:tab pos="228600" algn="l"/>
                <a:tab pos="1943100" algn="l"/>
              </a:tabLst>
            </a:pPr>
            <a:r>
              <a:rPr lang="en-US" sz="1600" b="1" i="1" dirty="0">
                <a:solidFill>
                  <a:srgbClr val="FF0000"/>
                </a:solidFill>
                <a:latin typeface="Times" charset="0"/>
              </a:rPr>
              <a:t>cells</a:t>
            </a:r>
          </a:p>
        </p:txBody>
      </p:sp>
      <p:sp>
        <p:nvSpPr>
          <p:cNvPr id="939035" name="Text Box 27"/>
          <p:cNvSpPr txBox="1">
            <a:spLocks noChangeArrowheads="1"/>
          </p:cNvSpPr>
          <p:nvPr/>
        </p:nvSpPr>
        <p:spPr bwMode="auto">
          <a:xfrm>
            <a:off x="6362701" y="5457826"/>
            <a:ext cx="1509713" cy="478977"/>
          </a:xfrm>
          <a:prstGeom prst="rect">
            <a:avLst/>
          </a:prstGeom>
          <a:noFill/>
          <a:ln w="9525" algn="ctr">
            <a:noFill/>
            <a:miter lim="800000"/>
            <a:headEnd/>
            <a:tailEnd/>
          </a:ln>
          <a:effectLst/>
        </p:spPr>
        <p:txBody>
          <a:bodyPr>
            <a:spAutoFit/>
          </a:bodyPr>
          <a:lstStyle/>
          <a:p>
            <a:pPr>
              <a:tabLst>
                <a:tab pos="228600" algn="l"/>
                <a:tab pos="1943100" algn="l"/>
              </a:tabLst>
            </a:pPr>
            <a:r>
              <a:rPr lang="en-US" sz="1600" b="1" i="1" dirty="0">
                <a:solidFill>
                  <a:srgbClr val="FF0000"/>
                </a:solidFill>
                <a:latin typeface="Times" charset="0"/>
              </a:rPr>
              <a:t>Surface of</a:t>
            </a:r>
          </a:p>
          <a:p>
            <a:pPr>
              <a:lnSpc>
                <a:spcPct val="50000"/>
              </a:lnSpc>
              <a:tabLst>
                <a:tab pos="228600" algn="l"/>
                <a:tab pos="1943100" algn="l"/>
              </a:tabLst>
            </a:pPr>
            <a:r>
              <a:rPr lang="en-US" sz="1600" b="1" i="1" dirty="0">
                <a:solidFill>
                  <a:srgbClr val="FF0000"/>
                </a:solidFill>
                <a:latin typeface="Times" charset="0"/>
              </a:rPr>
              <a:t>plasma cell</a:t>
            </a:r>
          </a:p>
        </p:txBody>
      </p:sp>
      <p:sp>
        <p:nvSpPr>
          <p:cNvPr id="939036" name="Text Box 28"/>
          <p:cNvSpPr txBox="1">
            <a:spLocks noChangeArrowheads="1"/>
          </p:cNvSpPr>
          <p:nvPr/>
        </p:nvSpPr>
        <p:spPr bwMode="auto">
          <a:xfrm>
            <a:off x="4343400" y="5521325"/>
            <a:ext cx="1066800" cy="338554"/>
          </a:xfrm>
          <a:prstGeom prst="rect">
            <a:avLst/>
          </a:prstGeom>
          <a:noFill/>
          <a:ln w="9525" algn="ctr">
            <a:noFill/>
            <a:miter lim="800000"/>
            <a:headEnd/>
            <a:tailEnd/>
          </a:ln>
          <a:effectLst/>
        </p:spPr>
        <p:txBody>
          <a:bodyPr>
            <a:spAutoFit/>
          </a:bodyPr>
          <a:lstStyle/>
          <a:p>
            <a:pPr>
              <a:tabLst>
                <a:tab pos="228600" algn="l"/>
                <a:tab pos="1943100" algn="l"/>
              </a:tabLst>
            </a:pPr>
            <a:r>
              <a:rPr lang="en-US" sz="1600" b="1" i="1" dirty="0">
                <a:solidFill>
                  <a:srgbClr val="FF0000"/>
                </a:solidFill>
                <a:latin typeface="Times" charset="0"/>
              </a:rPr>
              <a:t>Antibody</a:t>
            </a:r>
          </a:p>
        </p:txBody>
      </p:sp>
      <p:sp>
        <p:nvSpPr>
          <p:cNvPr id="939037" name="Text Box 29"/>
          <p:cNvSpPr txBox="1">
            <a:spLocks noChangeArrowheads="1"/>
          </p:cNvSpPr>
          <p:nvPr/>
        </p:nvSpPr>
        <p:spPr bwMode="auto">
          <a:xfrm>
            <a:off x="4343400" y="4862513"/>
            <a:ext cx="1066800" cy="338554"/>
          </a:xfrm>
          <a:prstGeom prst="rect">
            <a:avLst/>
          </a:prstGeom>
          <a:noFill/>
          <a:ln w="9525" algn="ctr">
            <a:noFill/>
            <a:miter lim="800000"/>
            <a:headEnd/>
            <a:tailEnd/>
          </a:ln>
          <a:effectLst/>
        </p:spPr>
        <p:txBody>
          <a:bodyPr>
            <a:spAutoFit/>
          </a:bodyPr>
          <a:lstStyle/>
          <a:p>
            <a:pPr>
              <a:tabLst>
                <a:tab pos="228600" algn="l"/>
                <a:tab pos="1943100" algn="l"/>
              </a:tabLst>
            </a:pPr>
            <a:r>
              <a:rPr lang="en-US" sz="1600" b="1" i="1" dirty="0">
                <a:solidFill>
                  <a:srgbClr val="FF0000"/>
                </a:solidFill>
                <a:latin typeface="Times" charset="0"/>
              </a:rPr>
              <a:t>T cell</a:t>
            </a:r>
          </a:p>
        </p:txBody>
      </p:sp>
      <p:sp>
        <p:nvSpPr>
          <p:cNvPr id="939038" name="Text Box 30"/>
          <p:cNvSpPr txBox="1">
            <a:spLocks noChangeArrowheads="1"/>
          </p:cNvSpPr>
          <p:nvPr/>
        </p:nvSpPr>
        <p:spPr bwMode="auto">
          <a:xfrm>
            <a:off x="6243638" y="3943350"/>
            <a:ext cx="1066800" cy="577466"/>
          </a:xfrm>
          <a:prstGeom prst="rect">
            <a:avLst/>
          </a:prstGeom>
          <a:noFill/>
          <a:ln w="9525" algn="ctr">
            <a:noFill/>
            <a:miter lim="800000"/>
            <a:headEnd/>
            <a:tailEnd/>
          </a:ln>
          <a:effectLst/>
        </p:spPr>
        <p:txBody>
          <a:bodyPr>
            <a:spAutoFit/>
          </a:bodyPr>
          <a:lstStyle/>
          <a:p>
            <a:pPr>
              <a:tabLst>
                <a:tab pos="228600" algn="l"/>
                <a:tab pos="1943100" algn="l"/>
              </a:tabLst>
            </a:pPr>
            <a:r>
              <a:rPr lang="en-US" sz="1600" b="1" i="1" dirty="0">
                <a:solidFill>
                  <a:srgbClr val="FF0000"/>
                </a:solidFill>
                <a:latin typeface="Times" charset="0"/>
              </a:rPr>
              <a:t>Antigen</a:t>
            </a:r>
          </a:p>
          <a:p>
            <a:pPr>
              <a:lnSpc>
                <a:spcPct val="40000"/>
              </a:lnSpc>
              <a:tabLst>
                <a:tab pos="228600" algn="l"/>
                <a:tab pos="1943100" algn="l"/>
              </a:tabLst>
            </a:pPr>
            <a:r>
              <a:rPr lang="en-US" sz="1600" b="1" i="1" dirty="0">
                <a:solidFill>
                  <a:srgbClr val="FF0000"/>
                </a:solidFill>
                <a:latin typeface="Times" charset="0"/>
              </a:rPr>
              <a:t>receptor</a:t>
            </a:r>
          </a:p>
          <a:p>
            <a:pPr>
              <a:lnSpc>
                <a:spcPct val="50000"/>
              </a:lnSpc>
              <a:tabLst>
                <a:tab pos="228600" algn="l"/>
                <a:tab pos="1943100" algn="l"/>
              </a:tabLst>
            </a:pPr>
            <a:r>
              <a:rPr lang="en-US" sz="1600" b="1" i="1" dirty="0">
                <a:solidFill>
                  <a:srgbClr val="FF0000"/>
                </a:solidFill>
                <a:latin typeface="Times" charset="0"/>
              </a:rPr>
              <a:t>site</a:t>
            </a:r>
          </a:p>
        </p:txBody>
      </p:sp>
      <p:sp>
        <p:nvSpPr>
          <p:cNvPr id="939039" name="Line 31"/>
          <p:cNvSpPr>
            <a:spLocks noChangeShapeType="1"/>
          </p:cNvSpPr>
          <p:nvPr/>
        </p:nvSpPr>
        <p:spPr bwMode="auto">
          <a:xfrm flipV="1">
            <a:off x="6038850" y="4414838"/>
            <a:ext cx="228600" cy="381000"/>
          </a:xfrm>
          <a:prstGeom prst="line">
            <a:avLst/>
          </a:prstGeom>
          <a:noFill/>
          <a:ln w="25400">
            <a:solidFill>
              <a:srgbClr val="CC3300"/>
            </a:solidFill>
            <a:round/>
            <a:headEnd/>
            <a:tailEnd/>
          </a:ln>
          <a:effectLst/>
        </p:spPr>
        <p:txBody>
          <a:bodyPr anchor="ctr">
            <a:spAutoFit/>
          </a:bodyPr>
          <a:lstStyle/>
          <a:p>
            <a:endParaRPr lang="en-US"/>
          </a:p>
        </p:txBody>
      </p:sp>
      <p:pic>
        <p:nvPicPr>
          <p:cNvPr id="939041" name="Picture 33" descr="Sec"/>
          <p:cNvPicPr>
            <a:picLocks noChangeAspect="1" noChangeArrowheads="1"/>
          </p:cNvPicPr>
          <p:nvPr/>
        </p:nvPicPr>
        <p:blipFill>
          <a:blip r:embed="rId8" cstate="print"/>
          <a:srcRect/>
          <a:stretch>
            <a:fillRect/>
          </a:stretch>
        </p:blipFill>
        <p:spPr bwMode="auto">
          <a:xfrm>
            <a:off x="1524000" y="1"/>
            <a:ext cx="1828800" cy="811213"/>
          </a:xfrm>
          <a:prstGeom prst="rect">
            <a:avLst/>
          </a:prstGeom>
          <a:noFill/>
        </p:spPr>
      </p:pic>
      <p:sp>
        <p:nvSpPr>
          <p:cNvPr id="29" name="TextBox 28"/>
          <p:cNvSpPr txBox="1"/>
          <p:nvPr/>
        </p:nvSpPr>
        <p:spPr>
          <a:xfrm>
            <a:off x="3810000" y="381000"/>
            <a:ext cx="6858000" cy="369332"/>
          </a:xfrm>
          <a:prstGeom prst="rect">
            <a:avLst/>
          </a:prstGeom>
          <a:noFill/>
        </p:spPr>
        <p:txBody>
          <a:bodyPr wrap="square" rtlCol="0">
            <a:spAutoFit/>
          </a:bodyPr>
          <a:lstStyle/>
          <a:p>
            <a:r>
              <a:rPr lang="en-US" dirty="0"/>
              <a:t>Antibody Immunity – Specific Immune Response, Builds Antibodies</a:t>
            </a:r>
          </a:p>
        </p:txBody>
      </p:sp>
    </p:spTree>
    <p:extLst>
      <p:ext uri="{BB962C8B-B14F-4D97-AF65-F5344CB8AC3E}">
        <p14:creationId xmlns:p14="http://schemas.microsoft.com/office/powerpoint/2010/main" val="2268911293"/>
      </p:ext>
    </p:extLst>
  </p:cSld>
  <p:clrMapOvr>
    <a:masterClrMapping/>
  </p:clrMapOvr>
  <p:transition>
    <p:zoom/>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62" name="Picture 42" descr="fig"/>
          <p:cNvPicPr>
            <a:picLocks noChangeAspect="1" noChangeArrowheads="1"/>
          </p:cNvPicPr>
          <p:nvPr/>
        </p:nvPicPr>
        <p:blipFill>
          <a:blip r:embed="rId2" cstate="print"/>
          <a:srcRect/>
          <a:stretch>
            <a:fillRect/>
          </a:stretch>
        </p:blipFill>
        <p:spPr bwMode="auto">
          <a:xfrm>
            <a:off x="4330700" y="685801"/>
            <a:ext cx="4965700" cy="5286375"/>
          </a:xfrm>
          <a:prstGeom prst="rect">
            <a:avLst/>
          </a:prstGeom>
          <a:noFill/>
        </p:spPr>
      </p:pic>
      <p:sp>
        <p:nvSpPr>
          <p:cNvPr id="1003522" name="Rectangle 2"/>
          <p:cNvSpPr>
            <a:spLocks noGrp="1" noChangeArrowheads="1"/>
          </p:cNvSpPr>
          <p:nvPr>
            <p:ph type="title"/>
          </p:nvPr>
        </p:nvSpPr>
        <p:spPr>
          <a:xfrm>
            <a:off x="2438400" y="6964363"/>
            <a:ext cx="8229600" cy="198437"/>
          </a:xfrm>
        </p:spPr>
        <p:txBody>
          <a:bodyPr>
            <a:normAutofit fontScale="90000"/>
          </a:bodyPr>
          <a:lstStyle/>
          <a:p>
            <a:pPr algn="r"/>
            <a:r>
              <a:rPr lang="en-US" sz="1400" b="1"/>
              <a:t>Section 39.2 Summary – pages 1031-1041</a:t>
            </a:r>
          </a:p>
        </p:txBody>
      </p:sp>
      <p:pic>
        <p:nvPicPr>
          <p:cNvPr id="1003523" name="Picture 3"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1003524" name="Picture 4" descr="New TOC">
            <a:hlinkClick r:id="" action="ppaction://noaction"/>
          </p:cNvPr>
          <p:cNvPicPr>
            <a:picLocks noChangeAspect="1" noChangeArrowheads="1"/>
          </p:cNvPicPr>
          <p:nvPr/>
        </p:nvPicPr>
        <p:blipFill>
          <a:blip r:embed="rId4" cstate="print"/>
          <a:srcRect/>
          <a:stretch>
            <a:fillRect/>
          </a:stretch>
        </p:blipFill>
        <p:spPr bwMode="auto">
          <a:xfrm>
            <a:off x="5832476" y="6194426"/>
            <a:ext cx="492125" cy="606425"/>
          </a:xfrm>
          <a:prstGeom prst="rect">
            <a:avLst/>
          </a:prstGeom>
          <a:noFill/>
        </p:spPr>
      </p:pic>
      <p:pic>
        <p:nvPicPr>
          <p:cNvPr id="1003525" name="Picture 5" descr="New next">
            <a:hlinkClick r:id="" action="ppaction://hlinkshowjump?jump=nextslide"/>
          </p:cNvPr>
          <p:cNvPicPr>
            <a:picLocks noChangeAspect="1" noChangeArrowheads="1"/>
          </p:cNvPicPr>
          <p:nvPr/>
        </p:nvPicPr>
        <p:blipFill>
          <a:blip r:embed="rId5" cstate="print"/>
          <a:srcRect/>
          <a:stretch>
            <a:fillRect/>
          </a:stretch>
        </p:blipFill>
        <p:spPr bwMode="auto">
          <a:xfrm>
            <a:off x="6542088" y="6194426"/>
            <a:ext cx="468312" cy="606425"/>
          </a:xfrm>
          <a:prstGeom prst="rect">
            <a:avLst/>
          </a:prstGeom>
          <a:noFill/>
        </p:spPr>
      </p:pic>
      <p:pic>
        <p:nvPicPr>
          <p:cNvPr id="1003526" name="Picture 6" descr="help">
            <a:hlinkClick r:id="" action="ppaction://noaction"/>
          </p:cNvPr>
          <p:cNvPicPr>
            <a:picLocks noChangeAspect="1" noChangeArrowheads="1"/>
          </p:cNvPicPr>
          <p:nvPr/>
        </p:nvPicPr>
        <p:blipFill>
          <a:blip r:embed="rId6" cstate="print"/>
          <a:srcRect/>
          <a:stretch>
            <a:fillRect/>
          </a:stretch>
        </p:blipFill>
        <p:spPr bwMode="auto">
          <a:xfrm>
            <a:off x="1752600" y="6202364"/>
            <a:ext cx="560388" cy="560387"/>
          </a:xfrm>
          <a:prstGeom prst="rect">
            <a:avLst/>
          </a:prstGeom>
          <a:noFill/>
        </p:spPr>
      </p:pic>
      <p:sp>
        <p:nvSpPr>
          <p:cNvPr id="1003530" name="Text Box 10"/>
          <p:cNvSpPr txBox="1">
            <a:spLocks noChangeArrowheads="1"/>
          </p:cNvSpPr>
          <p:nvPr/>
        </p:nvSpPr>
        <p:spPr bwMode="auto">
          <a:xfrm>
            <a:off x="1524000" y="762001"/>
            <a:ext cx="3048000" cy="2923877"/>
          </a:xfrm>
          <a:prstGeom prst="rect">
            <a:avLst/>
          </a:prstGeom>
          <a:noFill/>
          <a:ln w="9525">
            <a:noFill/>
            <a:miter lim="800000"/>
            <a:headEnd/>
            <a:tailEnd/>
          </a:ln>
          <a:effectLst>
            <a:outerShdw dist="45791" dir="3378596" algn="ctr" rotWithShape="0">
              <a:schemeClr val="bg2"/>
            </a:outerShdw>
          </a:effectLst>
        </p:spPr>
        <p:txBody>
          <a:bodyPr wrap="square">
            <a:spAutoFit/>
          </a:bodyPr>
          <a:lstStyle/>
          <a:p>
            <a:r>
              <a:rPr lang="en-US" sz="3600" b="1" dirty="0">
                <a:solidFill>
                  <a:schemeClr val="tx2"/>
                </a:solidFill>
                <a:latin typeface="Times" charset="0"/>
              </a:rPr>
              <a:t>#3.Cellular Immunity</a:t>
            </a:r>
          </a:p>
          <a:p>
            <a:r>
              <a:rPr lang="en-US" sz="2800" b="1" dirty="0">
                <a:solidFill>
                  <a:schemeClr val="tx2"/>
                </a:solidFill>
                <a:latin typeface="Times" charset="0"/>
              </a:rPr>
              <a:t>Specific Immune Response that blows up infected body cells.</a:t>
            </a:r>
          </a:p>
        </p:txBody>
      </p:sp>
      <p:pic>
        <p:nvPicPr>
          <p:cNvPr id="1003532" name="Picture 12" descr="Sec"/>
          <p:cNvPicPr>
            <a:picLocks noChangeAspect="1" noChangeArrowheads="1"/>
          </p:cNvPicPr>
          <p:nvPr/>
        </p:nvPicPr>
        <p:blipFill>
          <a:blip r:embed="rId7" cstate="print"/>
          <a:srcRect/>
          <a:stretch>
            <a:fillRect/>
          </a:stretch>
        </p:blipFill>
        <p:spPr bwMode="auto">
          <a:xfrm>
            <a:off x="3429000" y="0"/>
            <a:ext cx="5867400" cy="482600"/>
          </a:xfrm>
          <a:prstGeom prst="rect">
            <a:avLst/>
          </a:prstGeom>
          <a:noFill/>
        </p:spPr>
      </p:pic>
      <p:sp>
        <p:nvSpPr>
          <p:cNvPr id="1003536" name="Text Box 16"/>
          <p:cNvSpPr txBox="1">
            <a:spLocks noChangeArrowheads="1"/>
          </p:cNvSpPr>
          <p:nvPr/>
        </p:nvSpPr>
        <p:spPr bwMode="auto">
          <a:xfrm>
            <a:off x="4186238" y="1357314"/>
            <a:ext cx="2214562" cy="575607"/>
          </a:xfrm>
          <a:prstGeom prst="rect">
            <a:avLst/>
          </a:prstGeom>
          <a:noFill/>
          <a:ln w="9525" algn="ctr">
            <a:noFill/>
            <a:miter lim="800000"/>
            <a:headEnd/>
            <a:tailEnd/>
          </a:ln>
          <a:effectLst/>
        </p:spPr>
        <p:txBody>
          <a:bodyPr wrap="square">
            <a:spAutoFit/>
          </a:bodyPr>
          <a:lstStyle/>
          <a:p>
            <a:pPr algn="ctr">
              <a:tabLst>
                <a:tab pos="228600" algn="l"/>
                <a:tab pos="1943100" algn="l"/>
              </a:tabLst>
            </a:pPr>
            <a:r>
              <a:rPr lang="en-US" sz="2000" b="1" i="1" dirty="0">
                <a:latin typeface="Times" charset="0"/>
              </a:rPr>
              <a:t> </a:t>
            </a:r>
            <a:r>
              <a:rPr lang="en-US" sz="2000" b="1" i="1" dirty="0">
                <a:solidFill>
                  <a:srgbClr val="FF0000"/>
                </a:solidFill>
                <a:latin typeface="Times" charset="0"/>
              </a:rPr>
              <a:t>Pathogen </a:t>
            </a:r>
          </a:p>
          <a:p>
            <a:pPr algn="ctr">
              <a:lnSpc>
                <a:spcPct val="50000"/>
              </a:lnSpc>
              <a:tabLst>
                <a:tab pos="228600" algn="l"/>
                <a:tab pos="1943100" algn="l"/>
              </a:tabLst>
            </a:pPr>
            <a:r>
              <a:rPr lang="en-US" sz="2000" b="1" i="1" dirty="0">
                <a:solidFill>
                  <a:srgbClr val="FF0000"/>
                </a:solidFill>
                <a:latin typeface="Times" charset="0"/>
              </a:rPr>
              <a:t>engulfed by</a:t>
            </a:r>
          </a:p>
        </p:txBody>
      </p:sp>
      <p:sp>
        <p:nvSpPr>
          <p:cNvPr id="1003537" name="Text Box 17"/>
          <p:cNvSpPr txBox="1">
            <a:spLocks noChangeArrowheads="1"/>
          </p:cNvSpPr>
          <p:nvPr/>
        </p:nvSpPr>
        <p:spPr bwMode="auto">
          <a:xfrm>
            <a:off x="4176713" y="3055938"/>
            <a:ext cx="1524000" cy="400110"/>
          </a:xfrm>
          <a:prstGeom prst="rect">
            <a:avLst/>
          </a:prstGeom>
          <a:noFill/>
          <a:ln w="9525" algn="ctr">
            <a:noFill/>
            <a:miter lim="800000"/>
            <a:headEnd/>
            <a:tailEnd/>
          </a:ln>
          <a:effectLst/>
        </p:spPr>
        <p:txBody>
          <a:bodyPr>
            <a:spAutoFit/>
          </a:bodyPr>
          <a:lstStyle/>
          <a:p>
            <a:pPr algn="ctr">
              <a:tabLst>
                <a:tab pos="228600" algn="l"/>
                <a:tab pos="1943100" algn="l"/>
              </a:tabLst>
            </a:pPr>
            <a:r>
              <a:rPr lang="en-US" sz="2000" b="1" i="1" dirty="0">
                <a:solidFill>
                  <a:srgbClr val="FF0000"/>
                </a:solidFill>
                <a:latin typeface="Times" charset="0"/>
              </a:rPr>
              <a:t>Macrophage</a:t>
            </a:r>
          </a:p>
        </p:txBody>
      </p:sp>
      <p:sp>
        <p:nvSpPr>
          <p:cNvPr id="1003538" name="Text Box 18"/>
          <p:cNvSpPr txBox="1">
            <a:spLocks noChangeArrowheads="1"/>
          </p:cNvSpPr>
          <p:nvPr/>
        </p:nvSpPr>
        <p:spPr bwMode="auto">
          <a:xfrm>
            <a:off x="4105275" y="5667375"/>
            <a:ext cx="1690688" cy="400110"/>
          </a:xfrm>
          <a:prstGeom prst="rect">
            <a:avLst/>
          </a:prstGeom>
          <a:noFill/>
          <a:ln w="9525" algn="ctr">
            <a:noFill/>
            <a:miter lim="800000"/>
            <a:headEnd/>
            <a:tailEnd/>
          </a:ln>
          <a:effectLst/>
        </p:spPr>
        <p:txBody>
          <a:bodyPr>
            <a:spAutoFit/>
          </a:bodyPr>
          <a:lstStyle/>
          <a:p>
            <a:pPr algn="ctr">
              <a:tabLst>
                <a:tab pos="228600" algn="l"/>
                <a:tab pos="1943100" algn="l"/>
              </a:tabLst>
            </a:pPr>
            <a:r>
              <a:rPr lang="en-US" sz="2000" b="1" i="1" dirty="0">
                <a:solidFill>
                  <a:srgbClr val="FF0000"/>
                </a:solidFill>
                <a:latin typeface="Times" charset="0"/>
              </a:rPr>
              <a:t>Helper T cell</a:t>
            </a:r>
          </a:p>
        </p:txBody>
      </p:sp>
      <p:sp>
        <p:nvSpPr>
          <p:cNvPr id="1003539" name="Text Box 19"/>
          <p:cNvSpPr txBox="1">
            <a:spLocks noChangeArrowheads="1"/>
          </p:cNvSpPr>
          <p:nvPr/>
        </p:nvSpPr>
        <p:spPr bwMode="auto">
          <a:xfrm>
            <a:off x="6162675" y="5624513"/>
            <a:ext cx="2147888" cy="400110"/>
          </a:xfrm>
          <a:prstGeom prst="rect">
            <a:avLst/>
          </a:prstGeom>
          <a:noFill/>
          <a:ln w="9525" algn="ctr">
            <a:noFill/>
            <a:miter lim="800000"/>
            <a:headEnd/>
            <a:tailEnd/>
          </a:ln>
          <a:effectLst/>
        </p:spPr>
        <p:txBody>
          <a:bodyPr>
            <a:spAutoFit/>
          </a:bodyPr>
          <a:lstStyle/>
          <a:p>
            <a:pPr algn="ctr">
              <a:tabLst>
                <a:tab pos="228600" algn="l"/>
                <a:tab pos="1943100" algn="l"/>
              </a:tabLst>
            </a:pPr>
            <a:r>
              <a:rPr lang="en-US" sz="2000" b="1" i="1" dirty="0" err="1">
                <a:solidFill>
                  <a:srgbClr val="FF0000"/>
                </a:solidFill>
                <a:latin typeface="Times" charset="0"/>
              </a:rPr>
              <a:t>Cytotoxic</a:t>
            </a:r>
            <a:r>
              <a:rPr lang="en-US" sz="2000" b="1" i="1" dirty="0">
                <a:solidFill>
                  <a:srgbClr val="FF0000"/>
                </a:solidFill>
                <a:latin typeface="Times" charset="0"/>
              </a:rPr>
              <a:t> T cell</a:t>
            </a:r>
          </a:p>
        </p:txBody>
      </p:sp>
      <p:sp>
        <p:nvSpPr>
          <p:cNvPr id="1003540" name="Text Box 20"/>
          <p:cNvSpPr txBox="1">
            <a:spLocks noChangeArrowheads="1"/>
          </p:cNvSpPr>
          <p:nvPr/>
        </p:nvSpPr>
        <p:spPr bwMode="auto">
          <a:xfrm>
            <a:off x="5129214" y="5372100"/>
            <a:ext cx="1690687" cy="400110"/>
          </a:xfrm>
          <a:prstGeom prst="rect">
            <a:avLst/>
          </a:prstGeom>
          <a:noFill/>
          <a:ln w="9525" algn="ctr">
            <a:noFill/>
            <a:miter lim="800000"/>
            <a:headEnd/>
            <a:tailEnd/>
          </a:ln>
          <a:effectLst/>
        </p:spPr>
        <p:txBody>
          <a:bodyPr>
            <a:spAutoFit/>
          </a:bodyPr>
          <a:lstStyle/>
          <a:p>
            <a:pPr algn="ctr">
              <a:tabLst>
                <a:tab pos="228600" algn="l"/>
                <a:tab pos="1943100" algn="l"/>
              </a:tabLst>
            </a:pPr>
            <a:r>
              <a:rPr lang="en-US" sz="2000" b="1" i="1" dirty="0">
                <a:solidFill>
                  <a:srgbClr val="FF0000"/>
                </a:solidFill>
                <a:latin typeface="Times" charset="0"/>
              </a:rPr>
              <a:t>Stimulates</a:t>
            </a:r>
          </a:p>
        </p:txBody>
      </p:sp>
      <p:sp>
        <p:nvSpPr>
          <p:cNvPr id="1003541" name="Text Box 21"/>
          <p:cNvSpPr txBox="1">
            <a:spLocks noChangeArrowheads="1"/>
          </p:cNvSpPr>
          <p:nvPr/>
        </p:nvSpPr>
        <p:spPr bwMode="auto">
          <a:xfrm>
            <a:off x="6486525" y="3810000"/>
            <a:ext cx="1919288" cy="523220"/>
          </a:xfrm>
          <a:prstGeom prst="rect">
            <a:avLst/>
          </a:prstGeom>
          <a:noFill/>
          <a:ln w="9525" algn="ctr">
            <a:noFill/>
            <a:miter lim="800000"/>
            <a:headEnd/>
            <a:tailEnd/>
          </a:ln>
          <a:effectLst/>
        </p:spPr>
        <p:txBody>
          <a:bodyPr>
            <a:spAutoFit/>
          </a:bodyPr>
          <a:lstStyle/>
          <a:p>
            <a:pPr>
              <a:tabLst>
                <a:tab pos="228600" algn="l"/>
                <a:tab pos="1943100" algn="l"/>
              </a:tabLst>
            </a:pPr>
            <a:r>
              <a:rPr lang="en-US" sz="2000" b="1" i="1" dirty="0">
                <a:solidFill>
                  <a:srgbClr val="FF0000"/>
                </a:solidFill>
                <a:latin typeface="Times" charset="0"/>
              </a:rPr>
              <a:t>Attacks infected</a:t>
            </a:r>
          </a:p>
          <a:p>
            <a:pPr algn="r">
              <a:lnSpc>
                <a:spcPct val="40000"/>
              </a:lnSpc>
              <a:tabLst>
                <a:tab pos="228600" algn="l"/>
                <a:tab pos="1943100" algn="l"/>
              </a:tabLst>
            </a:pPr>
            <a:r>
              <a:rPr lang="en-US" sz="2000" b="1" i="1" dirty="0">
                <a:solidFill>
                  <a:srgbClr val="FF0000"/>
                </a:solidFill>
                <a:latin typeface="Times" charset="0"/>
              </a:rPr>
              <a:t> cell</a:t>
            </a:r>
          </a:p>
        </p:txBody>
      </p:sp>
      <p:sp>
        <p:nvSpPr>
          <p:cNvPr id="1003542" name="Text Box 22"/>
          <p:cNvSpPr txBox="1">
            <a:spLocks noChangeArrowheads="1"/>
          </p:cNvSpPr>
          <p:nvPr/>
        </p:nvSpPr>
        <p:spPr bwMode="auto">
          <a:xfrm>
            <a:off x="7058025" y="3228975"/>
            <a:ext cx="2147888" cy="400110"/>
          </a:xfrm>
          <a:prstGeom prst="rect">
            <a:avLst/>
          </a:prstGeom>
          <a:noFill/>
          <a:ln w="9525" algn="ctr">
            <a:noFill/>
            <a:miter lim="800000"/>
            <a:headEnd/>
            <a:tailEnd/>
          </a:ln>
          <a:effectLst/>
        </p:spPr>
        <p:txBody>
          <a:bodyPr>
            <a:spAutoFit/>
          </a:bodyPr>
          <a:lstStyle/>
          <a:p>
            <a:pPr algn="ctr">
              <a:tabLst>
                <a:tab pos="228600" algn="l"/>
                <a:tab pos="1943100" algn="l"/>
              </a:tabLst>
            </a:pPr>
            <a:r>
              <a:rPr lang="en-US" sz="2000" b="1" i="1" dirty="0" err="1">
                <a:solidFill>
                  <a:srgbClr val="FF0000"/>
                </a:solidFill>
                <a:latin typeface="Times" charset="0"/>
              </a:rPr>
              <a:t>Cytotoxic</a:t>
            </a:r>
            <a:r>
              <a:rPr lang="en-US" sz="2000" b="1" i="1" dirty="0">
                <a:solidFill>
                  <a:srgbClr val="FF0000"/>
                </a:solidFill>
                <a:latin typeface="Times" charset="0"/>
              </a:rPr>
              <a:t> T cell</a:t>
            </a:r>
          </a:p>
        </p:txBody>
      </p:sp>
      <p:sp>
        <p:nvSpPr>
          <p:cNvPr id="1003543" name="Text Box 23"/>
          <p:cNvSpPr txBox="1">
            <a:spLocks noChangeArrowheads="1"/>
          </p:cNvSpPr>
          <p:nvPr/>
        </p:nvSpPr>
        <p:spPr bwMode="auto">
          <a:xfrm>
            <a:off x="7824789" y="2786063"/>
            <a:ext cx="2147887" cy="400110"/>
          </a:xfrm>
          <a:prstGeom prst="rect">
            <a:avLst/>
          </a:prstGeom>
          <a:noFill/>
          <a:ln w="9525" algn="ctr">
            <a:noFill/>
            <a:miter lim="800000"/>
            <a:headEnd/>
            <a:tailEnd/>
          </a:ln>
          <a:effectLst/>
        </p:spPr>
        <p:txBody>
          <a:bodyPr>
            <a:spAutoFit/>
          </a:bodyPr>
          <a:lstStyle/>
          <a:p>
            <a:pPr algn="ctr">
              <a:tabLst>
                <a:tab pos="228600" algn="l"/>
                <a:tab pos="1943100" algn="l"/>
              </a:tabLst>
            </a:pPr>
            <a:r>
              <a:rPr lang="en-US" sz="2000" b="1" i="1" dirty="0">
                <a:solidFill>
                  <a:srgbClr val="FF0000"/>
                </a:solidFill>
                <a:latin typeface="Times" charset="0"/>
              </a:rPr>
              <a:t>Infected cell lyses</a:t>
            </a:r>
          </a:p>
        </p:txBody>
      </p:sp>
      <p:sp>
        <p:nvSpPr>
          <p:cNvPr id="1003544" name="Text Box 24"/>
          <p:cNvSpPr txBox="1">
            <a:spLocks noChangeArrowheads="1"/>
          </p:cNvSpPr>
          <p:nvPr/>
        </p:nvSpPr>
        <p:spPr bwMode="auto">
          <a:xfrm>
            <a:off x="7696200" y="1524000"/>
            <a:ext cx="1219200" cy="400110"/>
          </a:xfrm>
          <a:prstGeom prst="rect">
            <a:avLst/>
          </a:prstGeom>
          <a:noFill/>
          <a:ln w="9525" algn="ctr">
            <a:noFill/>
            <a:miter lim="800000"/>
            <a:headEnd/>
            <a:tailEnd/>
          </a:ln>
          <a:effectLst/>
        </p:spPr>
        <p:txBody>
          <a:bodyPr>
            <a:spAutoFit/>
          </a:bodyPr>
          <a:lstStyle/>
          <a:p>
            <a:pPr>
              <a:tabLst>
                <a:tab pos="228600" algn="l"/>
                <a:tab pos="1943100" algn="l"/>
              </a:tabLst>
            </a:pPr>
            <a:r>
              <a:rPr lang="en-US" sz="2000" b="1" i="1" dirty="0" err="1">
                <a:solidFill>
                  <a:srgbClr val="FF0000"/>
                </a:solidFill>
                <a:latin typeface="Times" charset="0"/>
              </a:rPr>
              <a:t>Perforin</a:t>
            </a:r>
            <a:endParaRPr lang="en-US" sz="2000" b="1" i="1" dirty="0">
              <a:solidFill>
                <a:srgbClr val="FF0000"/>
              </a:solidFill>
              <a:latin typeface="Times" charset="0"/>
            </a:endParaRPr>
          </a:p>
        </p:txBody>
      </p:sp>
      <p:sp>
        <p:nvSpPr>
          <p:cNvPr id="1003545" name="Text Box 25"/>
          <p:cNvSpPr txBox="1">
            <a:spLocks noChangeArrowheads="1"/>
          </p:cNvSpPr>
          <p:nvPr/>
        </p:nvSpPr>
        <p:spPr bwMode="auto">
          <a:xfrm>
            <a:off x="5872163" y="1690689"/>
            <a:ext cx="1219200" cy="575607"/>
          </a:xfrm>
          <a:prstGeom prst="rect">
            <a:avLst/>
          </a:prstGeom>
          <a:noFill/>
          <a:ln w="9525" algn="ctr">
            <a:noFill/>
            <a:miter lim="800000"/>
            <a:headEnd/>
            <a:tailEnd/>
          </a:ln>
          <a:effectLst/>
        </p:spPr>
        <p:txBody>
          <a:bodyPr>
            <a:spAutoFit/>
          </a:bodyPr>
          <a:lstStyle/>
          <a:p>
            <a:pPr>
              <a:tabLst>
                <a:tab pos="228600" algn="l"/>
                <a:tab pos="1943100" algn="l"/>
              </a:tabLst>
            </a:pPr>
            <a:r>
              <a:rPr lang="en-US" sz="2000" b="1" i="1" dirty="0">
                <a:solidFill>
                  <a:srgbClr val="FF0000"/>
                </a:solidFill>
                <a:latin typeface="Times" charset="0"/>
              </a:rPr>
              <a:t>Foreign</a:t>
            </a:r>
          </a:p>
          <a:p>
            <a:pPr>
              <a:lnSpc>
                <a:spcPct val="50000"/>
              </a:lnSpc>
              <a:tabLst>
                <a:tab pos="228600" algn="l"/>
                <a:tab pos="1943100" algn="l"/>
              </a:tabLst>
            </a:pPr>
            <a:r>
              <a:rPr lang="en-US" sz="2000" b="1" i="1" dirty="0">
                <a:solidFill>
                  <a:srgbClr val="FF0000"/>
                </a:solidFill>
                <a:latin typeface="Times" charset="0"/>
              </a:rPr>
              <a:t>antigen</a:t>
            </a:r>
          </a:p>
        </p:txBody>
      </p:sp>
      <p:sp>
        <p:nvSpPr>
          <p:cNvPr id="1003546" name="Text Box 26"/>
          <p:cNvSpPr txBox="1">
            <a:spLocks noChangeArrowheads="1"/>
          </p:cNvSpPr>
          <p:nvPr/>
        </p:nvSpPr>
        <p:spPr bwMode="auto">
          <a:xfrm>
            <a:off x="6343650" y="714375"/>
            <a:ext cx="2147888" cy="400110"/>
          </a:xfrm>
          <a:prstGeom prst="rect">
            <a:avLst/>
          </a:prstGeom>
          <a:noFill/>
          <a:ln w="9525" algn="ctr">
            <a:noFill/>
            <a:miter lim="800000"/>
            <a:headEnd/>
            <a:tailEnd/>
          </a:ln>
          <a:effectLst/>
        </p:spPr>
        <p:txBody>
          <a:bodyPr>
            <a:spAutoFit/>
          </a:bodyPr>
          <a:lstStyle/>
          <a:p>
            <a:pPr algn="ctr">
              <a:tabLst>
                <a:tab pos="228600" algn="l"/>
                <a:tab pos="1943100" algn="l"/>
              </a:tabLst>
            </a:pPr>
            <a:r>
              <a:rPr lang="en-US" sz="2000" b="1" i="1" dirty="0">
                <a:solidFill>
                  <a:srgbClr val="FF0000"/>
                </a:solidFill>
                <a:latin typeface="Times" charset="0"/>
              </a:rPr>
              <a:t>Infected cells</a:t>
            </a:r>
          </a:p>
        </p:txBody>
      </p:sp>
      <p:sp>
        <p:nvSpPr>
          <p:cNvPr id="1003547" name="Text Box 27"/>
          <p:cNvSpPr txBox="1">
            <a:spLocks noChangeArrowheads="1"/>
          </p:cNvSpPr>
          <p:nvPr/>
        </p:nvSpPr>
        <p:spPr bwMode="auto">
          <a:xfrm>
            <a:off x="2195513" y="3943351"/>
            <a:ext cx="2209800" cy="1015663"/>
          </a:xfrm>
          <a:prstGeom prst="rect">
            <a:avLst/>
          </a:prstGeom>
          <a:noFill/>
          <a:ln w="9525" algn="ctr">
            <a:noFill/>
            <a:miter lim="800000"/>
            <a:headEnd/>
            <a:tailEnd/>
          </a:ln>
          <a:effectLst/>
        </p:spPr>
        <p:txBody>
          <a:bodyPr>
            <a:spAutoFit/>
          </a:bodyPr>
          <a:lstStyle/>
          <a:p>
            <a:pPr>
              <a:tabLst>
                <a:tab pos="228600" algn="l"/>
                <a:tab pos="1943100" algn="l"/>
              </a:tabLst>
            </a:pPr>
            <a:r>
              <a:rPr lang="en-US" sz="2000" b="1" i="1" dirty="0">
                <a:latin typeface="Times" charset="0"/>
              </a:rPr>
              <a:t>Displays antigens</a:t>
            </a:r>
          </a:p>
          <a:p>
            <a:pPr>
              <a:tabLst>
                <a:tab pos="228600" algn="l"/>
                <a:tab pos="1943100" algn="l"/>
              </a:tabLst>
            </a:pPr>
            <a:r>
              <a:rPr lang="en-US" sz="2000" b="1" i="1" dirty="0">
                <a:latin typeface="Times" charset="0"/>
              </a:rPr>
              <a:t>on surface and</a:t>
            </a:r>
          </a:p>
          <a:p>
            <a:pPr>
              <a:tabLst>
                <a:tab pos="228600" algn="l"/>
                <a:tab pos="1943100" algn="l"/>
              </a:tabLst>
            </a:pPr>
            <a:r>
              <a:rPr lang="en-US" sz="2000" b="1" i="1" dirty="0">
                <a:latin typeface="Times" charset="0"/>
              </a:rPr>
              <a:t>stimulates T cell</a:t>
            </a:r>
          </a:p>
        </p:txBody>
      </p:sp>
      <p:sp>
        <p:nvSpPr>
          <p:cNvPr id="1003550" name="Line 30"/>
          <p:cNvSpPr>
            <a:spLocks noChangeShapeType="1"/>
          </p:cNvSpPr>
          <p:nvPr/>
        </p:nvSpPr>
        <p:spPr bwMode="auto">
          <a:xfrm flipH="1">
            <a:off x="4205288" y="4133850"/>
            <a:ext cx="381000" cy="0"/>
          </a:xfrm>
          <a:prstGeom prst="line">
            <a:avLst/>
          </a:prstGeom>
          <a:noFill/>
          <a:ln w="25400">
            <a:solidFill>
              <a:schemeClr val="tx1"/>
            </a:solidFill>
            <a:round/>
            <a:headEnd/>
            <a:tailEnd/>
          </a:ln>
          <a:effectLst/>
        </p:spPr>
        <p:txBody>
          <a:bodyPr anchor="ctr">
            <a:spAutoFit/>
          </a:bodyPr>
          <a:lstStyle/>
          <a:p>
            <a:endParaRPr lang="en-US"/>
          </a:p>
        </p:txBody>
      </p:sp>
      <p:sp>
        <p:nvSpPr>
          <p:cNvPr id="1003551" name="Line 31"/>
          <p:cNvSpPr>
            <a:spLocks noChangeShapeType="1"/>
          </p:cNvSpPr>
          <p:nvPr/>
        </p:nvSpPr>
        <p:spPr bwMode="auto">
          <a:xfrm>
            <a:off x="4191000" y="4133850"/>
            <a:ext cx="457200" cy="838200"/>
          </a:xfrm>
          <a:prstGeom prst="line">
            <a:avLst/>
          </a:prstGeom>
          <a:noFill/>
          <a:ln w="25400">
            <a:solidFill>
              <a:schemeClr val="tx1"/>
            </a:solidFill>
            <a:round/>
            <a:headEnd/>
            <a:tailEnd/>
          </a:ln>
          <a:effectLst/>
        </p:spPr>
        <p:txBody>
          <a:bodyPr anchor="ctr">
            <a:spAutoFit/>
          </a:bodyPr>
          <a:lstStyle/>
          <a:p>
            <a:endParaRPr lang="en-US"/>
          </a:p>
        </p:txBody>
      </p:sp>
      <p:sp>
        <p:nvSpPr>
          <p:cNvPr id="1003553" name="Line 33"/>
          <p:cNvSpPr>
            <a:spLocks noChangeShapeType="1"/>
          </p:cNvSpPr>
          <p:nvPr/>
        </p:nvSpPr>
        <p:spPr bwMode="auto">
          <a:xfrm>
            <a:off x="7286625" y="3109913"/>
            <a:ext cx="0" cy="228600"/>
          </a:xfrm>
          <a:prstGeom prst="line">
            <a:avLst/>
          </a:prstGeom>
          <a:noFill/>
          <a:ln w="25400">
            <a:solidFill>
              <a:schemeClr val="tx1"/>
            </a:solidFill>
            <a:round/>
            <a:headEnd/>
            <a:tailEnd/>
          </a:ln>
          <a:effectLst/>
        </p:spPr>
        <p:txBody>
          <a:bodyPr anchor="ctr">
            <a:spAutoFit/>
          </a:bodyPr>
          <a:lstStyle/>
          <a:p>
            <a:endParaRPr lang="en-US"/>
          </a:p>
        </p:txBody>
      </p:sp>
      <p:sp>
        <p:nvSpPr>
          <p:cNvPr id="1003554" name="Line 34"/>
          <p:cNvSpPr>
            <a:spLocks noChangeShapeType="1"/>
          </p:cNvSpPr>
          <p:nvPr/>
        </p:nvSpPr>
        <p:spPr bwMode="auto">
          <a:xfrm>
            <a:off x="8305800" y="2543175"/>
            <a:ext cx="0" cy="152400"/>
          </a:xfrm>
          <a:prstGeom prst="line">
            <a:avLst/>
          </a:prstGeom>
          <a:noFill/>
          <a:ln w="25400">
            <a:solidFill>
              <a:schemeClr val="tx1"/>
            </a:solidFill>
            <a:round/>
            <a:headEnd/>
            <a:tailEnd/>
          </a:ln>
          <a:effectLst/>
        </p:spPr>
        <p:txBody>
          <a:bodyPr anchor="ctr">
            <a:spAutoFit/>
          </a:bodyPr>
          <a:lstStyle/>
          <a:p>
            <a:endParaRPr lang="en-US"/>
          </a:p>
        </p:txBody>
      </p:sp>
      <p:sp>
        <p:nvSpPr>
          <p:cNvPr id="1003555" name="Line 35"/>
          <p:cNvSpPr>
            <a:spLocks noChangeShapeType="1"/>
          </p:cNvSpPr>
          <p:nvPr/>
        </p:nvSpPr>
        <p:spPr bwMode="auto">
          <a:xfrm>
            <a:off x="9205913" y="2543175"/>
            <a:ext cx="0" cy="152400"/>
          </a:xfrm>
          <a:prstGeom prst="line">
            <a:avLst/>
          </a:prstGeom>
          <a:noFill/>
          <a:ln w="25400">
            <a:solidFill>
              <a:schemeClr val="tx1"/>
            </a:solidFill>
            <a:round/>
            <a:headEnd/>
            <a:tailEnd/>
          </a:ln>
          <a:effectLst/>
        </p:spPr>
        <p:txBody>
          <a:bodyPr anchor="ctr">
            <a:spAutoFit/>
          </a:bodyPr>
          <a:lstStyle/>
          <a:p>
            <a:endParaRPr lang="en-US"/>
          </a:p>
        </p:txBody>
      </p:sp>
      <p:sp>
        <p:nvSpPr>
          <p:cNvPr id="1003556" name="Line 36"/>
          <p:cNvSpPr>
            <a:spLocks noChangeShapeType="1"/>
          </p:cNvSpPr>
          <p:nvPr/>
        </p:nvSpPr>
        <p:spPr bwMode="auto">
          <a:xfrm flipH="1">
            <a:off x="8305800" y="2695575"/>
            <a:ext cx="914400" cy="0"/>
          </a:xfrm>
          <a:prstGeom prst="line">
            <a:avLst/>
          </a:prstGeom>
          <a:noFill/>
          <a:ln w="25400">
            <a:solidFill>
              <a:schemeClr val="tx1"/>
            </a:solidFill>
            <a:round/>
            <a:headEnd/>
            <a:tailEnd/>
          </a:ln>
          <a:effectLst/>
        </p:spPr>
        <p:txBody>
          <a:bodyPr wrap="none" anchor="ctr">
            <a:spAutoFit/>
          </a:bodyPr>
          <a:lstStyle/>
          <a:p>
            <a:endParaRPr lang="en-US"/>
          </a:p>
        </p:txBody>
      </p:sp>
      <p:sp>
        <p:nvSpPr>
          <p:cNvPr id="1003557" name="Line 37"/>
          <p:cNvSpPr>
            <a:spLocks noChangeShapeType="1"/>
          </p:cNvSpPr>
          <p:nvPr/>
        </p:nvSpPr>
        <p:spPr bwMode="auto">
          <a:xfrm>
            <a:off x="8748713" y="2695575"/>
            <a:ext cx="0" cy="152400"/>
          </a:xfrm>
          <a:prstGeom prst="line">
            <a:avLst/>
          </a:prstGeom>
          <a:noFill/>
          <a:ln w="25400">
            <a:solidFill>
              <a:schemeClr val="tx1"/>
            </a:solidFill>
            <a:round/>
            <a:headEnd/>
            <a:tailEnd/>
          </a:ln>
          <a:effectLst/>
        </p:spPr>
        <p:txBody>
          <a:bodyPr anchor="ctr">
            <a:spAutoFit/>
          </a:bodyPr>
          <a:lstStyle/>
          <a:p>
            <a:endParaRPr lang="en-US"/>
          </a:p>
        </p:txBody>
      </p:sp>
      <p:sp>
        <p:nvSpPr>
          <p:cNvPr id="1003558" name="Line 38"/>
          <p:cNvSpPr>
            <a:spLocks noChangeShapeType="1"/>
          </p:cNvSpPr>
          <p:nvPr/>
        </p:nvSpPr>
        <p:spPr bwMode="auto">
          <a:xfrm flipH="1" flipV="1">
            <a:off x="6843713" y="1933575"/>
            <a:ext cx="457200" cy="152400"/>
          </a:xfrm>
          <a:prstGeom prst="line">
            <a:avLst/>
          </a:prstGeom>
          <a:noFill/>
          <a:ln w="25400">
            <a:solidFill>
              <a:schemeClr val="tx1"/>
            </a:solidFill>
            <a:round/>
            <a:headEnd/>
            <a:tailEnd/>
          </a:ln>
          <a:effectLst/>
        </p:spPr>
        <p:txBody>
          <a:bodyPr anchor="ctr">
            <a:spAutoFit/>
          </a:bodyPr>
          <a:lstStyle/>
          <a:p>
            <a:endParaRPr lang="en-US"/>
          </a:p>
        </p:txBody>
      </p:sp>
      <p:sp>
        <p:nvSpPr>
          <p:cNvPr id="1003559" name="Line 39"/>
          <p:cNvSpPr>
            <a:spLocks noChangeShapeType="1"/>
          </p:cNvSpPr>
          <p:nvPr/>
        </p:nvSpPr>
        <p:spPr bwMode="auto">
          <a:xfrm flipV="1">
            <a:off x="7439025" y="1885950"/>
            <a:ext cx="457200" cy="228600"/>
          </a:xfrm>
          <a:prstGeom prst="line">
            <a:avLst/>
          </a:prstGeom>
          <a:noFill/>
          <a:ln w="25400">
            <a:solidFill>
              <a:schemeClr val="tx1"/>
            </a:solidFill>
            <a:round/>
            <a:headEnd/>
            <a:tailEnd/>
          </a:ln>
          <a:effectLst/>
        </p:spPr>
        <p:txBody>
          <a:bodyPr anchor="ctr">
            <a:spAutoFit/>
          </a:bodyPr>
          <a:lstStyle/>
          <a:p>
            <a:endParaRPr lang="en-US"/>
          </a:p>
        </p:txBody>
      </p:sp>
      <p:sp>
        <p:nvSpPr>
          <p:cNvPr id="1003561" name="Line 41"/>
          <p:cNvSpPr>
            <a:spLocks noChangeShapeType="1"/>
          </p:cNvSpPr>
          <p:nvPr/>
        </p:nvSpPr>
        <p:spPr bwMode="auto">
          <a:xfrm flipV="1">
            <a:off x="7467600" y="1905000"/>
            <a:ext cx="457200" cy="304800"/>
          </a:xfrm>
          <a:prstGeom prst="line">
            <a:avLst/>
          </a:prstGeom>
          <a:noFill/>
          <a:ln w="25400">
            <a:solidFill>
              <a:schemeClr val="tx1"/>
            </a:solidFill>
            <a:round/>
            <a:headEnd/>
            <a:tailEnd/>
          </a:ln>
          <a:effectLst/>
        </p:spPr>
        <p:txBody>
          <a:bodyPr anchor="ctr">
            <a:spAutoFit/>
          </a:bodyPr>
          <a:lstStyle/>
          <a:p>
            <a:endParaRPr lang="en-US"/>
          </a:p>
        </p:txBody>
      </p:sp>
      <p:pic>
        <p:nvPicPr>
          <p:cNvPr id="1003564" name="Picture 44" descr="audio image blue">
            <a:hlinkClick r:id="" action="ppaction://noaction">
              <a:snd r:embed="rId8" name="39-13.WAV"/>
            </a:hlinkClick>
          </p:cNvPr>
          <p:cNvPicPr>
            <a:picLocks noChangeAspect="1" noChangeArrowheads="1"/>
          </p:cNvPicPr>
          <p:nvPr/>
        </p:nvPicPr>
        <p:blipFill>
          <a:blip r:embed="rId9" cstate="print"/>
          <a:srcRect/>
          <a:stretch>
            <a:fillRect/>
          </a:stretch>
        </p:blipFill>
        <p:spPr bwMode="auto">
          <a:xfrm>
            <a:off x="3886201" y="609601"/>
            <a:ext cx="354013" cy="354013"/>
          </a:xfrm>
          <a:prstGeom prst="rect">
            <a:avLst/>
          </a:prstGeom>
          <a:noFill/>
        </p:spPr>
      </p:pic>
      <p:pic>
        <p:nvPicPr>
          <p:cNvPr id="1003565" name="Picture 45" descr="Sec"/>
          <p:cNvPicPr>
            <a:picLocks noChangeAspect="1" noChangeArrowheads="1"/>
          </p:cNvPicPr>
          <p:nvPr/>
        </p:nvPicPr>
        <p:blipFill>
          <a:blip r:embed="rId10" cstate="print"/>
          <a:srcRect/>
          <a:stretch>
            <a:fillRect/>
          </a:stretch>
        </p:blipFill>
        <p:spPr bwMode="auto">
          <a:xfrm>
            <a:off x="1524000" y="1"/>
            <a:ext cx="1828800" cy="811213"/>
          </a:xfrm>
          <a:prstGeom prst="rect">
            <a:avLst/>
          </a:prstGeom>
          <a:noFill/>
        </p:spPr>
      </p:pic>
    </p:spTree>
    <p:extLst>
      <p:ext uri="{BB962C8B-B14F-4D97-AF65-F5344CB8AC3E}">
        <p14:creationId xmlns:p14="http://schemas.microsoft.com/office/powerpoint/2010/main" val="1849941116"/>
      </p:ext>
    </p:extLst>
  </p:cSld>
  <p:clrMapOvr>
    <a:masterClrMapping/>
  </p:clrMapOvr>
  <p:transition>
    <p:zoom/>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Immune System Poster</a:t>
            </a:r>
            <a:endParaRPr lang="en-US" dirty="0"/>
          </a:p>
        </p:txBody>
      </p:sp>
      <p:sp>
        <p:nvSpPr>
          <p:cNvPr id="3" name="Content Placeholder 2"/>
          <p:cNvSpPr>
            <a:spLocks noGrp="1"/>
          </p:cNvSpPr>
          <p:nvPr>
            <p:ph idx="1"/>
          </p:nvPr>
        </p:nvSpPr>
        <p:spPr>
          <a:xfrm>
            <a:off x="863600" y="2285999"/>
            <a:ext cx="10744200" cy="4754563"/>
          </a:xfrm>
        </p:spPr>
        <p:txBody>
          <a:bodyPr>
            <a:normAutofit/>
          </a:bodyPr>
          <a:lstStyle/>
          <a:p>
            <a:r>
              <a:rPr lang="en-US" dirty="0" smtClean="0"/>
              <a:t>Make a cartoon with </a:t>
            </a:r>
            <a:r>
              <a:rPr lang="en-US" b="1" dirty="0" smtClean="0"/>
              <a:t>captions</a:t>
            </a:r>
            <a:r>
              <a:rPr lang="en-US" dirty="0" smtClean="0"/>
              <a:t>, showing the body’s Immune Response to an infection.</a:t>
            </a:r>
          </a:p>
          <a:p>
            <a:r>
              <a:rPr lang="en-US" dirty="0" smtClean="0"/>
              <a:t>Make 4 Stages:</a:t>
            </a:r>
          </a:p>
          <a:p>
            <a:pPr lvl="1"/>
            <a:r>
              <a:rPr lang="en-US" sz="2400" dirty="0" smtClean="0"/>
              <a:t>Stage 1: How the </a:t>
            </a:r>
            <a:r>
              <a:rPr lang="en-US" sz="2400" b="1" dirty="0" smtClean="0"/>
              <a:t>Pathogen</a:t>
            </a:r>
            <a:r>
              <a:rPr lang="en-US" sz="2400" dirty="0" smtClean="0"/>
              <a:t> gets into the body.</a:t>
            </a:r>
          </a:p>
          <a:p>
            <a:pPr lvl="1"/>
            <a:r>
              <a:rPr lang="en-US" sz="2400" dirty="0" smtClean="0"/>
              <a:t>Stage 2: Show the </a:t>
            </a:r>
            <a:r>
              <a:rPr lang="en-US" sz="2400" b="1" dirty="0" smtClean="0"/>
              <a:t>Nonspecific Immune Response</a:t>
            </a:r>
            <a:r>
              <a:rPr lang="en-US" sz="2400" dirty="0" smtClean="0"/>
              <a:t>.</a:t>
            </a:r>
          </a:p>
          <a:p>
            <a:pPr lvl="1"/>
            <a:r>
              <a:rPr lang="en-US" sz="2400" dirty="0" smtClean="0"/>
              <a:t>Stage 3: Show the </a:t>
            </a:r>
            <a:r>
              <a:rPr lang="en-US" sz="2400" b="1" dirty="0" smtClean="0"/>
              <a:t>Specific Immune Response</a:t>
            </a:r>
            <a:r>
              <a:rPr lang="en-US" sz="2400" dirty="0" smtClean="0"/>
              <a:t>.</a:t>
            </a:r>
          </a:p>
          <a:p>
            <a:pPr lvl="1"/>
            <a:r>
              <a:rPr lang="en-US" sz="2400" dirty="0" smtClean="0"/>
              <a:t>Stage 4: Show the </a:t>
            </a:r>
            <a:r>
              <a:rPr lang="en-US" sz="2400" b="1" dirty="0" smtClean="0"/>
              <a:t>Memory Cells </a:t>
            </a:r>
            <a:r>
              <a:rPr lang="en-US" sz="2400" dirty="0" smtClean="0"/>
              <a:t>Warding off a previous infection. </a:t>
            </a:r>
            <a:endParaRPr lang="en-US" sz="2400" dirty="0"/>
          </a:p>
        </p:txBody>
      </p:sp>
    </p:spTree>
    <p:extLst>
      <p:ext uri="{BB962C8B-B14F-4D97-AF65-F5344CB8AC3E}">
        <p14:creationId xmlns:p14="http://schemas.microsoft.com/office/powerpoint/2010/main" val="420654431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Foldable (29 NB) P. 1037BB</a:t>
            </a:r>
            <a:endParaRPr lang="en-US" dirty="0"/>
          </a:p>
        </p:txBody>
      </p:sp>
      <p:sp>
        <p:nvSpPr>
          <p:cNvPr id="3" name="Content Placeholder 2"/>
          <p:cNvSpPr>
            <a:spLocks noGrp="1"/>
          </p:cNvSpPr>
          <p:nvPr>
            <p:ph idx="1"/>
          </p:nvPr>
        </p:nvSpPr>
        <p:spPr>
          <a:xfrm>
            <a:off x="1981200" y="2332037"/>
            <a:ext cx="8229600" cy="4525963"/>
          </a:xfrm>
        </p:spPr>
        <p:txBody>
          <a:bodyPr/>
          <a:lstStyle/>
          <a:p>
            <a:r>
              <a:rPr lang="en-US" b="1" dirty="0" smtClean="0"/>
              <a:t>Macrophage</a:t>
            </a:r>
            <a:r>
              <a:rPr lang="en-US" dirty="0" smtClean="0"/>
              <a:t> – Definition &amp; Picture inside</a:t>
            </a:r>
          </a:p>
          <a:p>
            <a:pPr lvl="1"/>
            <a:r>
              <a:rPr lang="en-US" dirty="0" smtClean="0"/>
              <a:t>A white Blood cell that is nonspecific against pathogens.</a:t>
            </a:r>
          </a:p>
          <a:p>
            <a:r>
              <a:rPr lang="en-US" b="1" dirty="0" smtClean="0"/>
              <a:t>T – Cell</a:t>
            </a:r>
          </a:p>
          <a:p>
            <a:r>
              <a:rPr lang="en-US" b="1" dirty="0" smtClean="0"/>
              <a:t>B – Cell</a:t>
            </a:r>
          </a:p>
          <a:p>
            <a:r>
              <a:rPr lang="en-US" b="1" dirty="0" smtClean="0"/>
              <a:t>Plasma Cell</a:t>
            </a:r>
          </a:p>
          <a:p>
            <a:r>
              <a:rPr lang="en-US" b="1" dirty="0" smtClean="0"/>
              <a:t>Antibodies</a:t>
            </a:r>
          </a:p>
          <a:p>
            <a:r>
              <a:rPr lang="en-US" b="1" dirty="0" smtClean="0"/>
              <a:t>Antigens</a:t>
            </a:r>
            <a:endParaRPr lang="en-US" b="1" dirty="0"/>
          </a:p>
        </p:txBody>
      </p:sp>
    </p:spTree>
    <p:extLst>
      <p:ext uri="{BB962C8B-B14F-4D97-AF65-F5344CB8AC3E}">
        <p14:creationId xmlns:p14="http://schemas.microsoft.com/office/powerpoint/2010/main" val="10207077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42432" y="982132"/>
            <a:ext cx="5154166" cy="1303867"/>
          </a:xfrm>
        </p:spPr>
        <p:txBody>
          <a:bodyPr>
            <a:normAutofit fontScale="90000"/>
          </a:bodyPr>
          <a:lstStyle/>
          <a:p>
            <a:r>
              <a:rPr lang="en-US" dirty="0" smtClean="0">
                <a:hlinkClick r:id="rId2"/>
              </a:rPr>
              <a:t>Farm to Fork Food Drive</a:t>
            </a:r>
            <a:endParaRPr lang="en-US" dirty="0"/>
          </a:p>
        </p:txBody>
      </p:sp>
      <p:sp>
        <p:nvSpPr>
          <p:cNvPr id="3" name="Content Placeholder 2"/>
          <p:cNvSpPr>
            <a:spLocks noGrp="1"/>
          </p:cNvSpPr>
          <p:nvPr>
            <p:ph idx="1"/>
          </p:nvPr>
        </p:nvSpPr>
        <p:spPr>
          <a:xfrm>
            <a:off x="5569549" y="2556932"/>
            <a:ext cx="5327047" cy="3318936"/>
          </a:xfrm>
        </p:spPr>
        <p:txBody>
          <a:bodyPr/>
          <a:lstStyle/>
          <a:p>
            <a:r>
              <a:rPr lang="en-US" dirty="0" smtClean="0"/>
              <a:t>Breaking the world record in donated fresh food to others.</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9548" y="3429508"/>
            <a:ext cx="4590450" cy="3428492"/>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7481" y="0"/>
            <a:ext cx="5122069" cy="6858000"/>
          </a:xfrm>
          <a:prstGeom prst="rect">
            <a:avLst/>
          </a:prstGeom>
        </p:spPr>
      </p:pic>
    </p:spTree>
    <p:extLst>
      <p:ext uri="{BB962C8B-B14F-4D97-AF65-F5344CB8AC3E}">
        <p14:creationId xmlns:p14="http://schemas.microsoft.com/office/powerpoint/2010/main" val="301439593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Agricultural displays</a:t>
            </a:r>
            <a:br>
              <a:rPr lang="en-US" dirty="0" smtClean="0"/>
            </a:br>
            <a:r>
              <a:rPr lang="en-US" dirty="0" smtClean="0"/>
              <a:t>Does anyone know Clifford Hayes Jr?</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58476" y="2648903"/>
            <a:ext cx="4442343" cy="3317875"/>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82403" y="2369042"/>
            <a:ext cx="5191760" cy="3877596"/>
          </a:xfrm>
          <a:prstGeom prst="rect">
            <a:avLst/>
          </a:prstGeom>
        </p:spPr>
      </p:pic>
    </p:spTree>
    <p:extLst>
      <p:ext uri="{BB962C8B-B14F-4D97-AF65-F5344CB8AC3E}">
        <p14:creationId xmlns:p14="http://schemas.microsoft.com/office/powerpoint/2010/main" val="268453508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The number of paper clips is the Independent Variable.</a:t>
            </a:r>
          </a:p>
          <a:p>
            <a:r>
              <a:rPr lang="en-US" dirty="0" smtClean="0"/>
              <a:t>The distance the plane will fly is the Dependent Variable.</a:t>
            </a:r>
          </a:p>
          <a:p>
            <a:r>
              <a:rPr lang="en-US" dirty="0" smtClean="0"/>
              <a:t>The plane without the paper clips is the Control.</a:t>
            </a:r>
          </a:p>
          <a:p>
            <a:r>
              <a:rPr lang="en-US" dirty="0" smtClean="0"/>
              <a:t>The plane itself, the types of paper clips, the same person threw the plane.</a:t>
            </a:r>
            <a:endParaRPr lang="en-US" dirty="0"/>
          </a:p>
        </p:txBody>
      </p:sp>
    </p:spTree>
    <p:extLst>
      <p:ext uri="{BB962C8B-B14F-4D97-AF65-F5344CB8AC3E}">
        <p14:creationId xmlns:p14="http://schemas.microsoft.com/office/powerpoint/2010/main" val="12018619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Just another day at work </a:t>
            </a:r>
            <a:r>
              <a:rPr lang="en-US" dirty="0" smtClean="0">
                <a:sym typeface="Wingdings" panose="05000000000000000000" pitchFamily="2" charset="2"/>
              </a:rPr>
              <a:t></a:t>
            </a:r>
            <a:endParaRPr lang="en-US"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30973" y="2410460"/>
            <a:ext cx="5930053" cy="4447540"/>
          </a:xfrm>
        </p:spPr>
      </p:pic>
    </p:spTree>
    <p:extLst>
      <p:ext uri="{BB962C8B-B14F-4D97-AF65-F5344CB8AC3E}">
        <p14:creationId xmlns:p14="http://schemas.microsoft.com/office/powerpoint/2010/main" val="400732594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Measuring your Pulse &amp; Respiration </a:t>
            </a:r>
            <a:r>
              <a:rPr lang="en-US" sz="3200" dirty="0" smtClean="0"/>
              <a:t>P.31 NB </a:t>
            </a:r>
            <a:endParaRPr lang="en-US" sz="3200" dirty="0"/>
          </a:p>
        </p:txBody>
      </p:sp>
      <p:sp>
        <p:nvSpPr>
          <p:cNvPr id="3" name="Content Placeholder 2"/>
          <p:cNvSpPr>
            <a:spLocks noGrp="1"/>
          </p:cNvSpPr>
          <p:nvPr>
            <p:ph idx="1"/>
          </p:nvPr>
        </p:nvSpPr>
        <p:spPr>
          <a:xfrm>
            <a:off x="838200" y="1825625"/>
            <a:ext cx="10984606" cy="4351338"/>
          </a:xfrm>
        </p:spPr>
        <p:txBody>
          <a:bodyPr/>
          <a:lstStyle/>
          <a:p>
            <a:r>
              <a:rPr lang="en-US" dirty="0" smtClean="0"/>
              <a:t>Respiration – Breaths / minute</a:t>
            </a:r>
          </a:p>
          <a:p>
            <a:r>
              <a:rPr lang="en-US" dirty="0" smtClean="0"/>
              <a:t>Pulse – Heart Beats/ minute</a:t>
            </a:r>
          </a:p>
          <a:p>
            <a:r>
              <a:rPr lang="en-US" dirty="0" smtClean="0"/>
              <a:t>Measure your pulse &amp; respiration and write them down on page 29 NB.</a:t>
            </a:r>
            <a:endParaRPr lang="en-US" dirty="0"/>
          </a:p>
        </p:txBody>
      </p:sp>
    </p:spTree>
    <p:extLst>
      <p:ext uri="{BB962C8B-B14F-4D97-AF65-F5344CB8AC3E}">
        <p14:creationId xmlns:p14="http://schemas.microsoft.com/office/powerpoint/2010/main" val="33337569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457200"/>
            <a:ext cx="8229600" cy="1143000"/>
          </a:xfrm>
        </p:spPr>
        <p:txBody>
          <a:bodyPr/>
          <a:lstStyle/>
          <a:p>
            <a:r>
              <a:rPr lang="en-US" dirty="0" smtClean="0"/>
              <a:t>Exercise Lab p. 31 NB</a:t>
            </a:r>
            <a:endParaRPr lang="en-US" dirty="0"/>
          </a:p>
        </p:txBody>
      </p:sp>
      <p:sp>
        <p:nvSpPr>
          <p:cNvPr id="3" name="Content Placeholder 2"/>
          <p:cNvSpPr>
            <a:spLocks noGrp="1"/>
          </p:cNvSpPr>
          <p:nvPr>
            <p:ph idx="1"/>
          </p:nvPr>
        </p:nvSpPr>
        <p:spPr>
          <a:xfrm>
            <a:off x="1524000" y="1219201"/>
            <a:ext cx="9144000" cy="4525963"/>
          </a:xfrm>
        </p:spPr>
        <p:txBody>
          <a:bodyPr/>
          <a:lstStyle/>
          <a:p>
            <a:r>
              <a:rPr lang="en-US" dirty="0" smtClean="0"/>
              <a:t>Choose a partner</a:t>
            </a:r>
          </a:p>
          <a:p>
            <a:r>
              <a:rPr lang="en-US" dirty="0" smtClean="0"/>
              <a:t>Choose an exercise</a:t>
            </a:r>
          </a:p>
          <a:p>
            <a:pPr lvl="1"/>
            <a:r>
              <a:rPr lang="en-US" dirty="0" smtClean="0"/>
              <a:t>1 minute in length (5 times)</a:t>
            </a:r>
          </a:p>
          <a:p>
            <a:pPr lvl="2"/>
            <a:r>
              <a:rPr lang="en-US" dirty="0" smtClean="0"/>
              <a:t>Count strides, Jumping Jacks, Push ups</a:t>
            </a:r>
          </a:p>
          <a:p>
            <a:pPr lvl="1"/>
            <a:r>
              <a:rPr lang="en-US" dirty="0" smtClean="0"/>
              <a:t>Duration (Time)-  (5 repetitions) or (Time minutes)</a:t>
            </a:r>
          </a:p>
          <a:p>
            <a:pPr lvl="2"/>
            <a:r>
              <a:rPr lang="en-US" dirty="0" smtClean="0"/>
              <a:t>Plank, Wall Sit</a:t>
            </a:r>
          </a:p>
          <a:p>
            <a:r>
              <a:rPr lang="en-US" dirty="0" smtClean="0"/>
              <a:t>Control?</a:t>
            </a:r>
          </a:p>
          <a:p>
            <a:r>
              <a:rPr lang="en-US" dirty="0" smtClean="0"/>
              <a:t>What was constant?</a:t>
            </a:r>
            <a:endParaRPr lang="en-US" dirty="0"/>
          </a:p>
        </p:txBody>
      </p:sp>
    </p:spTree>
    <p:extLst>
      <p:ext uri="{BB962C8B-B14F-4D97-AF65-F5344CB8AC3E}">
        <p14:creationId xmlns:p14="http://schemas.microsoft.com/office/powerpoint/2010/main" val="161193784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762000"/>
          </a:xfrm>
        </p:spPr>
        <p:txBody>
          <a:bodyPr>
            <a:noAutofit/>
          </a:bodyPr>
          <a:lstStyle/>
          <a:p>
            <a:r>
              <a:rPr lang="en-US" sz="3200" dirty="0"/>
              <a:t>Data Table &amp; Graph</a:t>
            </a:r>
            <a:br>
              <a:rPr lang="en-US" sz="3200" dirty="0"/>
            </a:br>
            <a:r>
              <a:rPr lang="en-US" sz="3200" dirty="0"/>
              <a:t>When do muscles fatigue? P. </a:t>
            </a:r>
            <a:r>
              <a:rPr lang="en-US" sz="3200" dirty="0" smtClean="0"/>
              <a:t>31 </a:t>
            </a:r>
            <a:r>
              <a:rPr lang="en-US" sz="3200" dirty="0"/>
              <a:t>NB</a:t>
            </a:r>
          </a:p>
        </p:txBody>
      </p:sp>
      <p:graphicFrame>
        <p:nvGraphicFramePr>
          <p:cNvPr id="6" name="Table 5"/>
          <p:cNvGraphicFramePr>
            <a:graphicFrameLocks noGrp="1"/>
          </p:cNvGraphicFramePr>
          <p:nvPr>
            <p:extLst/>
          </p:nvPr>
        </p:nvGraphicFramePr>
        <p:xfrm>
          <a:off x="2057400" y="762000"/>
          <a:ext cx="2819400" cy="2438830"/>
        </p:xfrm>
        <a:graphic>
          <a:graphicData uri="http://schemas.openxmlformats.org/drawingml/2006/table">
            <a:tbl>
              <a:tblPr/>
              <a:tblGrid>
                <a:gridCol w="1409700"/>
                <a:gridCol w="1409700"/>
              </a:tblGrid>
              <a:tr h="944449">
                <a:tc>
                  <a:txBody>
                    <a:bodyPr/>
                    <a:lstStyle/>
                    <a:p>
                      <a:pPr algn="l" fontAlgn="b"/>
                      <a:r>
                        <a:rPr lang="en-US" sz="1600" b="1" i="0" u="none" strike="noStrike" dirty="0">
                          <a:solidFill>
                            <a:srgbClr val="000000"/>
                          </a:solidFill>
                          <a:latin typeface="Calibri"/>
                        </a:rPr>
                        <a:t>Time (minutes)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1" i="0" u="none" strike="noStrike" dirty="0" smtClean="0">
                          <a:solidFill>
                            <a:srgbClr val="000000"/>
                          </a:solidFill>
                          <a:latin typeface="Calibri"/>
                        </a:rPr>
                        <a:t>Number</a:t>
                      </a:r>
                    </a:p>
                    <a:p>
                      <a:pPr algn="l" fontAlgn="b"/>
                      <a:r>
                        <a:rPr lang="en-US" sz="1400" b="1" i="0" u="none" strike="noStrike" dirty="0" smtClean="0">
                          <a:solidFill>
                            <a:srgbClr val="000000"/>
                          </a:solidFill>
                          <a:latin typeface="Calibri"/>
                        </a:rPr>
                        <a:t> </a:t>
                      </a:r>
                      <a:r>
                        <a:rPr lang="en-US" sz="1400" b="1" i="0" u="none" strike="noStrike" dirty="0">
                          <a:solidFill>
                            <a:srgbClr val="000000"/>
                          </a:solidFill>
                          <a:latin typeface="Calibri"/>
                        </a:rPr>
                        <a:t>of </a:t>
                      </a:r>
                      <a:r>
                        <a:rPr lang="en-US" sz="1400" b="1" i="0" u="none" strike="noStrike" dirty="0" smtClean="0">
                          <a:solidFill>
                            <a:srgbClr val="000000"/>
                          </a:solidFill>
                          <a:latin typeface="Calibri"/>
                        </a:rPr>
                        <a:t>repetitions</a:t>
                      </a:r>
                    </a:p>
                    <a:p>
                      <a:pPr algn="l" fontAlgn="b"/>
                      <a:r>
                        <a:rPr lang="en-US" sz="1100" b="0" i="0" u="none" strike="noStrike" dirty="0" smtClean="0">
                          <a:solidFill>
                            <a:srgbClr val="000000"/>
                          </a:solidFill>
                          <a:latin typeface="Calibri"/>
                        </a:rPr>
                        <a:t>Sit ups, Push ups, Jumping Jacks</a:t>
                      </a:r>
                    </a:p>
                    <a:p>
                      <a:pPr algn="l" fontAlgn="b"/>
                      <a:r>
                        <a:rPr lang="en-US" sz="1100" b="0" i="0" u="none" strike="noStrike" dirty="0" smtClean="0">
                          <a:solidFill>
                            <a:srgbClr val="000000"/>
                          </a:solidFill>
                          <a:latin typeface="Calibri"/>
                        </a:rPr>
                        <a:t>Calf Raises</a:t>
                      </a:r>
                    </a:p>
                    <a:p>
                      <a:pPr algn="l" fontAlgn="b"/>
                      <a:r>
                        <a:rPr lang="en-US" sz="1100" b="0" i="0" u="none" strike="noStrike" dirty="0" smtClean="0">
                          <a:solidFill>
                            <a:srgbClr val="000000"/>
                          </a:solidFill>
                          <a:latin typeface="Calibri"/>
                        </a:rPr>
                        <a:t>Squats</a:t>
                      </a:r>
                      <a:endParaRPr lang="en-US" sz="1100" b="0" i="0" u="none" strike="noStrike" dirty="0">
                        <a:solidFill>
                          <a:srgbClr val="000000"/>
                        </a:solidFill>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68310">
                <a:tc>
                  <a:txBody>
                    <a:bodyPr/>
                    <a:lstStyle/>
                    <a:p>
                      <a:pPr algn="r" fontAlgn="b"/>
                      <a:r>
                        <a:rPr lang="en-US" sz="1100" b="0" i="0" u="none" strike="noStrike" dirty="0" smtClean="0">
                          <a:solidFill>
                            <a:srgbClr val="000000"/>
                          </a:solidFill>
                          <a:latin typeface="Calibri"/>
                        </a:rPr>
                        <a:t>1</a:t>
                      </a:r>
                      <a:r>
                        <a:rPr lang="en-US" sz="1100" b="0" i="0" u="none" strike="noStrike" baseline="30000" dirty="0" smtClean="0">
                          <a:solidFill>
                            <a:srgbClr val="000000"/>
                          </a:solidFill>
                          <a:latin typeface="Calibri"/>
                        </a:rPr>
                        <a:t>st</a:t>
                      </a:r>
                      <a:r>
                        <a:rPr lang="en-US" sz="1100" b="0" i="0" u="none" strike="noStrike" dirty="0" smtClean="0">
                          <a:solidFill>
                            <a:srgbClr val="000000"/>
                          </a:solidFill>
                          <a:latin typeface="Calibri"/>
                        </a:rPr>
                        <a:t> minute          1 minute</a:t>
                      </a:r>
                      <a:endParaRPr lang="en-US" sz="1100" b="0" i="0" u="none" strike="noStrike" dirty="0">
                        <a:solidFill>
                          <a:srgbClr val="000000"/>
                        </a:solidFill>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latin typeface="Calibri"/>
                        </a:rPr>
                        <a:t>10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68310">
                <a:tc>
                  <a:txBody>
                    <a:bodyPr/>
                    <a:lstStyle/>
                    <a:p>
                      <a:pPr algn="r" fontAlgn="b"/>
                      <a:r>
                        <a:rPr lang="en-US" sz="1100" b="0" i="0" u="none" strike="noStrike" dirty="0" smtClean="0">
                          <a:solidFill>
                            <a:srgbClr val="000000"/>
                          </a:solidFill>
                          <a:latin typeface="Calibri"/>
                        </a:rPr>
                        <a:t>2</a:t>
                      </a:r>
                      <a:r>
                        <a:rPr lang="en-US" sz="1100" b="0" i="0" u="none" strike="noStrike" baseline="30000" dirty="0" smtClean="0">
                          <a:solidFill>
                            <a:srgbClr val="000000"/>
                          </a:solidFill>
                          <a:latin typeface="Calibri"/>
                        </a:rPr>
                        <a:t>nd</a:t>
                      </a:r>
                      <a:r>
                        <a:rPr lang="en-US" sz="1100" b="0" i="0" u="none" strike="noStrike" dirty="0" smtClean="0">
                          <a:solidFill>
                            <a:srgbClr val="000000"/>
                          </a:solidFill>
                          <a:latin typeface="Calibri"/>
                        </a:rPr>
                        <a:t> minute      1minute</a:t>
                      </a:r>
                      <a:endParaRPr lang="en-US" sz="1100" b="0" i="0" u="none" strike="noStrike" dirty="0">
                        <a:solidFill>
                          <a:srgbClr val="000000"/>
                        </a:solidFill>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smtClean="0">
                          <a:solidFill>
                            <a:srgbClr val="000000"/>
                          </a:solidFill>
                          <a:latin typeface="Calibri"/>
                        </a:rPr>
                        <a:t> 20</a:t>
                      </a:r>
                      <a:endParaRPr lang="en-US" sz="1100" b="0" i="0" u="none" strike="noStrike" dirty="0">
                        <a:solidFill>
                          <a:srgbClr val="000000"/>
                        </a:solidFill>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68310">
                <a:tc>
                  <a:txBody>
                    <a:bodyPr/>
                    <a:lstStyle/>
                    <a:p>
                      <a:pPr algn="r" fontAlgn="b"/>
                      <a:r>
                        <a:rPr lang="en-US" sz="1100" b="0" i="0" u="none" strike="noStrike" dirty="0" smtClean="0">
                          <a:solidFill>
                            <a:srgbClr val="000000"/>
                          </a:solidFill>
                          <a:latin typeface="Calibri"/>
                        </a:rPr>
                        <a:t>3</a:t>
                      </a:r>
                      <a:r>
                        <a:rPr lang="en-US" sz="1100" b="0" i="0" u="none" strike="noStrike" baseline="30000" dirty="0" smtClean="0">
                          <a:solidFill>
                            <a:srgbClr val="000000"/>
                          </a:solidFill>
                          <a:latin typeface="Calibri"/>
                        </a:rPr>
                        <a:t>rd</a:t>
                      </a:r>
                      <a:r>
                        <a:rPr lang="en-US" sz="1100" b="0" i="0" u="none" strike="noStrike" dirty="0" smtClean="0">
                          <a:solidFill>
                            <a:srgbClr val="000000"/>
                          </a:solidFill>
                          <a:latin typeface="Calibri"/>
                        </a:rPr>
                        <a:t> minute         1minute</a:t>
                      </a:r>
                      <a:endParaRPr lang="en-US" sz="1100" b="0" i="0" u="none" strike="noStrike" dirty="0">
                        <a:solidFill>
                          <a:srgbClr val="000000"/>
                        </a:solidFill>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rgbClr val="000000"/>
                          </a:solidFill>
                          <a:latin typeface="Calibri"/>
                        </a:rPr>
                        <a:t>30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68310">
                <a:tc>
                  <a:txBody>
                    <a:bodyPr/>
                    <a:lstStyle/>
                    <a:p>
                      <a:pPr algn="r" fontAlgn="b"/>
                      <a:r>
                        <a:rPr lang="en-US" sz="1100" b="0" i="0" u="none" strike="noStrike" dirty="0" smtClean="0">
                          <a:solidFill>
                            <a:srgbClr val="000000"/>
                          </a:solidFill>
                          <a:latin typeface="Calibri"/>
                        </a:rPr>
                        <a:t>4</a:t>
                      </a:r>
                      <a:r>
                        <a:rPr lang="en-US" sz="1100" b="0" i="0" u="none" strike="noStrike" baseline="30000" dirty="0" smtClean="0">
                          <a:solidFill>
                            <a:srgbClr val="000000"/>
                          </a:solidFill>
                          <a:latin typeface="Calibri"/>
                        </a:rPr>
                        <a:t>th</a:t>
                      </a:r>
                      <a:r>
                        <a:rPr lang="en-US" sz="1100" b="0" i="0" u="none" strike="noStrike" dirty="0" smtClean="0">
                          <a:solidFill>
                            <a:srgbClr val="000000"/>
                          </a:solidFill>
                          <a:latin typeface="Calibri"/>
                        </a:rPr>
                        <a:t> minute        1minute</a:t>
                      </a:r>
                      <a:endParaRPr lang="en-US" sz="1100" b="0" i="0" u="none" strike="noStrike" dirty="0">
                        <a:solidFill>
                          <a:srgbClr val="000000"/>
                        </a:solidFill>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rgbClr val="000000"/>
                          </a:solidFill>
                          <a:latin typeface="Calibri"/>
                        </a:rPr>
                        <a:t>40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68310">
                <a:tc>
                  <a:txBody>
                    <a:bodyPr/>
                    <a:lstStyle/>
                    <a:p>
                      <a:pPr algn="r" fontAlgn="b"/>
                      <a:r>
                        <a:rPr lang="en-US" sz="1100" b="0" i="0" u="none" strike="noStrike" dirty="0" smtClean="0">
                          <a:solidFill>
                            <a:srgbClr val="000000"/>
                          </a:solidFill>
                          <a:latin typeface="Calibri"/>
                        </a:rPr>
                        <a:t>5</a:t>
                      </a:r>
                      <a:r>
                        <a:rPr lang="en-US" sz="1100" b="0" i="0" u="none" strike="noStrike" baseline="30000" dirty="0" smtClean="0">
                          <a:solidFill>
                            <a:srgbClr val="000000"/>
                          </a:solidFill>
                          <a:latin typeface="Calibri"/>
                        </a:rPr>
                        <a:t>th</a:t>
                      </a:r>
                      <a:r>
                        <a:rPr lang="en-US" sz="1100" b="0" i="0" u="none" strike="noStrike" dirty="0" smtClean="0">
                          <a:solidFill>
                            <a:srgbClr val="000000"/>
                          </a:solidFill>
                          <a:latin typeface="Calibri"/>
                        </a:rPr>
                        <a:t> minute       1minute      </a:t>
                      </a:r>
                      <a:endParaRPr lang="en-US" sz="1100" b="0" i="0" u="none" strike="noStrike" dirty="0">
                        <a:solidFill>
                          <a:srgbClr val="000000"/>
                        </a:solidFill>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rgbClr val="000000"/>
                          </a:solidFill>
                          <a:latin typeface="Calibri"/>
                        </a:rPr>
                        <a:t>50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graphicFrame>
        <p:nvGraphicFramePr>
          <p:cNvPr id="7" name="Chart 6"/>
          <p:cNvGraphicFramePr/>
          <p:nvPr/>
        </p:nvGraphicFramePr>
        <p:xfrm>
          <a:off x="5257800" y="762000"/>
          <a:ext cx="5181600" cy="2819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Table 8"/>
          <p:cNvGraphicFramePr>
            <a:graphicFrameLocks noGrp="1"/>
          </p:cNvGraphicFramePr>
          <p:nvPr>
            <p:extLst/>
          </p:nvPr>
        </p:nvGraphicFramePr>
        <p:xfrm>
          <a:off x="2133600" y="3505199"/>
          <a:ext cx="2743200" cy="2308395"/>
        </p:xfrm>
        <a:graphic>
          <a:graphicData uri="http://schemas.openxmlformats.org/drawingml/2006/table">
            <a:tbl>
              <a:tblPr/>
              <a:tblGrid>
                <a:gridCol w="1371600"/>
                <a:gridCol w="1371600"/>
              </a:tblGrid>
              <a:tr h="617686">
                <a:tc>
                  <a:txBody>
                    <a:bodyPr/>
                    <a:lstStyle/>
                    <a:p>
                      <a:pPr algn="l" fontAlgn="b"/>
                      <a:r>
                        <a:rPr lang="en-US" sz="1400" b="1" i="0" u="none" strike="noStrike" dirty="0" smtClean="0">
                          <a:solidFill>
                            <a:srgbClr val="000000"/>
                          </a:solidFill>
                          <a:latin typeface="Calibri"/>
                        </a:rPr>
                        <a:t>Intervals</a:t>
                      </a:r>
                    </a:p>
                    <a:p>
                      <a:pPr algn="l" fontAlgn="b"/>
                      <a:r>
                        <a:rPr lang="en-US" sz="1100" b="0" i="0" u="none" strike="noStrike" dirty="0" smtClean="0">
                          <a:solidFill>
                            <a:srgbClr val="000000"/>
                          </a:solidFill>
                          <a:latin typeface="Calibri"/>
                        </a:rPr>
                        <a:t>Wall Sit</a:t>
                      </a:r>
                    </a:p>
                    <a:p>
                      <a:pPr algn="l" fontAlgn="b"/>
                      <a:r>
                        <a:rPr lang="en-US" sz="1100" b="0" i="0" u="none" strike="noStrike" dirty="0" smtClean="0">
                          <a:solidFill>
                            <a:srgbClr val="000000"/>
                          </a:solidFill>
                          <a:latin typeface="Calibri"/>
                        </a:rPr>
                        <a:t>Plank</a:t>
                      </a:r>
                    </a:p>
                    <a:p>
                      <a:pPr algn="l" fontAlgn="b"/>
                      <a:r>
                        <a:rPr lang="en-US" sz="1100" b="0" i="0" u="none" strike="noStrike" dirty="0" smtClean="0">
                          <a:solidFill>
                            <a:srgbClr val="000000"/>
                          </a:solidFill>
                          <a:latin typeface="Calibri"/>
                        </a:rPr>
                        <a:t>Superman</a:t>
                      </a:r>
                      <a:endParaRPr lang="en-US" sz="1100" b="0" i="0" u="none" strike="noStrike" dirty="0">
                        <a:solidFill>
                          <a:srgbClr val="000000"/>
                        </a:solidFill>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1" i="0" u="none" strike="noStrike" dirty="0">
                          <a:solidFill>
                            <a:srgbClr val="000000"/>
                          </a:solidFill>
                          <a:latin typeface="Calibri"/>
                        </a:rPr>
                        <a:t>Time </a:t>
                      </a:r>
                      <a:r>
                        <a:rPr lang="en-US" sz="1400" b="1" i="0" u="none" strike="noStrike" dirty="0" smtClean="0">
                          <a:solidFill>
                            <a:srgbClr val="000000"/>
                          </a:solidFill>
                          <a:latin typeface="Calibri"/>
                        </a:rPr>
                        <a:t>(seconds)</a:t>
                      </a:r>
                      <a:endParaRPr lang="en-US" sz="1400" b="1" i="0" u="none" strike="noStrike" dirty="0">
                        <a:solidFill>
                          <a:srgbClr val="000000"/>
                        </a:solidFill>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8423">
                <a:tc>
                  <a:txBody>
                    <a:bodyPr/>
                    <a:lstStyle/>
                    <a:p>
                      <a:pPr algn="ctr" fontAlgn="b"/>
                      <a:r>
                        <a:rPr lang="en-US" sz="1100" b="0" i="0" u="none" strike="noStrike" dirty="0">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latin typeface="Calibri"/>
                        </a:rPr>
                        <a:t>30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8423">
                <a:tc>
                  <a:txBody>
                    <a:bodyPr/>
                    <a:lstStyle/>
                    <a:p>
                      <a:pPr algn="ctr" fontAlgn="b"/>
                      <a:r>
                        <a:rPr lang="en-US" sz="1100" b="0" i="0" u="none" strike="noStrike" dirty="0">
                          <a:solidFill>
                            <a:srgbClr val="000000"/>
                          </a:solidFill>
                          <a:latin typeface="Calibri"/>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latin typeface="Calibri"/>
                        </a:rPr>
                        <a:t>45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8423">
                <a:tc>
                  <a:txBody>
                    <a:bodyPr/>
                    <a:lstStyle/>
                    <a:p>
                      <a:pPr algn="ctr" fontAlgn="b"/>
                      <a:r>
                        <a:rPr lang="en-US" sz="1100" b="0" i="0" u="none" strike="noStrike" dirty="0">
                          <a:solidFill>
                            <a:srgbClr val="000000"/>
                          </a:solidFill>
                          <a:latin typeface="Calibri"/>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latin typeface="Calibri"/>
                        </a:rPr>
                        <a:t>50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8423">
                <a:tc>
                  <a:txBody>
                    <a:bodyPr/>
                    <a:lstStyle/>
                    <a:p>
                      <a:pPr algn="ctr" fontAlgn="b"/>
                      <a:r>
                        <a:rPr lang="en-US" sz="1100" b="0" i="0" u="none" strike="noStrike" dirty="0">
                          <a:solidFill>
                            <a:srgbClr val="000000"/>
                          </a:solidFill>
                          <a:latin typeface="Calibri"/>
                        </a:rPr>
                        <a:t>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latin typeface="Calibri"/>
                        </a:rPr>
                        <a:t>20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8423">
                <a:tc>
                  <a:txBody>
                    <a:bodyPr/>
                    <a:lstStyle/>
                    <a:p>
                      <a:pPr algn="ctr" fontAlgn="b"/>
                      <a:r>
                        <a:rPr lang="en-US" sz="1100" b="0" i="0" u="none" strike="noStrike" dirty="0">
                          <a:solidFill>
                            <a:srgbClr val="000000"/>
                          </a:solidFill>
                          <a:latin typeface="Calibri"/>
                        </a:rPr>
                        <a:t>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rgbClr val="000000"/>
                          </a:solidFill>
                          <a:latin typeface="Calibri"/>
                        </a:rPr>
                        <a:t>15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graphicFrame>
        <p:nvGraphicFramePr>
          <p:cNvPr id="10" name="Chart 9"/>
          <p:cNvGraphicFramePr/>
          <p:nvPr/>
        </p:nvGraphicFramePr>
        <p:xfrm>
          <a:off x="5181600" y="3505200"/>
          <a:ext cx="4572000" cy="27432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85091427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Muscle Fatigue Lab p. 31 NB</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085001311"/>
              </p:ext>
            </p:extLst>
          </p:nvPr>
        </p:nvGraphicFramePr>
        <p:xfrm>
          <a:off x="1981200" y="2682240"/>
          <a:ext cx="8229600" cy="2494280"/>
        </p:xfrm>
        <a:graphic>
          <a:graphicData uri="http://schemas.openxmlformats.org/drawingml/2006/table">
            <a:tbl>
              <a:tblPr firstRow="1" bandRow="1">
                <a:tableStyleId>{5C22544A-7EE6-4342-B048-85BDC9FD1C3A}</a:tableStyleId>
              </a:tblPr>
              <a:tblGrid>
                <a:gridCol w="2743200"/>
                <a:gridCol w="2743200"/>
                <a:gridCol w="2743200"/>
              </a:tblGrid>
              <a:tr h="0">
                <a:tc>
                  <a:txBody>
                    <a:bodyPr/>
                    <a:lstStyle/>
                    <a:p>
                      <a:r>
                        <a:rPr lang="en-US" dirty="0" smtClean="0"/>
                        <a:t>Trial</a:t>
                      </a:r>
                      <a:r>
                        <a:rPr lang="en-US" baseline="0" dirty="0" smtClean="0"/>
                        <a:t>s</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Number of Repetition</a:t>
                      </a:r>
                    </a:p>
                    <a:p>
                      <a:endParaRPr lang="en-US" dirty="0"/>
                    </a:p>
                  </a:txBody>
                  <a:tcPr/>
                </a:tc>
                <a:tc>
                  <a:txBody>
                    <a:bodyPr/>
                    <a:lstStyle/>
                    <a:p>
                      <a:r>
                        <a:rPr lang="en-US" dirty="0" smtClean="0"/>
                        <a:t>Pulse</a:t>
                      </a:r>
                      <a:endParaRPr lang="en-US" dirty="0"/>
                    </a:p>
                  </a:txBody>
                  <a:tcPr/>
                </a:tc>
              </a:tr>
              <a:tr h="370840">
                <a:tc>
                  <a:txBody>
                    <a:bodyPr/>
                    <a:lstStyle/>
                    <a:p>
                      <a:pPr algn="ctr"/>
                      <a:r>
                        <a:rPr lang="en-US" dirty="0" smtClean="0"/>
                        <a:t>1</a:t>
                      </a:r>
                    </a:p>
                  </a:txBody>
                  <a:tcPr/>
                </a:tc>
                <a:tc>
                  <a:txBody>
                    <a:bodyPr/>
                    <a:lstStyle/>
                    <a:p>
                      <a:endParaRPr lang="en-US" dirty="0"/>
                    </a:p>
                  </a:txBody>
                  <a:tcPr/>
                </a:tc>
                <a:tc>
                  <a:txBody>
                    <a:bodyPr/>
                    <a:lstStyle/>
                    <a:p>
                      <a:endParaRPr lang="en-US"/>
                    </a:p>
                  </a:txBody>
                  <a:tcPr/>
                </a:tc>
              </a:tr>
              <a:tr h="370840">
                <a:tc>
                  <a:txBody>
                    <a:bodyPr/>
                    <a:lstStyle/>
                    <a:p>
                      <a:pPr algn="ctr"/>
                      <a:r>
                        <a:rPr lang="en-US" dirty="0" smtClean="0"/>
                        <a:t>2</a:t>
                      </a:r>
                      <a:endParaRPr lang="en-US" dirty="0"/>
                    </a:p>
                  </a:txBody>
                  <a:tcPr/>
                </a:tc>
                <a:tc>
                  <a:txBody>
                    <a:bodyPr/>
                    <a:lstStyle/>
                    <a:p>
                      <a:endParaRPr lang="en-US"/>
                    </a:p>
                  </a:txBody>
                  <a:tcPr/>
                </a:tc>
                <a:tc>
                  <a:txBody>
                    <a:bodyPr/>
                    <a:lstStyle/>
                    <a:p>
                      <a:endParaRPr lang="en-US"/>
                    </a:p>
                  </a:txBody>
                  <a:tcPr/>
                </a:tc>
              </a:tr>
              <a:tr h="370840">
                <a:tc>
                  <a:txBody>
                    <a:bodyPr/>
                    <a:lstStyle/>
                    <a:p>
                      <a:pPr algn="ctr"/>
                      <a:r>
                        <a:rPr lang="en-US" dirty="0" smtClean="0"/>
                        <a:t>3</a:t>
                      </a:r>
                      <a:endParaRPr lang="en-US" dirty="0"/>
                    </a:p>
                  </a:txBody>
                  <a:tcPr/>
                </a:tc>
                <a:tc>
                  <a:txBody>
                    <a:bodyPr/>
                    <a:lstStyle/>
                    <a:p>
                      <a:endParaRPr lang="en-US"/>
                    </a:p>
                  </a:txBody>
                  <a:tcPr/>
                </a:tc>
                <a:tc>
                  <a:txBody>
                    <a:bodyPr/>
                    <a:lstStyle/>
                    <a:p>
                      <a:endParaRPr lang="en-US"/>
                    </a:p>
                  </a:txBody>
                  <a:tcPr/>
                </a:tc>
              </a:tr>
              <a:tr h="370840">
                <a:tc>
                  <a:txBody>
                    <a:bodyPr/>
                    <a:lstStyle/>
                    <a:p>
                      <a:pPr algn="ctr"/>
                      <a:r>
                        <a:rPr lang="en-US" dirty="0" smtClean="0"/>
                        <a:t>4</a:t>
                      </a:r>
                      <a:endParaRPr lang="en-US" dirty="0"/>
                    </a:p>
                  </a:txBody>
                  <a:tcPr/>
                </a:tc>
                <a:tc>
                  <a:txBody>
                    <a:bodyPr/>
                    <a:lstStyle/>
                    <a:p>
                      <a:endParaRPr lang="en-US"/>
                    </a:p>
                  </a:txBody>
                  <a:tcPr/>
                </a:tc>
                <a:tc>
                  <a:txBody>
                    <a:bodyPr/>
                    <a:lstStyle/>
                    <a:p>
                      <a:endParaRPr lang="en-US"/>
                    </a:p>
                  </a:txBody>
                  <a:tcPr/>
                </a:tc>
              </a:tr>
              <a:tr h="370840">
                <a:tc>
                  <a:txBody>
                    <a:bodyPr/>
                    <a:lstStyle/>
                    <a:p>
                      <a:pPr algn="ctr"/>
                      <a:r>
                        <a:rPr lang="en-US" dirty="0" smtClean="0"/>
                        <a:t>5</a:t>
                      </a:r>
                      <a:endParaRPr lang="en-US" dirty="0"/>
                    </a:p>
                  </a:txBody>
                  <a:tcPr/>
                </a:tc>
                <a:tc>
                  <a:txBody>
                    <a:bodyPr/>
                    <a:lstStyle/>
                    <a:p>
                      <a:endParaRPr lang="en-US"/>
                    </a:p>
                  </a:txBody>
                  <a:tcPr/>
                </a:tc>
                <a:tc>
                  <a:txBody>
                    <a:bodyPr/>
                    <a:lstStyle/>
                    <a:p>
                      <a:endParaRPr lang="en-US" dirty="0"/>
                    </a:p>
                  </a:txBody>
                  <a:tcPr/>
                </a:tc>
              </a:tr>
            </a:tbl>
          </a:graphicData>
        </a:graphic>
      </p:graphicFrame>
    </p:spTree>
    <p:extLst>
      <p:ext uri="{BB962C8B-B14F-4D97-AF65-F5344CB8AC3E}">
        <p14:creationId xmlns:p14="http://schemas.microsoft.com/office/powerpoint/2010/main" val="47825938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graphicFrame>
        <p:nvGraphicFramePr>
          <p:cNvPr id="4" name="Chart 3"/>
          <p:cNvGraphicFramePr/>
          <p:nvPr>
            <p:extLst/>
          </p:nvPr>
        </p:nvGraphicFramePr>
        <p:xfrm>
          <a:off x="2141112" y="1584101"/>
          <a:ext cx="7646831" cy="431549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63743027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4" name="Content Placeholder 3"/>
          <p:cNvGraphicFramePr>
            <a:graphicFrameLocks noGrp="1"/>
          </p:cNvGraphicFramePr>
          <p:nvPr>
            <p:ph idx="1"/>
            <p:extLst/>
          </p:nvPr>
        </p:nvGraphicFramePr>
        <p:xfrm>
          <a:off x="838200" y="1812746"/>
          <a:ext cx="10515600" cy="435133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75788838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Table for Pulse P. 31 NB</a:t>
            </a:r>
            <a:endParaRPr lang="en-US" dirty="0"/>
          </a:p>
        </p:txBody>
      </p:sp>
      <p:graphicFrame>
        <p:nvGraphicFramePr>
          <p:cNvPr id="4" name="Table 3"/>
          <p:cNvGraphicFramePr>
            <a:graphicFrameLocks noGrp="1"/>
          </p:cNvGraphicFramePr>
          <p:nvPr/>
        </p:nvGraphicFramePr>
        <p:xfrm>
          <a:off x="2133600" y="1981200"/>
          <a:ext cx="8382000" cy="2282190"/>
        </p:xfrm>
        <a:graphic>
          <a:graphicData uri="http://schemas.openxmlformats.org/drawingml/2006/table">
            <a:tbl>
              <a:tblPr/>
              <a:tblGrid>
                <a:gridCol w="1397000"/>
                <a:gridCol w="1397000"/>
                <a:gridCol w="1397000"/>
                <a:gridCol w="1397000"/>
                <a:gridCol w="1397000"/>
                <a:gridCol w="1397000"/>
              </a:tblGrid>
              <a:tr h="819150">
                <a:tc>
                  <a:txBody>
                    <a:bodyPr/>
                    <a:lstStyle/>
                    <a:p>
                      <a:pPr algn="ctr" fontAlgn="b"/>
                      <a:r>
                        <a:rPr lang="en-US" sz="4800" b="0" i="0" u="none" strike="noStrike" dirty="0">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4800" b="0" i="0" u="none" strike="noStrike" dirty="0" smtClean="0">
                          <a:solidFill>
                            <a:srgbClr val="000000"/>
                          </a:solidFill>
                          <a:latin typeface="Calibri"/>
                        </a:rPr>
                        <a:t>Trial </a:t>
                      </a:r>
                      <a:r>
                        <a:rPr lang="en-US" sz="4800" b="0" i="0" u="none" strike="noStrike" dirty="0">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4800" b="0" i="0" u="none" strike="noStrike" dirty="0">
                          <a:solidFill>
                            <a:srgbClr val="000000"/>
                          </a:solidFill>
                          <a:latin typeface="Calibri"/>
                        </a:rPr>
                        <a:t>Trial 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4800" b="0" i="0" u="none" strike="noStrike" dirty="0">
                          <a:solidFill>
                            <a:srgbClr val="000000"/>
                          </a:solidFill>
                          <a:latin typeface="Calibri"/>
                        </a:rPr>
                        <a:t>Trial 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4800" b="0" i="0" u="none" strike="noStrike">
                          <a:solidFill>
                            <a:srgbClr val="000000"/>
                          </a:solidFill>
                          <a:latin typeface="Calibri"/>
                        </a:rPr>
                        <a:t>Trial 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4800" b="0" i="0" u="none" strike="noStrike">
                          <a:solidFill>
                            <a:srgbClr val="000000"/>
                          </a:solidFill>
                          <a:latin typeface="Calibri"/>
                        </a:rPr>
                        <a:t>Trial 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819150">
                <a:tc>
                  <a:txBody>
                    <a:bodyPr/>
                    <a:lstStyle/>
                    <a:p>
                      <a:pPr algn="ctr" fontAlgn="b"/>
                      <a:r>
                        <a:rPr lang="en-US" sz="4800" b="0" i="0" u="none" strike="noStrike">
                          <a:solidFill>
                            <a:srgbClr val="000000"/>
                          </a:solidFill>
                          <a:latin typeface="Calibri"/>
                        </a:rPr>
                        <a:t>Pulse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4800" b="0" i="0" u="none" strike="noStrike">
                          <a:solidFill>
                            <a:srgbClr val="000000"/>
                          </a:solidFill>
                          <a:latin typeface="Calibri"/>
                        </a:rPr>
                        <a:t>68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4800" b="0" i="0" u="none" strike="noStrike">
                          <a:solidFill>
                            <a:srgbClr val="000000"/>
                          </a:solidFill>
                          <a:latin typeface="Calibri"/>
                        </a:rPr>
                        <a:t>68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4800" b="0" i="0" u="none" strike="noStrike" dirty="0">
                          <a:solidFill>
                            <a:srgbClr val="000000"/>
                          </a:solidFill>
                          <a:latin typeface="Calibri"/>
                        </a:rPr>
                        <a:t>69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4800" b="0" i="0" u="none" strike="noStrike" dirty="0">
                          <a:solidFill>
                            <a:srgbClr val="000000"/>
                          </a:solidFill>
                          <a:latin typeface="Calibri"/>
                        </a:rPr>
                        <a:t>72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4800" b="0" i="0" u="none" strike="noStrike" dirty="0">
                          <a:solidFill>
                            <a:srgbClr val="000000"/>
                          </a:solidFill>
                          <a:latin typeface="Calibri"/>
                        </a:rPr>
                        <a:t>75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86859404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Graph your Pulse Rate P. 31NB</a:t>
            </a:r>
            <a:br>
              <a:rPr lang="en-US" dirty="0" smtClean="0"/>
            </a:br>
            <a:r>
              <a:rPr lang="en-US" dirty="0" smtClean="0"/>
              <a:t>When does muscle fatigue set in?</a:t>
            </a:r>
            <a:endParaRPr lang="en-US" dirty="0"/>
          </a:p>
        </p:txBody>
      </p:sp>
      <p:graphicFrame>
        <p:nvGraphicFramePr>
          <p:cNvPr id="4" name="Content Placeholder 3"/>
          <p:cNvGraphicFramePr>
            <a:graphicFrameLocks noGrp="1"/>
          </p:cNvGraphicFramePr>
          <p:nvPr>
            <p:ph idx="1"/>
          </p:nvPr>
        </p:nvGraphicFramePr>
        <p:xfrm>
          <a:off x="1981200" y="1600201"/>
          <a:ext cx="8229600" cy="45259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08049575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Heart, Lungs &amp; Components of the Blood P. 35 NB		P. 982 BB</a:t>
            </a:r>
            <a:endParaRPr lang="en-US" dirty="0"/>
          </a:p>
        </p:txBody>
      </p:sp>
      <p:sp>
        <p:nvSpPr>
          <p:cNvPr id="3" name="Content Placeholder 2"/>
          <p:cNvSpPr>
            <a:spLocks noGrp="1"/>
          </p:cNvSpPr>
          <p:nvPr>
            <p:ph idx="1"/>
          </p:nvPr>
        </p:nvSpPr>
        <p:spPr/>
        <p:txBody>
          <a:bodyPr>
            <a:normAutofit/>
          </a:bodyPr>
          <a:lstStyle/>
          <a:p>
            <a:r>
              <a:rPr lang="en-US" sz="2400" dirty="0"/>
              <a:t>Draw &amp; Label &amp; Color the components of the Heart &amp; Lungs.</a:t>
            </a:r>
          </a:p>
          <a:p>
            <a:r>
              <a:rPr lang="en-US" sz="2400" dirty="0"/>
              <a:t>Copy the following Notes:</a:t>
            </a:r>
          </a:p>
          <a:p>
            <a:pPr lvl="1"/>
            <a:r>
              <a:rPr lang="en-US" dirty="0"/>
              <a:t>Red Blood Cells -transports O</a:t>
            </a:r>
            <a:r>
              <a:rPr lang="en-US" baseline="-25000" dirty="0"/>
              <a:t>2</a:t>
            </a:r>
            <a:r>
              <a:rPr lang="en-US" dirty="0"/>
              <a:t> &amp; CO</a:t>
            </a:r>
            <a:r>
              <a:rPr lang="en-US" baseline="-25000" dirty="0"/>
              <a:t>2</a:t>
            </a:r>
          </a:p>
          <a:p>
            <a:pPr lvl="1"/>
            <a:r>
              <a:rPr lang="en-US" dirty="0"/>
              <a:t>White Blood Cells- T &amp; B cells Immune system</a:t>
            </a:r>
          </a:p>
          <a:p>
            <a:pPr lvl="1"/>
            <a:r>
              <a:rPr lang="en-US" dirty="0"/>
              <a:t>Platelets – cell fragments involved in blood clotting (Vitamin K)</a:t>
            </a:r>
          </a:p>
          <a:p>
            <a:pPr lvl="1"/>
            <a:r>
              <a:rPr lang="en-US" dirty="0"/>
              <a:t>Plasma – Most of the liquid of blood- proteins, nutrients, enzymes, hormones, salts</a:t>
            </a:r>
          </a:p>
        </p:txBody>
      </p:sp>
    </p:spTree>
    <p:extLst>
      <p:ext uri="{BB962C8B-B14F-4D97-AF65-F5344CB8AC3E}">
        <p14:creationId xmlns:p14="http://schemas.microsoft.com/office/powerpoint/2010/main" val="40936957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FFA Officer Elections</a:t>
            </a:r>
            <a:endParaRPr lang="en-US" dirty="0"/>
          </a:p>
        </p:txBody>
      </p:sp>
      <p:sp>
        <p:nvSpPr>
          <p:cNvPr id="3" name="Content Placeholder 2"/>
          <p:cNvSpPr>
            <a:spLocks noGrp="1"/>
          </p:cNvSpPr>
          <p:nvPr>
            <p:ph idx="1"/>
          </p:nvPr>
        </p:nvSpPr>
        <p:spPr/>
        <p:txBody>
          <a:bodyPr/>
          <a:lstStyle/>
          <a:p>
            <a:r>
              <a:rPr lang="en-US" dirty="0" smtClean="0"/>
              <a:t>Present Video/ Presentation 3 – 5 minutes on week of September 12</a:t>
            </a:r>
            <a:r>
              <a:rPr lang="en-US" baseline="30000" dirty="0" smtClean="0"/>
              <a:t>th</a:t>
            </a:r>
            <a:r>
              <a:rPr lang="en-US" dirty="0" smtClean="0"/>
              <a:t>.</a:t>
            </a:r>
          </a:p>
          <a:p>
            <a:pPr lvl="1"/>
            <a:r>
              <a:rPr lang="en-US" dirty="0" smtClean="0"/>
              <a:t>Who you are?</a:t>
            </a:r>
          </a:p>
          <a:p>
            <a:pPr lvl="1"/>
            <a:r>
              <a:rPr lang="en-US" dirty="0" smtClean="0"/>
              <a:t>What year are you in school?</a:t>
            </a:r>
          </a:p>
          <a:p>
            <a:pPr lvl="1"/>
            <a:r>
              <a:rPr lang="en-US" dirty="0" smtClean="0"/>
              <a:t>What positions you are running for.</a:t>
            </a:r>
          </a:p>
          <a:p>
            <a:pPr lvl="1"/>
            <a:r>
              <a:rPr lang="en-US" dirty="0" smtClean="0"/>
              <a:t>Presentation for each different office to run for.</a:t>
            </a:r>
          </a:p>
          <a:p>
            <a:pPr lvl="1"/>
            <a:r>
              <a:rPr lang="en-US" dirty="0" smtClean="0"/>
              <a:t>Why you want the officer position.</a:t>
            </a:r>
          </a:p>
          <a:p>
            <a:r>
              <a:rPr lang="en-US" dirty="0" smtClean="0"/>
              <a:t>Hold our meeting during 2</a:t>
            </a:r>
            <a:r>
              <a:rPr lang="en-US" baseline="30000" dirty="0" smtClean="0"/>
              <a:t>nd</a:t>
            </a:r>
            <a:r>
              <a:rPr lang="en-US" dirty="0" smtClean="0"/>
              <a:t> class for Election. Sept. 16</a:t>
            </a:r>
            <a:r>
              <a:rPr lang="en-US" baseline="30000" dirty="0" smtClean="0"/>
              <a:t>th</a:t>
            </a:r>
            <a:r>
              <a:rPr lang="en-US" dirty="0" smtClean="0"/>
              <a:t>.</a:t>
            </a:r>
            <a:endParaRPr lang="en-US" dirty="0"/>
          </a:p>
        </p:txBody>
      </p:sp>
    </p:spTree>
    <p:extLst>
      <p:ext uri="{BB962C8B-B14F-4D97-AF65-F5344CB8AC3E}">
        <p14:creationId xmlns:p14="http://schemas.microsoft.com/office/powerpoint/2010/main" val="265932942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385763"/>
            <a:ext cx="8229600" cy="1143000"/>
          </a:xfrm>
        </p:spPr>
        <p:txBody>
          <a:bodyPr/>
          <a:lstStyle/>
          <a:p>
            <a:r>
              <a:rPr lang="en-US" dirty="0" smtClean="0"/>
              <a:t>Blood Cells Notes P. 35NB</a:t>
            </a:r>
            <a:endParaRPr lang="en-US" dirty="0"/>
          </a:p>
        </p:txBody>
      </p:sp>
      <p:sp>
        <p:nvSpPr>
          <p:cNvPr id="3" name="Content Placeholder 2"/>
          <p:cNvSpPr>
            <a:spLocks noGrp="1"/>
          </p:cNvSpPr>
          <p:nvPr>
            <p:ph idx="1"/>
          </p:nvPr>
        </p:nvSpPr>
        <p:spPr>
          <a:xfrm>
            <a:off x="1524000" y="1528763"/>
            <a:ext cx="9144000" cy="4140201"/>
          </a:xfrm>
        </p:spPr>
        <p:txBody>
          <a:bodyPr numCol="2">
            <a:normAutofit/>
          </a:bodyPr>
          <a:lstStyle/>
          <a:p>
            <a:r>
              <a:rPr lang="en-US" dirty="0" smtClean="0"/>
              <a:t>Red Blood Cells</a:t>
            </a:r>
          </a:p>
          <a:p>
            <a:pPr lvl="1"/>
            <a:r>
              <a:rPr lang="en-US" dirty="0" smtClean="0"/>
              <a:t>Made in the Red Marrow</a:t>
            </a:r>
          </a:p>
          <a:p>
            <a:pPr lvl="1"/>
            <a:r>
              <a:rPr lang="en-US" dirty="0" smtClean="0"/>
              <a:t>Circulatory &amp; Respiratory System	</a:t>
            </a:r>
          </a:p>
          <a:p>
            <a:pPr lvl="1"/>
            <a:r>
              <a:rPr lang="en-US" dirty="0" smtClean="0"/>
              <a:t>Smaller </a:t>
            </a:r>
          </a:p>
          <a:p>
            <a:pPr lvl="1"/>
            <a:r>
              <a:rPr lang="en-US" dirty="0" smtClean="0"/>
              <a:t>More numerous</a:t>
            </a:r>
          </a:p>
          <a:p>
            <a:pPr lvl="1"/>
            <a:r>
              <a:rPr lang="en-US" dirty="0" smtClean="0"/>
              <a:t>No nucleus</a:t>
            </a:r>
          </a:p>
          <a:p>
            <a:pPr lvl="1"/>
            <a:r>
              <a:rPr lang="en-US" dirty="0" smtClean="0"/>
              <a:t>O2 &amp; CO2</a:t>
            </a:r>
          </a:p>
          <a:p>
            <a:pPr lvl="1"/>
            <a:r>
              <a:rPr lang="en-US" dirty="0" smtClean="0"/>
              <a:t>Contain Hemoglobin (Iron – Fe)		</a:t>
            </a:r>
          </a:p>
          <a:p>
            <a:r>
              <a:rPr lang="en-US" dirty="0" smtClean="0"/>
              <a:t>White Blood Cells</a:t>
            </a:r>
          </a:p>
          <a:p>
            <a:pPr lvl="1"/>
            <a:r>
              <a:rPr lang="en-US" dirty="0" smtClean="0"/>
              <a:t>Made in the Yellow Marrow</a:t>
            </a:r>
          </a:p>
          <a:p>
            <a:pPr lvl="1"/>
            <a:r>
              <a:rPr lang="en-US" dirty="0" smtClean="0"/>
              <a:t>Circulatory &amp; Immune System</a:t>
            </a:r>
          </a:p>
          <a:p>
            <a:pPr lvl="1"/>
            <a:r>
              <a:rPr lang="en-US" dirty="0" smtClean="0"/>
              <a:t>Larger</a:t>
            </a:r>
          </a:p>
          <a:p>
            <a:pPr lvl="1"/>
            <a:r>
              <a:rPr lang="en-US" dirty="0" smtClean="0"/>
              <a:t>Fewer cells</a:t>
            </a:r>
          </a:p>
          <a:p>
            <a:pPr lvl="1"/>
            <a:r>
              <a:rPr lang="en-US" dirty="0" smtClean="0"/>
              <a:t>Nucleus</a:t>
            </a:r>
          </a:p>
          <a:p>
            <a:pPr lvl="1"/>
            <a:r>
              <a:rPr lang="en-US" dirty="0" smtClean="0"/>
              <a:t>T &amp; B &amp; Macrophage  Cells</a:t>
            </a:r>
            <a:endParaRPr lang="en-US" dirty="0"/>
          </a:p>
        </p:txBody>
      </p:sp>
    </p:spTree>
    <p:extLst>
      <p:ext uri="{BB962C8B-B14F-4D97-AF65-F5344CB8AC3E}">
        <p14:creationId xmlns:p14="http://schemas.microsoft.com/office/powerpoint/2010/main" val="226467183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Exercise Lab</a:t>
            </a:r>
            <a:endParaRPr lang="en-US" dirty="0"/>
          </a:p>
        </p:txBody>
      </p:sp>
      <p:sp>
        <p:nvSpPr>
          <p:cNvPr id="3" name="Content Placeholder 2"/>
          <p:cNvSpPr>
            <a:spLocks noGrp="1"/>
          </p:cNvSpPr>
          <p:nvPr>
            <p:ph idx="1"/>
          </p:nvPr>
        </p:nvSpPr>
        <p:spPr>
          <a:xfrm>
            <a:off x="1524000" y="1219201"/>
            <a:ext cx="9144000" cy="4906963"/>
          </a:xfrm>
        </p:spPr>
        <p:txBody>
          <a:bodyPr>
            <a:normAutofit/>
          </a:bodyPr>
          <a:lstStyle/>
          <a:p>
            <a:r>
              <a:rPr lang="en-US" dirty="0" smtClean="0"/>
              <a:t>Title: Short – 5 words</a:t>
            </a:r>
          </a:p>
          <a:p>
            <a:r>
              <a:rPr lang="en-US" dirty="0" smtClean="0"/>
              <a:t>Introduction: Exercise &amp; Cardiovascular/ Respiratory system, O</a:t>
            </a:r>
            <a:r>
              <a:rPr lang="en-US" baseline="-25000" dirty="0" smtClean="0"/>
              <a:t>2</a:t>
            </a:r>
            <a:r>
              <a:rPr lang="en-US" dirty="0" smtClean="0"/>
              <a:t> &amp; CO</a:t>
            </a:r>
            <a:r>
              <a:rPr lang="en-US" baseline="-25000" dirty="0" smtClean="0"/>
              <a:t>2</a:t>
            </a:r>
            <a:r>
              <a:rPr lang="en-US" dirty="0" smtClean="0"/>
              <a:t>, pH, pulse</a:t>
            </a:r>
          </a:p>
          <a:p>
            <a:r>
              <a:rPr lang="en-US" dirty="0" smtClean="0"/>
              <a:t>Objective</a:t>
            </a:r>
          </a:p>
          <a:p>
            <a:r>
              <a:rPr lang="en-US" dirty="0" smtClean="0"/>
              <a:t>Hypothesis</a:t>
            </a:r>
          </a:p>
          <a:p>
            <a:r>
              <a:rPr lang="en-US" dirty="0" smtClean="0"/>
              <a:t>Materials: List</a:t>
            </a:r>
          </a:p>
          <a:p>
            <a:r>
              <a:rPr lang="en-US" dirty="0" smtClean="0"/>
              <a:t>Procedure: Specific. Step 1, Step 2, Step 3…</a:t>
            </a:r>
          </a:p>
          <a:p>
            <a:r>
              <a:rPr lang="en-US" dirty="0" smtClean="0"/>
              <a:t>Safety concerns:  don’t run with scissors.</a:t>
            </a:r>
            <a:endParaRPr lang="en-US" dirty="0"/>
          </a:p>
        </p:txBody>
      </p:sp>
    </p:spTree>
    <p:extLst>
      <p:ext uri="{BB962C8B-B14F-4D97-AF65-F5344CB8AC3E}">
        <p14:creationId xmlns:p14="http://schemas.microsoft.com/office/powerpoint/2010/main" val="291747861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Exercise Lab</a:t>
            </a:r>
            <a:endParaRPr lang="en-US" dirty="0"/>
          </a:p>
        </p:txBody>
      </p:sp>
      <p:sp>
        <p:nvSpPr>
          <p:cNvPr id="3" name="Content Placeholder 2"/>
          <p:cNvSpPr>
            <a:spLocks noGrp="1"/>
          </p:cNvSpPr>
          <p:nvPr>
            <p:ph idx="1"/>
          </p:nvPr>
        </p:nvSpPr>
        <p:spPr/>
        <p:txBody>
          <a:bodyPr>
            <a:normAutofit lnSpcReduction="10000"/>
          </a:bodyPr>
          <a:lstStyle/>
          <a:p>
            <a:r>
              <a:rPr lang="en-US" dirty="0" smtClean="0"/>
              <a:t>Constants</a:t>
            </a:r>
          </a:p>
          <a:p>
            <a:r>
              <a:rPr lang="en-US" dirty="0" smtClean="0"/>
              <a:t>Control:1</a:t>
            </a:r>
            <a:r>
              <a:rPr lang="en-US" baseline="30000" dirty="0" smtClean="0"/>
              <a:t>st</a:t>
            </a:r>
            <a:r>
              <a:rPr lang="en-US" dirty="0" smtClean="0"/>
              <a:t> data point</a:t>
            </a:r>
          </a:p>
          <a:p>
            <a:r>
              <a:rPr lang="en-US" dirty="0"/>
              <a:t>Data table: Independent &amp; Dependent </a:t>
            </a:r>
            <a:r>
              <a:rPr lang="en-US" dirty="0" smtClean="0"/>
              <a:t>Variable</a:t>
            </a:r>
          </a:p>
          <a:p>
            <a:r>
              <a:rPr lang="en-US" dirty="0"/>
              <a:t>Graph:</a:t>
            </a:r>
          </a:p>
          <a:p>
            <a:r>
              <a:rPr lang="en-US" dirty="0" smtClean="0"/>
              <a:t>Data Analysis:  What happened over time and why is it important?</a:t>
            </a:r>
          </a:p>
          <a:p>
            <a:r>
              <a:rPr lang="en-US" dirty="0" smtClean="0"/>
              <a:t>Error Analysis:</a:t>
            </a:r>
          </a:p>
          <a:p>
            <a:r>
              <a:rPr lang="en-US" dirty="0" smtClean="0"/>
              <a:t>Conclusion:</a:t>
            </a:r>
            <a:endParaRPr lang="en-US" dirty="0"/>
          </a:p>
        </p:txBody>
      </p:sp>
    </p:spTree>
    <p:extLst>
      <p:ext uri="{BB962C8B-B14F-4D97-AF65-F5344CB8AC3E}">
        <p14:creationId xmlns:p14="http://schemas.microsoft.com/office/powerpoint/2010/main" val="230611821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036638"/>
            <a:ext cx="8686800" cy="1143000"/>
          </a:xfrm>
        </p:spPr>
        <p:txBody>
          <a:bodyPr>
            <a:normAutofit fontScale="90000"/>
          </a:bodyPr>
          <a:lstStyle/>
          <a:p>
            <a:r>
              <a:rPr lang="en-US" dirty="0" smtClean="0"/>
              <a:t>Questions to answer in the conclusion </a:t>
            </a:r>
            <a:br>
              <a:rPr lang="en-US" dirty="0" smtClean="0"/>
            </a:br>
            <a:r>
              <a:rPr lang="en-US" dirty="0" smtClean="0"/>
              <a:t>Yes in addition to the one’s in the lab report.</a:t>
            </a:r>
            <a:endParaRPr lang="en-US" dirty="0"/>
          </a:p>
        </p:txBody>
      </p:sp>
      <p:sp>
        <p:nvSpPr>
          <p:cNvPr id="3" name="Content Placeholder 2"/>
          <p:cNvSpPr>
            <a:spLocks noGrp="1"/>
          </p:cNvSpPr>
          <p:nvPr>
            <p:ph idx="1"/>
          </p:nvPr>
        </p:nvSpPr>
        <p:spPr/>
        <p:txBody>
          <a:bodyPr>
            <a:normAutofit/>
          </a:bodyPr>
          <a:lstStyle/>
          <a:p>
            <a:r>
              <a:rPr lang="en-US" dirty="0" smtClean="0"/>
              <a:t>How did your steps change with the different activities you did?</a:t>
            </a:r>
          </a:p>
          <a:p>
            <a:r>
              <a:rPr lang="en-US" dirty="0" smtClean="0"/>
              <a:t>What effect did repeating the exercise over time have on the muscle group.</a:t>
            </a:r>
          </a:p>
          <a:p>
            <a:r>
              <a:rPr lang="en-US" dirty="0" smtClean="0"/>
              <a:t>How did your muscles feel?</a:t>
            </a:r>
          </a:p>
          <a:p>
            <a:r>
              <a:rPr lang="en-US" dirty="0" smtClean="0"/>
              <a:t>What physiological factors are  responsible for fatigue?</a:t>
            </a:r>
          </a:p>
          <a:p>
            <a:r>
              <a:rPr lang="en-US" dirty="0" smtClean="0"/>
              <a:t>How does the amount of rest you have affect the recovery of the muscles?</a:t>
            </a:r>
          </a:p>
          <a:p>
            <a:r>
              <a:rPr lang="en-US" dirty="0" smtClean="0"/>
              <a:t>How did your results compare to others.</a:t>
            </a:r>
          </a:p>
          <a:p>
            <a:pPr>
              <a:buNone/>
            </a:pPr>
            <a:endParaRPr lang="en-US" dirty="0" smtClean="0"/>
          </a:p>
        </p:txBody>
      </p:sp>
    </p:spTree>
    <p:extLst>
      <p:ext uri="{BB962C8B-B14F-4D97-AF65-F5344CB8AC3E}">
        <p14:creationId xmlns:p14="http://schemas.microsoft.com/office/powerpoint/2010/main" val="272819487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79549" y="697392"/>
            <a:ext cx="11028252" cy="1690688"/>
          </a:xfrm>
        </p:spPr>
        <p:txBody>
          <a:bodyPr>
            <a:normAutofit fontScale="90000"/>
          </a:bodyPr>
          <a:lstStyle/>
          <a:p>
            <a:r>
              <a:rPr lang="en-US" dirty="0" smtClean="0"/>
              <a:t>9/12 Metabolism &amp; Homeostasis CH 35</a:t>
            </a:r>
            <a:br>
              <a:rPr lang="en-US" dirty="0" smtClean="0"/>
            </a:br>
            <a:r>
              <a:rPr lang="en-US" dirty="0" smtClean="0"/>
              <a:t>Obj. TSW understand how the body regulates chemical reactions to maintain homeostasis. P. 36NB</a:t>
            </a:r>
            <a:endParaRPr lang="en-US" dirty="0"/>
          </a:p>
        </p:txBody>
      </p:sp>
      <p:sp>
        <p:nvSpPr>
          <p:cNvPr id="3" name="Content Placeholder 2"/>
          <p:cNvSpPr>
            <a:spLocks noGrp="1"/>
          </p:cNvSpPr>
          <p:nvPr>
            <p:ph idx="1"/>
          </p:nvPr>
        </p:nvSpPr>
        <p:spPr>
          <a:xfrm>
            <a:off x="5241700" y="2514599"/>
            <a:ext cx="6950299" cy="3527427"/>
          </a:xfrm>
        </p:spPr>
        <p:txBody>
          <a:bodyPr/>
          <a:lstStyle/>
          <a:p>
            <a:pPr marL="514350" indent="-514350">
              <a:buFont typeface="+mj-lt"/>
              <a:buAutoNum type="arabicPeriod"/>
            </a:pPr>
            <a:r>
              <a:rPr lang="en-US" dirty="0" smtClean="0"/>
              <a:t>Define metabolism.</a:t>
            </a:r>
          </a:p>
          <a:p>
            <a:pPr marL="514350" indent="-514350">
              <a:buFont typeface="+mj-lt"/>
              <a:buAutoNum type="arabicPeriod"/>
            </a:pPr>
            <a:r>
              <a:rPr lang="en-US" dirty="0" smtClean="0"/>
              <a:t>The thyroid controls what process in the body?</a:t>
            </a:r>
          </a:p>
          <a:p>
            <a:pPr marL="514350" indent="-514350">
              <a:buFont typeface="+mj-lt"/>
              <a:buAutoNum type="arabicPeriod"/>
            </a:pPr>
            <a:r>
              <a:rPr lang="en-US" dirty="0" smtClean="0"/>
              <a:t>How does the immune system respond to an infection in a nonspecific way?</a:t>
            </a:r>
          </a:p>
          <a:p>
            <a:pPr marL="514350" indent="-514350">
              <a:buFont typeface="+mj-lt"/>
              <a:buAutoNum type="arabicPeriod"/>
            </a:pPr>
            <a:endParaRPr lang="en-US" dirty="0" smtClean="0"/>
          </a:p>
          <a:p>
            <a:pPr marL="514350" indent="-514350">
              <a:buFont typeface="+mj-lt"/>
              <a:buAutoNum type="arabicPeriod"/>
            </a:pP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67800" y="4528202"/>
            <a:ext cx="3124200" cy="2329798"/>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679" y="2665578"/>
            <a:ext cx="5160021" cy="4143441"/>
          </a:xfrm>
          <a:prstGeom prst="rect">
            <a:avLst/>
          </a:prstGeom>
        </p:spPr>
      </p:pic>
    </p:spTree>
    <p:extLst>
      <p:ext uri="{BB962C8B-B14F-4D97-AF65-F5344CB8AC3E}">
        <p14:creationId xmlns:p14="http://schemas.microsoft.com/office/powerpoint/2010/main" val="5893997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FFA Officer Presentations</a:t>
            </a:r>
            <a:endParaRPr lang="en-US" dirty="0"/>
          </a:p>
        </p:txBody>
      </p:sp>
      <p:sp>
        <p:nvSpPr>
          <p:cNvPr id="3" name="Content Placeholder 2"/>
          <p:cNvSpPr>
            <a:spLocks noGrp="1"/>
          </p:cNvSpPr>
          <p:nvPr>
            <p:ph idx="1"/>
          </p:nvPr>
        </p:nvSpPr>
        <p:spPr>
          <a:xfrm>
            <a:off x="1295401" y="2556932"/>
            <a:ext cx="10291762" cy="3318936"/>
          </a:xfrm>
        </p:spPr>
        <p:txBody>
          <a:bodyPr>
            <a:normAutofit fontScale="92500" lnSpcReduction="10000"/>
          </a:bodyPr>
          <a:lstStyle/>
          <a:p>
            <a:r>
              <a:rPr lang="en-US" dirty="0" smtClean="0"/>
              <a:t>Present Video/ Presentation/ Speech 3 – 5 minutes on week of September 12</a:t>
            </a:r>
            <a:r>
              <a:rPr lang="en-US" baseline="30000" dirty="0" smtClean="0"/>
              <a:t>th</a:t>
            </a:r>
            <a:r>
              <a:rPr lang="en-US" dirty="0" smtClean="0"/>
              <a:t>.</a:t>
            </a:r>
          </a:p>
          <a:p>
            <a:pPr lvl="1"/>
            <a:r>
              <a:rPr lang="en-US" dirty="0" smtClean="0"/>
              <a:t>Who you are?</a:t>
            </a:r>
          </a:p>
          <a:p>
            <a:pPr lvl="1"/>
            <a:r>
              <a:rPr lang="en-US" dirty="0" smtClean="0"/>
              <a:t>What year are you in school?</a:t>
            </a:r>
          </a:p>
          <a:p>
            <a:pPr lvl="1"/>
            <a:r>
              <a:rPr lang="en-US" dirty="0" smtClean="0"/>
              <a:t>What position(s) you are running for.</a:t>
            </a:r>
          </a:p>
          <a:p>
            <a:pPr lvl="1"/>
            <a:r>
              <a:rPr lang="en-US" dirty="0" smtClean="0"/>
              <a:t>Presentation for each different office to run for.</a:t>
            </a:r>
          </a:p>
          <a:p>
            <a:pPr lvl="1"/>
            <a:r>
              <a:rPr lang="en-US" dirty="0" smtClean="0"/>
              <a:t>Why you want the officer position.</a:t>
            </a:r>
          </a:p>
          <a:p>
            <a:pPr lvl="1"/>
            <a:r>
              <a:rPr lang="en-US" dirty="0" smtClean="0"/>
              <a:t>What qualifications do you have?</a:t>
            </a:r>
          </a:p>
          <a:p>
            <a:r>
              <a:rPr lang="en-US" dirty="0" smtClean="0"/>
              <a:t>Hold our meeting during 2</a:t>
            </a:r>
            <a:r>
              <a:rPr lang="en-US" baseline="30000" dirty="0" smtClean="0"/>
              <a:t>nd</a:t>
            </a:r>
            <a:r>
              <a:rPr lang="en-US" dirty="0" smtClean="0"/>
              <a:t> class for Election. Sept. 16</a:t>
            </a:r>
            <a:r>
              <a:rPr lang="en-US" baseline="30000" dirty="0" smtClean="0"/>
              <a:t>th</a:t>
            </a:r>
            <a:r>
              <a:rPr lang="en-US" dirty="0" smtClean="0"/>
              <a:t>.</a:t>
            </a:r>
            <a:endParaRPr lang="en-US" dirty="0"/>
          </a:p>
        </p:txBody>
      </p:sp>
    </p:spTree>
    <p:extLst>
      <p:ext uri="{BB962C8B-B14F-4D97-AF65-F5344CB8AC3E}">
        <p14:creationId xmlns:p14="http://schemas.microsoft.com/office/powerpoint/2010/main" val="281381880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Jacob’s baby chicks</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46778" y="2557463"/>
            <a:ext cx="5898444" cy="3317875"/>
          </a:xfrm>
        </p:spPr>
      </p:pic>
    </p:spTree>
    <p:extLst>
      <p:ext uri="{BB962C8B-B14F-4D97-AF65-F5344CB8AC3E}">
        <p14:creationId xmlns:p14="http://schemas.microsoft.com/office/powerpoint/2010/main" val="106893271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YES!</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84083" y="2557463"/>
            <a:ext cx="4423833" cy="3317875"/>
          </a:xfrm>
        </p:spPr>
      </p:pic>
    </p:spTree>
    <p:extLst>
      <p:ext uri="{BB962C8B-B14F-4D97-AF65-F5344CB8AC3E}">
        <p14:creationId xmlns:p14="http://schemas.microsoft.com/office/powerpoint/2010/main" val="10134136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little chicks</a:t>
            </a:r>
            <a:endParaRPr lang="en-US" dirty="0"/>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2726680" y="2560638"/>
            <a:ext cx="1861839" cy="3309937"/>
          </a:xfrm>
        </p:spPr>
      </p:pic>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609830" y="2560638"/>
            <a:ext cx="1861839" cy="3309937"/>
          </a:xfrm>
        </p:spPr>
      </p:pic>
    </p:spTree>
    <p:extLst>
      <p:ext uri="{BB962C8B-B14F-4D97-AF65-F5344CB8AC3E}">
        <p14:creationId xmlns:p14="http://schemas.microsoft.com/office/powerpoint/2010/main" val="158492302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298575" y="2888655"/>
            <a:ext cx="4718050" cy="2653903"/>
          </a:xfrm>
        </p:spPr>
      </p:pic>
      <p:sp>
        <p:nvSpPr>
          <p:cNvPr id="4" name="Content Placeholder 3"/>
          <p:cNvSpPr>
            <a:spLocks noGrp="1"/>
          </p:cNvSpPr>
          <p:nvPr>
            <p:ph sz="half" idx="2"/>
          </p:nvPr>
        </p:nvSpPr>
        <p:spPr/>
        <p:txBody>
          <a:bodyPr/>
          <a:lstStyle/>
          <a:p>
            <a:endParaRPr lang="en-US"/>
          </a:p>
        </p:txBody>
      </p:sp>
    </p:spTree>
    <p:extLst>
      <p:ext uri="{BB962C8B-B14F-4D97-AF65-F5344CB8AC3E}">
        <p14:creationId xmlns:p14="http://schemas.microsoft.com/office/powerpoint/2010/main" val="42217568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FFA Officer Responsibility Activity</a:t>
            </a:r>
            <a:endParaRPr lang="en-US" dirty="0"/>
          </a:p>
        </p:txBody>
      </p:sp>
      <p:sp>
        <p:nvSpPr>
          <p:cNvPr id="3" name="Content Placeholder 2"/>
          <p:cNvSpPr>
            <a:spLocks noGrp="1"/>
          </p:cNvSpPr>
          <p:nvPr>
            <p:ph idx="1"/>
          </p:nvPr>
        </p:nvSpPr>
        <p:spPr/>
        <p:txBody>
          <a:bodyPr>
            <a:normAutofit lnSpcReduction="10000"/>
          </a:bodyPr>
          <a:lstStyle/>
          <a:p>
            <a:r>
              <a:rPr lang="en-US" dirty="0" smtClean="0"/>
              <a:t>Use FFA.org</a:t>
            </a:r>
          </a:p>
          <a:p>
            <a:r>
              <a:rPr lang="en-US" dirty="0" smtClean="0"/>
              <a:t>FFA Manual</a:t>
            </a:r>
          </a:p>
          <a:p>
            <a:r>
              <a:rPr lang="en-US" dirty="0" smtClean="0"/>
              <a:t>Page 48 in online Manual  </a:t>
            </a:r>
          </a:p>
          <a:p>
            <a:r>
              <a:rPr lang="en-US" dirty="0" smtClean="0"/>
              <a:t>Write down 3 key responsibilities for each of the offices on 3x 5 cards</a:t>
            </a:r>
          </a:p>
          <a:p>
            <a:r>
              <a:rPr lang="en-US" dirty="0" smtClean="0"/>
              <a:t>We will use flashcards and travel around to say the responsibilities and see if another person can name that officer position.</a:t>
            </a:r>
          </a:p>
          <a:p>
            <a:r>
              <a:rPr lang="en-US" dirty="0" smtClean="0"/>
              <a:t>Tape your card to page P. 19 NB</a:t>
            </a:r>
            <a:endParaRPr lang="en-US" dirty="0"/>
          </a:p>
        </p:txBody>
      </p:sp>
    </p:spTree>
    <p:extLst>
      <p:ext uri="{BB962C8B-B14F-4D97-AF65-F5344CB8AC3E}">
        <p14:creationId xmlns:p14="http://schemas.microsoft.com/office/powerpoint/2010/main" val="127687163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Physiology Test on Thursday</a:t>
            </a:r>
            <a:endParaRPr lang="en-US" dirty="0"/>
          </a:p>
        </p:txBody>
      </p:sp>
      <p:sp>
        <p:nvSpPr>
          <p:cNvPr id="3" name="Content Placeholder 2"/>
          <p:cNvSpPr>
            <a:spLocks noGrp="1"/>
          </p:cNvSpPr>
          <p:nvPr>
            <p:ph idx="1"/>
          </p:nvPr>
        </p:nvSpPr>
        <p:spPr/>
        <p:txBody>
          <a:bodyPr/>
          <a:lstStyle/>
          <a:p>
            <a:r>
              <a:rPr lang="en-US" dirty="0" smtClean="0"/>
              <a:t>Review your notebook Warm Ups.</a:t>
            </a:r>
          </a:p>
          <a:p>
            <a:r>
              <a:rPr lang="en-US" dirty="0" smtClean="0"/>
              <a:t>Review your worksheets – Body Systems</a:t>
            </a:r>
          </a:p>
          <a:p>
            <a:r>
              <a:rPr lang="en-US" dirty="0" smtClean="0"/>
              <a:t>Review how to make a Data Table &amp; Graph and Scientific Method</a:t>
            </a:r>
            <a:endParaRPr lang="en-US" dirty="0"/>
          </a:p>
        </p:txBody>
      </p:sp>
    </p:spTree>
    <p:extLst>
      <p:ext uri="{BB962C8B-B14F-4D97-AF65-F5344CB8AC3E}">
        <p14:creationId xmlns:p14="http://schemas.microsoft.com/office/powerpoint/2010/main" val="206039029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Body Systems Interactive Worksheet</a:t>
            </a:r>
            <a:endParaRPr lang="en-US" dirty="0"/>
          </a:p>
        </p:txBody>
      </p:sp>
      <p:sp>
        <p:nvSpPr>
          <p:cNvPr id="3" name="Content Placeholder 2"/>
          <p:cNvSpPr>
            <a:spLocks noGrp="1"/>
          </p:cNvSpPr>
          <p:nvPr>
            <p:ph idx="1"/>
          </p:nvPr>
        </p:nvSpPr>
        <p:spPr/>
        <p:txBody>
          <a:bodyPr/>
          <a:lstStyle/>
          <a:p>
            <a:r>
              <a:rPr lang="en-US" dirty="0" smtClean="0"/>
              <a:t>Respiratory &amp; Endocrine:  Allergies – Breathing &amp; Wheezing</a:t>
            </a:r>
          </a:p>
          <a:p>
            <a:r>
              <a:rPr lang="en-US" dirty="0" smtClean="0"/>
              <a:t>Muscular &amp; Immune: Sick &amp; no exercise – muscles atrophy. Broken Bone.</a:t>
            </a:r>
          </a:p>
          <a:p>
            <a:r>
              <a:rPr lang="en-US" dirty="0" smtClean="0"/>
              <a:t>Urinary &amp; Nervous System: feel the urge to go to the bathroom</a:t>
            </a:r>
          </a:p>
          <a:p>
            <a:r>
              <a:rPr lang="en-US" dirty="0" smtClean="0"/>
              <a:t>Skeletal &amp; Cardiovascular: Increase heart rate during exercise</a:t>
            </a:r>
          </a:p>
          <a:p>
            <a:r>
              <a:rPr lang="en-US" dirty="0" smtClean="0"/>
              <a:t>Cardiovascular </a:t>
            </a:r>
            <a:r>
              <a:rPr lang="en-US" smtClean="0"/>
              <a:t>&amp; Muscular</a:t>
            </a:r>
            <a:r>
              <a:rPr lang="en-US" dirty="0" smtClean="0"/>
              <a:t>: Pump blood to muscles to deliver oxygen.</a:t>
            </a:r>
            <a:endParaRPr lang="en-US" dirty="0"/>
          </a:p>
        </p:txBody>
      </p:sp>
    </p:spTree>
    <p:extLst>
      <p:ext uri="{BB962C8B-B14F-4D97-AF65-F5344CB8AC3E}">
        <p14:creationId xmlns:p14="http://schemas.microsoft.com/office/powerpoint/2010/main" val="17277403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0153"/>
            <a:ext cx="11353800" cy="1600536"/>
          </a:xfrm>
        </p:spPr>
        <p:txBody>
          <a:bodyPr>
            <a:normAutofit fontScale="90000"/>
          </a:bodyPr>
          <a:lstStyle/>
          <a:p>
            <a:r>
              <a:rPr lang="en-US" dirty="0" smtClean="0"/>
              <a:t>9/13 Review for Physiology Test</a:t>
            </a:r>
            <a:br>
              <a:rPr lang="en-US" dirty="0" smtClean="0"/>
            </a:br>
            <a:r>
              <a:rPr lang="en-US" dirty="0" smtClean="0"/>
              <a:t>Obj. TSW demonstrate understanding of how the body maintains homeostasis. p. 38NB</a:t>
            </a:r>
            <a:endParaRPr lang="en-US" dirty="0"/>
          </a:p>
        </p:txBody>
      </p:sp>
      <p:sp>
        <p:nvSpPr>
          <p:cNvPr id="3" name="Content Placeholder 2"/>
          <p:cNvSpPr>
            <a:spLocks noGrp="1"/>
          </p:cNvSpPr>
          <p:nvPr>
            <p:ph idx="1"/>
          </p:nvPr>
        </p:nvSpPr>
        <p:spPr>
          <a:xfrm>
            <a:off x="5550794" y="1825625"/>
            <a:ext cx="6490952" cy="4351338"/>
          </a:xfrm>
        </p:spPr>
        <p:txBody>
          <a:bodyPr/>
          <a:lstStyle/>
          <a:p>
            <a:pPr marL="514350" indent="-514350">
              <a:buFont typeface="+mj-lt"/>
              <a:buAutoNum type="arabicPeriod"/>
            </a:pPr>
            <a:r>
              <a:rPr lang="en-US" dirty="0" smtClean="0"/>
              <a:t>CH 39 Explain the function of the immune system, name a cell, tissue and organ.</a:t>
            </a:r>
          </a:p>
          <a:p>
            <a:pPr marL="514350" indent="-514350">
              <a:buFont typeface="+mj-lt"/>
              <a:buAutoNum type="arabicPeriod"/>
            </a:pPr>
            <a:r>
              <a:rPr lang="en-US" dirty="0" smtClean="0"/>
              <a:t>CH 36 Explain the function of the nervous system, name a cell, tissue and organ.</a:t>
            </a:r>
          </a:p>
          <a:p>
            <a:pPr marL="514350" indent="-514350">
              <a:buFont typeface="+mj-lt"/>
              <a:buAutoNum type="arabicPeriod"/>
            </a:pPr>
            <a:r>
              <a:rPr lang="en-US" dirty="0" smtClean="0"/>
              <a:t>Name any two body systems and explain how they work together to maintain homeostasis.</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90689"/>
            <a:ext cx="5410649" cy="4057987"/>
          </a:xfrm>
          <a:prstGeom prst="rect">
            <a:avLst/>
          </a:prstGeom>
        </p:spPr>
      </p:pic>
    </p:spTree>
    <p:extLst>
      <p:ext uri="{BB962C8B-B14F-4D97-AF65-F5344CB8AC3E}">
        <p14:creationId xmlns:p14="http://schemas.microsoft.com/office/powerpoint/2010/main" val="301133750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Answers to Warm UP</a:t>
            </a:r>
            <a:endParaRPr lang="en-US" dirty="0"/>
          </a:p>
        </p:txBody>
      </p:sp>
      <p:sp>
        <p:nvSpPr>
          <p:cNvPr id="3" name="Content Placeholder 2"/>
          <p:cNvSpPr>
            <a:spLocks noGrp="1"/>
          </p:cNvSpPr>
          <p:nvPr>
            <p:ph idx="1"/>
          </p:nvPr>
        </p:nvSpPr>
        <p:spPr/>
        <p:txBody>
          <a:bodyPr>
            <a:normAutofit fontScale="92500" lnSpcReduction="20000"/>
          </a:bodyPr>
          <a:lstStyle/>
          <a:p>
            <a:pPr marL="514350" indent="-514350">
              <a:buFont typeface="+mj-lt"/>
              <a:buAutoNum type="arabicPeriod"/>
            </a:pPr>
            <a:r>
              <a:rPr lang="en-US" dirty="0" smtClean="0"/>
              <a:t>Immune system helps protect the body from disease causing pathogens.  The T &amp; B cell are two cells, the lymph and thymus gland are tissues, and the organs are spleen, Tonsils, Appendix.</a:t>
            </a:r>
          </a:p>
          <a:p>
            <a:pPr marL="514350" indent="-514350">
              <a:buFont typeface="+mj-lt"/>
              <a:buAutoNum type="arabicPeriod"/>
            </a:pPr>
            <a:r>
              <a:rPr lang="en-US" dirty="0" smtClean="0"/>
              <a:t>Nervous System communicates with the outside world and sends messages inside the body.  The three types of nerve cells are sensory neuron, Interneuron (brain or in spine), Motor neuron. Tissues would surround the spine, the Organ is the Brain.</a:t>
            </a:r>
          </a:p>
          <a:p>
            <a:pPr marL="514350" indent="-514350">
              <a:buFont typeface="+mj-lt"/>
              <a:buAutoNum type="arabicPeriod"/>
            </a:pPr>
            <a:r>
              <a:rPr lang="en-US" dirty="0" smtClean="0"/>
              <a:t>The Respiratory system works with the Circulatory system to maintain homeostasis by the blood carrying O2 to the muscles, and then it will carry away CO2 to the Lungs to be exhaled.</a:t>
            </a:r>
            <a:endParaRPr lang="en-US" dirty="0"/>
          </a:p>
        </p:txBody>
      </p:sp>
    </p:spTree>
    <p:extLst>
      <p:ext uri="{BB962C8B-B14F-4D97-AF65-F5344CB8AC3E}">
        <p14:creationId xmlns:p14="http://schemas.microsoft.com/office/powerpoint/2010/main" val="240969247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004551"/>
          </a:xfrm>
        </p:spPr>
        <p:txBody>
          <a:bodyPr>
            <a:normAutofit/>
          </a:bodyPr>
          <a:lstStyle/>
          <a:p>
            <a:r>
              <a:rPr lang="en-US" sz="2800" dirty="0" smtClean="0"/>
              <a:t> Reading a Table and Graph Practice</a:t>
            </a:r>
            <a:br>
              <a:rPr lang="en-US" sz="2800" dirty="0" smtClean="0"/>
            </a:br>
            <a:r>
              <a:rPr lang="en-US" sz="2800" dirty="0" smtClean="0"/>
              <a:t>Obj. TSW learn how to read a graph and interpret data from it. P. </a:t>
            </a:r>
            <a:r>
              <a:rPr lang="en-US" sz="2800" smtClean="0"/>
              <a:t>39 NB</a:t>
            </a:r>
            <a:endParaRPr lang="en-US" sz="2800" dirty="0"/>
          </a:p>
        </p:txBody>
      </p:sp>
      <p:graphicFrame>
        <p:nvGraphicFramePr>
          <p:cNvPr id="4" name="Content Placeholder 3"/>
          <p:cNvGraphicFramePr>
            <a:graphicFrameLocks noGrp="1"/>
          </p:cNvGraphicFramePr>
          <p:nvPr>
            <p:ph idx="1"/>
            <p:extLst/>
          </p:nvPr>
        </p:nvGraphicFramePr>
        <p:xfrm>
          <a:off x="0" y="1004552"/>
          <a:ext cx="5293217" cy="4389120"/>
        </p:xfrm>
        <a:graphic>
          <a:graphicData uri="http://schemas.openxmlformats.org/drawingml/2006/table">
            <a:tbl>
              <a:tblPr>
                <a:tableStyleId>{5C22544A-7EE6-4342-B048-85BDC9FD1C3A}</a:tableStyleId>
              </a:tblPr>
              <a:tblGrid>
                <a:gridCol w="696384"/>
                <a:gridCol w="1688274"/>
                <a:gridCol w="1553640"/>
                <a:gridCol w="1354919"/>
              </a:tblGrid>
              <a:tr h="615610">
                <a:tc>
                  <a:txBody>
                    <a:bodyPr/>
                    <a:lstStyle/>
                    <a:p>
                      <a:pPr algn="ctr" fontAlgn="b"/>
                      <a:r>
                        <a:rPr lang="en-US" sz="2400" u="none" strike="noStrike" dirty="0">
                          <a:effectLst/>
                        </a:rPr>
                        <a:t>Trials</a:t>
                      </a:r>
                      <a:endParaRPr lang="en-US" sz="24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2400" u="none" strike="noStrike" dirty="0">
                          <a:effectLst/>
                        </a:rPr>
                        <a:t>Without Distractions</a:t>
                      </a:r>
                      <a:endParaRPr lang="en-US" sz="24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2400" u="none" strike="noStrike">
                          <a:effectLst/>
                        </a:rPr>
                        <a:t>With Distractions</a:t>
                      </a:r>
                      <a:endParaRPr lang="en-US" sz="24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2400" u="none" strike="noStrike" dirty="0">
                          <a:effectLst/>
                        </a:rPr>
                        <a:t>Opposite Hand</a:t>
                      </a:r>
                      <a:endParaRPr lang="en-US" sz="2400" b="0" i="0" u="none" strike="noStrike" dirty="0">
                        <a:solidFill>
                          <a:srgbClr val="000000"/>
                        </a:solidFill>
                        <a:effectLst/>
                        <a:latin typeface="Calibri" panose="020F0502020204030204" pitchFamily="34" charset="0"/>
                      </a:endParaRPr>
                    </a:p>
                  </a:txBody>
                  <a:tcPr marL="0" marR="0" marT="0" marB="0" anchor="b"/>
                </a:tc>
              </a:tr>
              <a:tr h="307805">
                <a:tc>
                  <a:txBody>
                    <a:bodyPr/>
                    <a:lstStyle/>
                    <a:p>
                      <a:pPr algn="ctr" fontAlgn="b"/>
                      <a:r>
                        <a:rPr lang="en-US" sz="2400" u="none" strike="noStrike" dirty="0">
                          <a:effectLst/>
                        </a:rPr>
                        <a:t>1</a:t>
                      </a:r>
                      <a:endParaRPr lang="en-US" sz="24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2400" u="none" strike="noStrike" dirty="0">
                          <a:effectLst/>
                        </a:rPr>
                        <a:t>63</a:t>
                      </a:r>
                      <a:endParaRPr lang="en-US" sz="24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2400" u="none" strike="noStrike" dirty="0">
                          <a:effectLst/>
                        </a:rPr>
                        <a:t>63</a:t>
                      </a:r>
                      <a:endParaRPr lang="en-US" sz="24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2400" u="none" strike="noStrike">
                          <a:effectLst/>
                        </a:rPr>
                        <a:t>52</a:t>
                      </a:r>
                      <a:endParaRPr lang="en-US" sz="2400" b="0" i="0" u="none" strike="noStrike">
                        <a:solidFill>
                          <a:srgbClr val="000000"/>
                        </a:solidFill>
                        <a:effectLst/>
                        <a:latin typeface="Calibri" panose="020F0502020204030204" pitchFamily="34" charset="0"/>
                      </a:endParaRPr>
                    </a:p>
                  </a:txBody>
                  <a:tcPr marL="0" marR="0" marT="0" marB="0" anchor="b"/>
                </a:tc>
              </a:tr>
              <a:tr h="307805">
                <a:tc>
                  <a:txBody>
                    <a:bodyPr/>
                    <a:lstStyle/>
                    <a:p>
                      <a:pPr algn="ctr" fontAlgn="b"/>
                      <a:r>
                        <a:rPr lang="en-US" sz="2400" u="none" strike="noStrike">
                          <a:effectLst/>
                        </a:rPr>
                        <a:t>2</a:t>
                      </a:r>
                      <a:endParaRPr lang="en-US" sz="24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2400" u="none" strike="noStrike" dirty="0">
                          <a:effectLst/>
                        </a:rPr>
                        <a:t>58</a:t>
                      </a:r>
                      <a:endParaRPr lang="en-US" sz="24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2400" u="none" strike="noStrike" dirty="0">
                          <a:effectLst/>
                        </a:rPr>
                        <a:t>62</a:t>
                      </a:r>
                      <a:endParaRPr lang="en-US" sz="24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2400" u="none" strike="noStrike">
                          <a:effectLst/>
                        </a:rPr>
                        <a:t>54</a:t>
                      </a:r>
                      <a:endParaRPr lang="en-US" sz="2400" b="0" i="0" u="none" strike="noStrike">
                        <a:solidFill>
                          <a:srgbClr val="000000"/>
                        </a:solidFill>
                        <a:effectLst/>
                        <a:latin typeface="Calibri" panose="020F0502020204030204" pitchFamily="34" charset="0"/>
                      </a:endParaRPr>
                    </a:p>
                  </a:txBody>
                  <a:tcPr marL="0" marR="0" marT="0" marB="0" anchor="b"/>
                </a:tc>
              </a:tr>
              <a:tr h="307805">
                <a:tc>
                  <a:txBody>
                    <a:bodyPr/>
                    <a:lstStyle/>
                    <a:p>
                      <a:pPr algn="ctr" fontAlgn="b"/>
                      <a:r>
                        <a:rPr lang="en-US" sz="2400" u="none" strike="noStrike">
                          <a:effectLst/>
                        </a:rPr>
                        <a:t>3</a:t>
                      </a:r>
                      <a:endParaRPr lang="en-US" sz="24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2400" u="none" strike="noStrike">
                          <a:effectLst/>
                        </a:rPr>
                        <a:t>45</a:t>
                      </a:r>
                      <a:endParaRPr lang="en-US" sz="24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2400" u="none" strike="noStrike" dirty="0">
                          <a:effectLst/>
                        </a:rPr>
                        <a:t>65</a:t>
                      </a:r>
                      <a:endParaRPr lang="en-US" sz="24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2400" u="none" strike="noStrike">
                          <a:effectLst/>
                        </a:rPr>
                        <a:t>57</a:t>
                      </a:r>
                      <a:endParaRPr lang="en-US" sz="2400" b="0" i="0" u="none" strike="noStrike">
                        <a:solidFill>
                          <a:srgbClr val="000000"/>
                        </a:solidFill>
                        <a:effectLst/>
                        <a:latin typeface="Calibri" panose="020F0502020204030204" pitchFamily="34" charset="0"/>
                      </a:endParaRPr>
                    </a:p>
                  </a:txBody>
                  <a:tcPr marL="0" marR="0" marT="0" marB="0" anchor="b"/>
                </a:tc>
              </a:tr>
              <a:tr h="307805">
                <a:tc>
                  <a:txBody>
                    <a:bodyPr/>
                    <a:lstStyle/>
                    <a:p>
                      <a:pPr algn="ctr" fontAlgn="b"/>
                      <a:r>
                        <a:rPr lang="en-US" sz="2400" u="none" strike="noStrike">
                          <a:effectLst/>
                        </a:rPr>
                        <a:t>4</a:t>
                      </a:r>
                      <a:endParaRPr lang="en-US" sz="24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2400" u="none" strike="noStrike">
                          <a:effectLst/>
                        </a:rPr>
                        <a:t>46</a:t>
                      </a:r>
                      <a:endParaRPr lang="en-US" sz="24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2400" u="none" strike="noStrike" dirty="0">
                          <a:effectLst/>
                        </a:rPr>
                        <a:t>70</a:t>
                      </a:r>
                      <a:endParaRPr lang="en-US" sz="24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2400" u="none" strike="noStrike">
                          <a:effectLst/>
                        </a:rPr>
                        <a:t>59</a:t>
                      </a:r>
                      <a:endParaRPr lang="en-US" sz="2400" b="0" i="0" u="none" strike="noStrike">
                        <a:solidFill>
                          <a:srgbClr val="000000"/>
                        </a:solidFill>
                        <a:effectLst/>
                        <a:latin typeface="Calibri" panose="020F0502020204030204" pitchFamily="34" charset="0"/>
                      </a:endParaRPr>
                    </a:p>
                  </a:txBody>
                  <a:tcPr marL="0" marR="0" marT="0" marB="0" anchor="b"/>
                </a:tc>
              </a:tr>
              <a:tr h="307805">
                <a:tc>
                  <a:txBody>
                    <a:bodyPr/>
                    <a:lstStyle/>
                    <a:p>
                      <a:pPr algn="ctr" fontAlgn="b"/>
                      <a:r>
                        <a:rPr lang="en-US" sz="2400" u="none" strike="noStrike">
                          <a:effectLst/>
                        </a:rPr>
                        <a:t>5</a:t>
                      </a:r>
                      <a:endParaRPr lang="en-US" sz="24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2400" u="none" strike="noStrike">
                          <a:effectLst/>
                        </a:rPr>
                        <a:t>59</a:t>
                      </a:r>
                      <a:endParaRPr lang="en-US" sz="24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2400" u="none" strike="noStrike" dirty="0">
                          <a:effectLst/>
                        </a:rPr>
                        <a:t>59</a:t>
                      </a:r>
                      <a:endParaRPr lang="en-US" sz="24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2400" u="none" strike="noStrike">
                          <a:effectLst/>
                        </a:rPr>
                        <a:t>53</a:t>
                      </a:r>
                      <a:endParaRPr lang="en-US" sz="2400" b="0" i="0" u="none" strike="noStrike">
                        <a:solidFill>
                          <a:srgbClr val="000000"/>
                        </a:solidFill>
                        <a:effectLst/>
                        <a:latin typeface="Calibri" panose="020F0502020204030204" pitchFamily="34" charset="0"/>
                      </a:endParaRPr>
                    </a:p>
                  </a:txBody>
                  <a:tcPr marL="0" marR="0" marT="0" marB="0" anchor="b"/>
                </a:tc>
              </a:tr>
              <a:tr h="307805">
                <a:tc>
                  <a:txBody>
                    <a:bodyPr/>
                    <a:lstStyle/>
                    <a:p>
                      <a:pPr algn="ctr" fontAlgn="b"/>
                      <a:r>
                        <a:rPr lang="en-US" sz="2400" u="none" strike="noStrike">
                          <a:effectLst/>
                        </a:rPr>
                        <a:t>6</a:t>
                      </a:r>
                      <a:endParaRPr lang="en-US" sz="24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2400" u="none" strike="noStrike">
                          <a:effectLst/>
                        </a:rPr>
                        <a:t>45</a:t>
                      </a:r>
                      <a:endParaRPr lang="en-US" sz="24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2400" u="none" strike="noStrike">
                          <a:effectLst/>
                        </a:rPr>
                        <a:t>58</a:t>
                      </a:r>
                      <a:endParaRPr lang="en-US" sz="24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2400" u="none" strike="noStrike" dirty="0">
                          <a:effectLst/>
                        </a:rPr>
                        <a:t>56</a:t>
                      </a:r>
                      <a:endParaRPr lang="en-US" sz="2400" b="0" i="0" u="none" strike="noStrike" dirty="0">
                        <a:solidFill>
                          <a:srgbClr val="000000"/>
                        </a:solidFill>
                        <a:effectLst/>
                        <a:latin typeface="Calibri" panose="020F0502020204030204" pitchFamily="34" charset="0"/>
                      </a:endParaRPr>
                    </a:p>
                  </a:txBody>
                  <a:tcPr marL="0" marR="0" marT="0" marB="0" anchor="b"/>
                </a:tc>
              </a:tr>
              <a:tr h="307805">
                <a:tc>
                  <a:txBody>
                    <a:bodyPr/>
                    <a:lstStyle/>
                    <a:p>
                      <a:pPr algn="ctr" fontAlgn="b"/>
                      <a:r>
                        <a:rPr lang="en-US" sz="2400" u="none" strike="noStrike">
                          <a:effectLst/>
                        </a:rPr>
                        <a:t>7</a:t>
                      </a:r>
                      <a:endParaRPr lang="en-US" sz="24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2400" u="none" strike="noStrike">
                          <a:effectLst/>
                        </a:rPr>
                        <a:t>43</a:t>
                      </a:r>
                      <a:endParaRPr lang="en-US" sz="24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2400" u="none" strike="noStrike">
                          <a:effectLst/>
                        </a:rPr>
                        <a:t>61</a:t>
                      </a:r>
                      <a:endParaRPr lang="en-US" sz="24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2400" u="none" strike="noStrike" dirty="0">
                          <a:effectLst/>
                        </a:rPr>
                        <a:t>51</a:t>
                      </a:r>
                      <a:endParaRPr lang="en-US" sz="2400" b="0" i="0" u="none" strike="noStrike" dirty="0">
                        <a:solidFill>
                          <a:srgbClr val="000000"/>
                        </a:solidFill>
                        <a:effectLst/>
                        <a:latin typeface="Calibri" panose="020F0502020204030204" pitchFamily="34" charset="0"/>
                      </a:endParaRPr>
                    </a:p>
                  </a:txBody>
                  <a:tcPr marL="0" marR="0" marT="0" marB="0" anchor="b"/>
                </a:tc>
              </a:tr>
              <a:tr h="307805">
                <a:tc>
                  <a:txBody>
                    <a:bodyPr/>
                    <a:lstStyle/>
                    <a:p>
                      <a:pPr algn="ctr" fontAlgn="b"/>
                      <a:r>
                        <a:rPr lang="en-US" sz="2400" u="none" strike="noStrike">
                          <a:effectLst/>
                        </a:rPr>
                        <a:t>8</a:t>
                      </a:r>
                      <a:endParaRPr lang="en-US" sz="24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2400" u="none" strike="noStrike">
                          <a:effectLst/>
                        </a:rPr>
                        <a:t>42</a:t>
                      </a:r>
                      <a:endParaRPr lang="en-US" sz="24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2400" u="none" strike="noStrike">
                          <a:effectLst/>
                        </a:rPr>
                        <a:t>60</a:t>
                      </a:r>
                      <a:endParaRPr lang="en-US" sz="24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2400" u="none" strike="noStrike" dirty="0">
                          <a:effectLst/>
                        </a:rPr>
                        <a:t>58</a:t>
                      </a:r>
                      <a:endParaRPr lang="en-US" sz="2400" b="0" i="0" u="none" strike="noStrike" dirty="0">
                        <a:solidFill>
                          <a:srgbClr val="000000"/>
                        </a:solidFill>
                        <a:effectLst/>
                        <a:latin typeface="Calibri" panose="020F0502020204030204" pitchFamily="34" charset="0"/>
                      </a:endParaRPr>
                    </a:p>
                  </a:txBody>
                  <a:tcPr marL="0" marR="0" marT="0" marB="0" anchor="b"/>
                </a:tc>
              </a:tr>
              <a:tr h="307805">
                <a:tc>
                  <a:txBody>
                    <a:bodyPr/>
                    <a:lstStyle/>
                    <a:p>
                      <a:pPr algn="ctr" fontAlgn="b"/>
                      <a:r>
                        <a:rPr lang="en-US" sz="2400" u="none" strike="noStrike">
                          <a:effectLst/>
                        </a:rPr>
                        <a:t>9</a:t>
                      </a:r>
                      <a:endParaRPr lang="en-US" sz="24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2400" u="none" strike="noStrike">
                          <a:effectLst/>
                        </a:rPr>
                        <a:t>44</a:t>
                      </a:r>
                      <a:endParaRPr lang="en-US" sz="24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2400" u="none" strike="noStrike">
                          <a:effectLst/>
                        </a:rPr>
                        <a:t>59</a:t>
                      </a:r>
                      <a:endParaRPr lang="en-US" sz="24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2400" u="none" strike="noStrike" dirty="0">
                          <a:effectLst/>
                        </a:rPr>
                        <a:t>57</a:t>
                      </a:r>
                      <a:endParaRPr lang="en-US" sz="2400" b="0" i="0" u="none" strike="noStrike" dirty="0">
                        <a:solidFill>
                          <a:srgbClr val="000000"/>
                        </a:solidFill>
                        <a:effectLst/>
                        <a:latin typeface="Calibri" panose="020F0502020204030204" pitchFamily="34" charset="0"/>
                      </a:endParaRPr>
                    </a:p>
                  </a:txBody>
                  <a:tcPr marL="0" marR="0" marT="0" marB="0" anchor="b"/>
                </a:tc>
              </a:tr>
              <a:tr h="307805">
                <a:tc>
                  <a:txBody>
                    <a:bodyPr/>
                    <a:lstStyle/>
                    <a:p>
                      <a:pPr algn="ctr" fontAlgn="b"/>
                      <a:r>
                        <a:rPr lang="en-US" sz="2400" u="none" strike="noStrike">
                          <a:effectLst/>
                        </a:rPr>
                        <a:t>10</a:t>
                      </a:r>
                      <a:endParaRPr lang="en-US" sz="24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2400" u="none" strike="noStrike">
                          <a:effectLst/>
                        </a:rPr>
                        <a:t>40</a:t>
                      </a:r>
                      <a:endParaRPr lang="en-US" sz="24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2400" u="none" strike="noStrike">
                          <a:effectLst/>
                        </a:rPr>
                        <a:t>58</a:t>
                      </a:r>
                      <a:endParaRPr lang="en-US" sz="24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2400" u="none" strike="noStrike" dirty="0">
                          <a:effectLst/>
                        </a:rPr>
                        <a:t>55</a:t>
                      </a:r>
                      <a:endParaRPr lang="en-US" sz="2400" b="0" i="0" u="none" strike="noStrike" dirty="0">
                        <a:solidFill>
                          <a:srgbClr val="000000"/>
                        </a:solidFill>
                        <a:effectLst/>
                        <a:latin typeface="Calibri" panose="020F0502020204030204" pitchFamily="34" charset="0"/>
                      </a:endParaRPr>
                    </a:p>
                  </a:txBody>
                  <a:tcPr marL="0" marR="0" marT="0" marB="0" anchor="b"/>
                </a:tc>
              </a:tr>
            </a:tbl>
          </a:graphicData>
        </a:graphic>
      </p:graphicFrame>
      <p:graphicFrame>
        <p:nvGraphicFramePr>
          <p:cNvPr id="5" name="Chart 4"/>
          <p:cNvGraphicFramePr>
            <a:graphicFrameLocks/>
          </p:cNvGraphicFramePr>
          <p:nvPr>
            <p:extLst/>
          </p:nvPr>
        </p:nvGraphicFramePr>
        <p:xfrm>
          <a:off x="5434884" y="872542"/>
          <a:ext cx="5922135" cy="3403243"/>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p:cNvSpPr txBox="1"/>
          <p:nvPr/>
        </p:nvSpPr>
        <p:spPr>
          <a:xfrm>
            <a:off x="5280338" y="4180344"/>
            <a:ext cx="6911662" cy="2677656"/>
          </a:xfrm>
          <a:prstGeom prst="rect">
            <a:avLst/>
          </a:prstGeom>
          <a:noFill/>
        </p:spPr>
        <p:txBody>
          <a:bodyPr wrap="square" rtlCol="0">
            <a:spAutoFit/>
          </a:bodyPr>
          <a:lstStyle/>
          <a:p>
            <a:pPr marL="342900" indent="-342900">
              <a:buFont typeface="+mj-lt"/>
              <a:buAutoNum type="arabicPeriod"/>
            </a:pPr>
            <a:r>
              <a:rPr lang="en-US" sz="2400" dirty="0" smtClean="0"/>
              <a:t>In the </a:t>
            </a:r>
            <a:r>
              <a:rPr lang="en-US" sz="2400" b="1" dirty="0" smtClean="0"/>
              <a:t>data table</a:t>
            </a:r>
            <a:r>
              <a:rPr lang="en-US" sz="2400" dirty="0" smtClean="0"/>
              <a:t>, What can be concluded from the data without distractions?  With Distractions?</a:t>
            </a:r>
          </a:p>
          <a:p>
            <a:pPr marL="342900" indent="-342900">
              <a:buFont typeface="+mj-lt"/>
              <a:buAutoNum type="arabicPeriod"/>
            </a:pPr>
            <a:r>
              <a:rPr lang="en-US" sz="2400" dirty="0" smtClean="0"/>
              <a:t>In the </a:t>
            </a:r>
            <a:r>
              <a:rPr lang="en-US" sz="2400" b="1" dirty="0" smtClean="0"/>
              <a:t>graph,</a:t>
            </a:r>
            <a:r>
              <a:rPr lang="en-US" sz="2400" dirty="0" smtClean="0"/>
              <a:t> What was the independent and dependent variables.  What was the control for the lab?</a:t>
            </a:r>
          </a:p>
          <a:p>
            <a:pPr marL="342900" indent="-342900">
              <a:buFont typeface="+mj-lt"/>
              <a:buAutoNum type="arabicPeriod"/>
            </a:pPr>
            <a:r>
              <a:rPr lang="en-US" sz="2400" dirty="0" smtClean="0"/>
              <a:t>Create a better title for the </a:t>
            </a:r>
            <a:r>
              <a:rPr lang="en-US" sz="2400" b="1" dirty="0" smtClean="0"/>
              <a:t>graph</a:t>
            </a:r>
            <a:r>
              <a:rPr lang="en-US" sz="2400" dirty="0" smtClean="0"/>
              <a:t> that represents the true nature of the lab.</a:t>
            </a:r>
            <a:endParaRPr lang="en-US" sz="2400" dirty="0"/>
          </a:p>
        </p:txBody>
      </p:sp>
    </p:spTree>
    <p:extLst>
      <p:ext uri="{BB962C8B-B14F-4D97-AF65-F5344CB8AC3E}">
        <p14:creationId xmlns:p14="http://schemas.microsoft.com/office/powerpoint/2010/main" val="276007658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Answers to WU</a:t>
            </a:r>
            <a:endParaRPr lang="en-US" dirty="0"/>
          </a:p>
        </p:txBody>
      </p:sp>
      <p:sp>
        <p:nvSpPr>
          <p:cNvPr id="3" name="Content Placeholder 2"/>
          <p:cNvSpPr>
            <a:spLocks noGrp="1"/>
          </p:cNvSpPr>
          <p:nvPr>
            <p:ph idx="1"/>
          </p:nvPr>
        </p:nvSpPr>
        <p:spPr>
          <a:xfrm>
            <a:off x="838200" y="2506662"/>
            <a:ext cx="10515600" cy="4351338"/>
          </a:xfrm>
        </p:spPr>
        <p:txBody>
          <a:bodyPr/>
          <a:lstStyle/>
          <a:p>
            <a:pPr marL="514350" indent="-514350">
              <a:buFont typeface="+mj-lt"/>
              <a:buAutoNum type="arabicPeriod"/>
            </a:pPr>
            <a:r>
              <a:rPr lang="en-US" dirty="0" smtClean="0"/>
              <a:t>The conclusion to the data without distractions is that it got faster as more trials were done.  With the distractions, the reaction time did not get faster.</a:t>
            </a:r>
          </a:p>
          <a:p>
            <a:pPr marL="514350" indent="-514350">
              <a:buFont typeface="+mj-lt"/>
              <a:buAutoNum type="arabicPeriod"/>
            </a:pPr>
            <a:r>
              <a:rPr lang="en-US" dirty="0" smtClean="0"/>
              <a:t>The Independent Variable is the number of trials, (X – axis).  The Dependent Variable is the Number of repetitions, (Y – axis).  The control in the lab was my original resting respiration rate, or pulse rate.</a:t>
            </a:r>
          </a:p>
          <a:p>
            <a:pPr marL="514350" indent="-514350">
              <a:buFont typeface="+mj-lt"/>
              <a:buAutoNum type="arabicPeriod"/>
            </a:pPr>
            <a:r>
              <a:rPr lang="en-US" dirty="0" smtClean="0"/>
              <a:t>A better title for the lab could be: Reaction Lab with meter sticks, Distraction/Reaction Meter Stick Lab, How quick can you catch a </a:t>
            </a:r>
            <a:r>
              <a:rPr lang="en-US" dirty="0" err="1" smtClean="0"/>
              <a:t>meterstick</a:t>
            </a:r>
            <a:r>
              <a:rPr lang="en-US" dirty="0" smtClean="0"/>
              <a:t>?</a:t>
            </a:r>
          </a:p>
          <a:p>
            <a:pPr marL="514350" indent="-514350">
              <a:buFont typeface="+mj-lt"/>
              <a:buAutoNum type="arabicPeriod"/>
            </a:pPr>
            <a:endParaRPr lang="en-US" dirty="0" smtClean="0"/>
          </a:p>
          <a:p>
            <a:pPr marL="514350" indent="-514350">
              <a:buFont typeface="+mj-lt"/>
              <a:buAutoNum type="arabicPeriod"/>
            </a:pPr>
            <a:endParaRPr lang="en-US" dirty="0"/>
          </a:p>
        </p:txBody>
      </p:sp>
    </p:spTree>
    <p:extLst>
      <p:ext uri="{BB962C8B-B14F-4D97-AF65-F5344CB8AC3E}">
        <p14:creationId xmlns:p14="http://schemas.microsoft.com/office/powerpoint/2010/main" val="356743951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9/14 Body Systems</a:t>
            </a:r>
            <a:br>
              <a:rPr lang="en-US" dirty="0" smtClean="0"/>
            </a:br>
            <a:r>
              <a:rPr lang="en-US" dirty="0" smtClean="0"/>
              <a:t>Obj. TSW relate the knowledge they learned about body systems to Frogs.  P. 40 NB</a:t>
            </a:r>
            <a:endParaRPr lang="en-US" dirty="0"/>
          </a:p>
        </p:txBody>
      </p:sp>
      <p:sp>
        <p:nvSpPr>
          <p:cNvPr id="3" name="Content Placeholder 2"/>
          <p:cNvSpPr>
            <a:spLocks noGrp="1"/>
          </p:cNvSpPr>
          <p:nvPr>
            <p:ph idx="1"/>
          </p:nvPr>
        </p:nvSpPr>
        <p:spPr>
          <a:xfrm>
            <a:off x="4066390" y="2643187"/>
            <a:ext cx="7287409" cy="3533775"/>
          </a:xfrm>
        </p:spPr>
        <p:txBody>
          <a:bodyPr/>
          <a:lstStyle/>
          <a:p>
            <a:pPr marL="514350" indent="-514350">
              <a:buFont typeface="+mj-lt"/>
              <a:buAutoNum type="arabicPeriod"/>
            </a:pPr>
            <a:r>
              <a:rPr lang="en-US" dirty="0" smtClean="0"/>
              <a:t>Name 3 body systems you will see in the frog.</a:t>
            </a:r>
          </a:p>
          <a:p>
            <a:pPr marL="514350" indent="-514350">
              <a:buFont typeface="+mj-lt"/>
              <a:buAutoNum type="arabicPeriod"/>
            </a:pPr>
            <a:r>
              <a:rPr lang="en-US" dirty="0" smtClean="0"/>
              <a:t>For each Body System explain it’s function.</a:t>
            </a:r>
          </a:p>
          <a:p>
            <a:pPr marL="514350" indent="-514350">
              <a:buFont typeface="+mj-lt"/>
              <a:buAutoNum type="arabicPeriod"/>
            </a:pPr>
            <a:r>
              <a:rPr lang="en-US" dirty="0" smtClean="0"/>
              <a:t>Explain how two of those body systems work together to maintain homeostasis.</a:t>
            </a:r>
            <a:endParaRPr lang="en-US" dirty="0"/>
          </a:p>
        </p:txBody>
      </p:sp>
      <p:pic>
        <p:nvPicPr>
          <p:cNvPr id="4" name="Picture 2" descr="http://textbookofbacteriology.net/themicrobialworld/ResistanceMechanisms.gif"/>
          <p:cNvPicPr>
            <a:picLocks noChangeAspect="1" noChangeArrowheads="1"/>
          </p:cNvPicPr>
          <p:nvPr/>
        </p:nvPicPr>
        <p:blipFill>
          <a:blip r:embed="rId2" cstate="print"/>
          <a:srcRect/>
          <a:stretch>
            <a:fillRect/>
          </a:stretch>
        </p:blipFill>
        <p:spPr bwMode="auto">
          <a:xfrm>
            <a:off x="0" y="2791610"/>
            <a:ext cx="4066390" cy="4066390"/>
          </a:xfrm>
          <a:prstGeom prst="rect">
            <a:avLst/>
          </a:prstGeom>
          <a:noFill/>
        </p:spPr>
      </p:pic>
      <p:sp>
        <p:nvSpPr>
          <p:cNvPr id="5" name="TextBox 4"/>
          <p:cNvSpPr txBox="1"/>
          <p:nvPr/>
        </p:nvSpPr>
        <p:spPr>
          <a:xfrm>
            <a:off x="4456090" y="4391696"/>
            <a:ext cx="5679583" cy="1077218"/>
          </a:xfrm>
          <a:prstGeom prst="rect">
            <a:avLst/>
          </a:prstGeom>
          <a:noFill/>
        </p:spPr>
        <p:txBody>
          <a:bodyPr wrap="square" rtlCol="0">
            <a:spAutoFit/>
          </a:bodyPr>
          <a:lstStyle/>
          <a:p>
            <a:r>
              <a:rPr lang="en-US" sz="3200" smtClean="0"/>
              <a:t>How bacteria </a:t>
            </a:r>
            <a:r>
              <a:rPr lang="en-US" sz="3200" dirty="0" smtClean="0"/>
              <a:t>create a resistance to antibiotics.</a:t>
            </a:r>
            <a:endParaRPr lang="en-US" sz="3200" dirty="0"/>
          </a:p>
        </p:txBody>
      </p:sp>
    </p:spTree>
    <p:extLst>
      <p:ext uri="{BB962C8B-B14F-4D97-AF65-F5344CB8AC3E}">
        <p14:creationId xmlns:p14="http://schemas.microsoft.com/office/powerpoint/2010/main" val="177015390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1" y="585788"/>
            <a:ext cx="10277473" cy="1700211"/>
          </a:xfrm>
        </p:spPr>
        <p:txBody>
          <a:bodyPr>
            <a:normAutofit/>
          </a:bodyPr>
          <a:lstStyle/>
          <a:p>
            <a:r>
              <a:rPr lang="en-US" dirty="0" smtClean="0"/>
              <a:t>NOTES: How does Bacteria build a resistance to antibiotics? P. 37 NB</a:t>
            </a:r>
            <a:endParaRPr lang="en-US" dirty="0"/>
          </a:p>
        </p:txBody>
      </p:sp>
      <p:pic>
        <p:nvPicPr>
          <p:cNvPr id="4" name="Picture 2" descr="http://textbookofbacteriology.net/themicrobialworld/ResistanceMechanisms.gif"/>
          <p:cNvPicPr>
            <a:picLocks noGrp="1" noChangeAspect="1" noChangeArrowheads="1"/>
          </p:cNvPicPr>
          <p:nvPr>
            <p:ph idx="1"/>
          </p:nvPr>
        </p:nvPicPr>
        <p:blipFill>
          <a:blip r:embed="rId2" cstate="print"/>
          <a:srcRect/>
          <a:stretch>
            <a:fillRect/>
          </a:stretch>
        </p:blipFill>
        <p:spPr bwMode="auto">
          <a:xfrm>
            <a:off x="265580" y="2439359"/>
            <a:ext cx="4343400" cy="4343400"/>
          </a:xfrm>
          <a:prstGeom prst="rect">
            <a:avLst/>
          </a:prstGeom>
          <a:noFill/>
        </p:spPr>
      </p:pic>
      <p:sp>
        <p:nvSpPr>
          <p:cNvPr id="5" name="TextBox 4"/>
          <p:cNvSpPr txBox="1"/>
          <p:nvPr/>
        </p:nvSpPr>
        <p:spPr>
          <a:xfrm>
            <a:off x="5110163" y="2439359"/>
            <a:ext cx="5562600" cy="3323987"/>
          </a:xfrm>
          <a:prstGeom prst="rect">
            <a:avLst/>
          </a:prstGeom>
          <a:noFill/>
        </p:spPr>
        <p:txBody>
          <a:bodyPr wrap="square" rtlCol="0">
            <a:spAutoFit/>
          </a:bodyPr>
          <a:lstStyle/>
          <a:p>
            <a:r>
              <a:rPr lang="en-US" sz="2400" dirty="0"/>
              <a:t>1.Antibiotic Degrading Enzymes break up absorbed antibiotics.</a:t>
            </a:r>
          </a:p>
          <a:p>
            <a:r>
              <a:rPr lang="en-US" sz="2400" dirty="0"/>
              <a:t>2.The Bacteria builds a Efflux Pump to immediately pump out any absorbed antibiotic.</a:t>
            </a:r>
          </a:p>
          <a:p>
            <a:r>
              <a:rPr lang="en-US" sz="2400" dirty="0"/>
              <a:t>3. Antibiotic altering Enzyme surrounds the absorbed antibiotics and renders it useless &amp; ineffective.</a:t>
            </a:r>
          </a:p>
          <a:p>
            <a:endParaRPr lang="en-US" dirty="0"/>
          </a:p>
        </p:txBody>
      </p:sp>
    </p:spTree>
    <p:extLst>
      <p:ext uri="{BB962C8B-B14F-4D97-AF65-F5344CB8AC3E}">
        <p14:creationId xmlns:p14="http://schemas.microsoft.com/office/powerpoint/2010/main" val="1195834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linds(horizont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linds(horizontal)">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Marijuana: Breaking down the Buzz</a:t>
            </a:r>
            <a:br>
              <a:rPr lang="en-US" dirty="0" smtClean="0"/>
            </a:br>
            <a:r>
              <a:rPr lang="en-US" dirty="0" smtClean="0"/>
              <a:t>by: Scholastic.com, 2014</a:t>
            </a:r>
            <a:endParaRPr lang="en-US" dirty="0"/>
          </a:p>
        </p:txBody>
      </p:sp>
      <p:sp>
        <p:nvSpPr>
          <p:cNvPr id="3" name="Content Placeholder 2"/>
          <p:cNvSpPr>
            <a:spLocks noGrp="1"/>
          </p:cNvSpPr>
          <p:nvPr>
            <p:ph idx="1"/>
          </p:nvPr>
        </p:nvSpPr>
        <p:spPr/>
        <p:txBody>
          <a:bodyPr/>
          <a:lstStyle/>
          <a:p>
            <a:r>
              <a:rPr lang="en-US" dirty="0" smtClean="0"/>
              <a:t>Claim: Smoking marijuana on a regular basis can harm the developing teen brain.</a:t>
            </a:r>
          </a:p>
          <a:p>
            <a:r>
              <a:rPr lang="en-US" dirty="0" smtClean="0"/>
              <a:t>Evidence: Cigarette smoking causes cancer.  Studies show…, Research says…</a:t>
            </a:r>
          </a:p>
          <a:p>
            <a:r>
              <a:rPr lang="en-US" dirty="0" smtClean="0"/>
              <a:t>Reasoning: Legalizing marijuana may make it easier to get, but teens may not fully understand its harmful effects.</a:t>
            </a:r>
          </a:p>
          <a:p>
            <a:endParaRPr lang="en-US" dirty="0" smtClean="0"/>
          </a:p>
          <a:p>
            <a:endParaRPr lang="en-US" dirty="0"/>
          </a:p>
        </p:txBody>
      </p:sp>
    </p:spTree>
    <p:extLst>
      <p:ext uri="{BB962C8B-B14F-4D97-AF65-F5344CB8AC3E}">
        <p14:creationId xmlns:p14="http://schemas.microsoft.com/office/powerpoint/2010/main" val="393603254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Fist Bumps Article</a:t>
            </a:r>
            <a:endParaRPr lang="en-US" dirty="0"/>
          </a:p>
        </p:txBody>
      </p:sp>
      <p:sp>
        <p:nvSpPr>
          <p:cNvPr id="3" name="Content Placeholder 2"/>
          <p:cNvSpPr>
            <a:spLocks noGrp="1"/>
          </p:cNvSpPr>
          <p:nvPr>
            <p:ph idx="1"/>
          </p:nvPr>
        </p:nvSpPr>
        <p:spPr/>
        <p:txBody>
          <a:bodyPr/>
          <a:lstStyle/>
          <a:p>
            <a:r>
              <a:rPr lang="en-US" dirty="0" smtClean="0"/>
              <a:t>Claim: Fist bumps are cleaner than handshakes.</a:t>
            </a:r>
          </a:p>
          <a:p>
            <a:r>
              <a:rPr lang="en-US" dirty="0" smtClean="0"/>
              <a:t>Evidence: A handshake transferred more that 2 x as </a:t>
            </a:r>
            <a:r>
              <a:rPr lang="en-US" dirty="0" err="1" smtClean="0"/>
              <a:t>muny</a:t>
            </a:r>
            <a:r>
              <a:rPr lang="en-US" dirty="0" smtClean="0"/>
              <a:t> bacteria as high Fiving.  A fist bump was 1/10 as much bacteria .</a:t>
            </a:r>
          </a:p>
          <a:p>
            <a:r>
              <a:rPr lang="en-US" dirty="0" smtClean="0"/>
              <a:t>Reasoning:  A </a:t>
            </a:r>
            <a:r>
              <a:rPr lang="en-US" dirty="0" err="1" smtClean="0"/>
              <a:t>fistbump</a:t>
            </a:r>
            <a:r>
              <a:rPr lang="en-US" dirty="0" smtClean="0"/>
              <a:t> is likely to put far less skin in contact with another person, transferring less bacteria that could cause health concerns.</a:t>
            </a:r>
            <a:endParaRPr lang="en-US" dirty="0"/>
          </a:p>
        </p:txBody>
      </p:sp>
    </p:spTree>
    <p:extLst>
      <p:ext uri="{BB962C8B-B14F-4D97-AF65-F5344CB8AC3E}">
        <p14:creationId xmlns:p14="http://schemas.microsoft.com/office/powerpoint/2010/main" val="34826845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4738"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dirty="0"/>
              <a:t>Section 1.1 Summary – pages 3-10</a:t>
            </a:r>
          </a:p>
        </p:txBody>
      </p:sp>
      <p:sp>
        <p:nvSpPr>
          <p:cNvPr id="884749" name="Rectangle 13"/>
          <p:cNvSpPr>
            <a:spLocks noChangeArrowheads="1"/>
          </p:cNvSpPr>
          <p:nvPr/>
        </p:nvSpPr>
        <p:spPr bwMode="auto">
          <a:xfrm>
            <a:off x="2057400" y="1741489"/>
            <a:ext cx="7924800" cy="584775"/>
          </a:xfrm>
          <a:prstGeom prst="rect">
            <a:avLst/>
          </a:prstGeom>
          <a:noFill/>
          <a:ln w="9525">
            <a:noFill/>
            <a:miter lim="800000"/>
            <a:headEnd/>
            <a:tailEnd/>
          </a:ln>
          <a:effectLst/>
        </p:spPr>
        <p:txBody>
          <a:bodyPr>
            <a:spAutoFit/>
          </a:bodyPr>
          <a:lstStyle/>
          <a:p>
            <a:pPr marL="342900" indent="-342900"/>
            <a:r>
              <a:rPr lang="en-US" altLang="en-US" sz="3200" dirty="0">
                <a:latin typeface="Times" pitchFamily="18" charset="0"/>
              </a:rPr>
              <a:t>All living things:</a:t>
            </a:r>
            <a:endParaRPr lang="en-US" altLang="en-US" sz="3200" i="1" dirty="0">
              <a:latin typeface="Times" pitchFamily="18" charset="0"/>
            </a:endParaRPr>
          </a:p>
        </p:txBody>
      </p:sp>
      <p:sp>
        <p:nvSpPr>
          <p:cNvPr id="884750" name="Rectangle 14"/>
          <p:cNvSpPr>
            <a:spLocks noChangeArrowheads="1"/>
          </p:cNvSpPr>
          <p:nvPr/>
        </p:nvSpPr>
        <p:spPr bwMode="auto">
          <a:xfrm>
            <a:off x="463639" y="2409817"/>
            <a:ext cx="7924800" cy="584775"/>
          </a:xfrm>
          <a:prstGeom prst="rect">
            <a:avLst/>
          </a:prstGeom>
          <a:noFill/>
          <a:ln w="9525">
            <a:noFill/>
            <a:miter lim="800000"/>
            <a:headEnd/>
            <a:tailEnd/>
          </a:ln>
          <a:effectLst/>
        </p:spPr>
        <p:txBody>
          <a:bodyPr>
            <a:spAutoFit/>
          </a:bodyPr>
          <a:lstStyle/>
          <a:p>
            <a:pPr marL="342900" indent="-342900">
              <a:buFontTx/>
              <a:buChar char="•"/>
            </a:pPr>
            <a:r>
              <a:rPr lang="en-US" altLang="en-US" sz="3200" dirty="0">
                <a:latin typeface="Times" pitchFamily="18" charset="0"/>
              </a:rPr>
              <a:t>have </a:t>
            </a:r>
            <a:r>
              <a:rPr lang="en-US" altLang="en-US" sz="3200" dirty="0" smtClean="0">
                <a:latin typeface="Times" pitchFamily="18" charset="0"/>
              </a:rPr>
              <a:t>“</a:t>
            </a:r>
            <a:r>
              <a:rPr lang="en-US" altLang="en-US" sz="3200" dirty="0">
                <a:latin typeface="Times" pitchFamily="18" charset="0"/>
              </a:rPr>
              <a:t>Cells”</a:t>
            </a:r>
          </a:p>
        </p:txBody>
      </p:sp>
      <p:sp>
        <p:nvSpPr>
          <p:cNvPr id="884751" name="Rectangle 15"/>
          <p:cNvSpPr>
            <a:spLocks noChangeArrowheads="1"/>
          </p:cNvSpPr>
          <p:nvPr/>
        </p:nvSpPr>
        <p:spPr bwMode="auto">
          <a:xfrm>
            <a:off x="463639" y="2994592"/>
            <a:ext cx="7924800" cy="584775"/>
          </a:xfrm>
          <a:prstGeom prst="rect">
            <a:avLst/>
          </a:prstGeom>
          <a:noFill/>
          <a:ln w="9525">
            <a:noFill/>
            <a:miter lim="800000"/>
            <a:headEnd/>
            <a:tailEnd/>
          </a:ln>
          <a:effectLst/>
        </p:spPr>
        <p:txBody>
          <a:bodyPr>
            <a:spAutoFit/>
          </a:bodyPr>
          <a:lstStyle/>
          <a:p>
            <a:pPr marL="342900" indent="-342900">
              <a:buFontTx/>
              <a:buChar char="•"/>
            </a:pPr>
            <a:r>
              <a:rPr lang="en-US" altLang="en-US" sz="3200" dirty="0">
                <a:latin typeface="Times" pitchFamily="18" charset="0"/>
              </a:rPr>
              <a:t>produce </a:t>
            </a:r>
            <a:r>
              <a:rPr lang="en-US" altLang="en-US" sz="3200" dirty="0" smtClean="0">
                <a:latin typeface="Times" pitchFamily="18" charset="0"/>
              </a:rPr>
              <a:t>offspring “Reproduction”</a:t>
            </a:r>
            <a:endParaRPr lang="en-US" altLang="en-US" sz="3200" dirty="0">
              <a:latin typeface="Times" pitchFamily="18" charset="0"/>
            </a:endParaRPr>
          </a:p>
        </p:txBody>
      </p:sp>
      <p:sp>
        <p:nvSpPr>
          <p:cNvPr id="884752" name="Rectangle 16"/>
          <p:cNvSpPr>
            <a:spLocks noChangeArrowheads="1"/>
          </p:cNvSpPr>
          <p:nvPr/>
        </p:nvSpPr>
        <p:spPr bwMode="auto">
          <a:xfrm>
            <a:off x="463638" y="3517613"/>
            <a:ext cx="9518561" cy="584775"/>
          </a:xfrm>
          <a:prstGeom prst="rect">
            <a:avLst/>
          </a:prstGeom>
          <a:noFill/>
          <a:ln w="9525">
            <a:noFill/>
            <a:miter lim="800000"/>
            <a:headEnd/>
            <a:tailEnd/>
          </a:ln>
          <a:effectLst/>
        </p:spPr>
        <p:txBody>
          <a:bodyPr wrap="square">
            <a:spAutoFit/>
          </a:bodyPr>
          <a:lstStyle/>
          <a:p>
            <a:pPr marL="342900" indent="-342900">
              <a:buFontTx/>
              <a:buChar char="•"/>
            </a:pPr>
            <a:r>
              <a:rPr lang="en-US" altLang="en-US" sz="3200" dirty="0">
                <a:latin typeface="Times" pitchFamily="18" charset="0"/>
              </a:rPr>
              <a:t>G</a:t>
            </a:r>
            <a:r>
              <a:rPr lang="en-US" altLang="en-US" sz="3200" dirty="0" smtClean="0">
                <a:latin typeface="Times" pitchFamily="18" charset="0"/>
              </a:rPr>
              <a:t>row </a:t>
            </a:r>
            <a:r>
              <a:rPr lang="en-US" altLang="en-US" sz="3200" dirty="0">
                <a:latin typeface="Times" pitchFamily="18" charset="0"/>
              </a:rPr>
              <a:t>and D</a:t>
            </a:r>
            <a:r>
              <a:rPr lang="en-US" altLang="en-US" sz="3200" dirty="0" smtClean="0">
                <a:latin typeface="Times" pitchFamily="18" charset="0"/>
              </a:rPr>
              <a:t>evelop</a:t>
            </a:r>
            <a:endParaRPr lang="en-US" altLang="en-US" sz="3200" dirty="0">
              <a:latin typeface="Times" pitchFamily="18" charset="0"/>
            </a:endParaRPr>
          </a:p>
        </p:txBody>
      </p:sp>
      <p:sp>
        <p:nvSpPr>
          <p:cNvPr id="884753" name="Rectangle 17"/>
          <p:cNvSpPr>
            <a:spLocks noChangeArrowheads="1"/>
          </p:cNvSpPr>
          <p:nvPr/>
        </p:nvSpPr>
        <p:spPr bwMode="auto">
          <a:xfrm>
            <a:off x="463637" y="4060567"/>
            <a:ext cx="9518561" cy="1569660"/>
          </a:xfrm>
          <a:prstGeom prst="rect">
            <a:avLst/>
          </a:prstGeom>
          <a:noFill/>
          <a:ln w="9525">
            <a:noFill/>
            <a:miter lim="800000"/>
            <a:headEnd/>
            <a:tailEnd/>
          </a:ln>
          <a:effectLst/>
        </p:spPr>
        <p:txBody>
          <a:bodyPr wrap="square">
            <a:spAutoFit/>
          </a:bodyPr>
          <a:lstStyle/>
          <a:p>
            <a:pPr marL="342900" indent="-342900">
              <a:buFontTx/>
              <a:buChar char="•"/>
            </a:pPr>
            <a:r>
              <a:rPr lang="en-US" altLang="en-US" sz="3200" dirty="0" smtClean="0">
                <a:latin typeface="Times" pitchFamily="18" charset="0"/>
              </a:rPr>
              <a:t>Stimulus &amp; Response</a:t>
            </a:r>
          </a:p>
          <a:p>
            <a:pPr marL="457200" indent="-457200">
              <a:buFont typeface="Arial" panose="020B0604020202020204" pitchFamily="34" charset="0"/>
              <a:buChar char="•"/>
            </a:pPr>
            <a:r>
              <a:rPr lang="en-US" altLang="en-US" sz="3200" dirty="0" smtClean="0">
                <a:latin typeface="Times" pitchFamily="18" charset="0"/>
              </a:rPr>
              <a:t>Homeostasis</a:t>
            </a:r>
          </a:p>
          <a:p>
            <a:pPr marL="457200" indent="-457200">
              <a:buFont typeface="Arial" panose="020B0604020202020204" pitchFamily="34" charset="0"/>
              <a:buChar char="•"/>
            </a:pPr>
            <a:r>
              <a:rPr lang="en-US" altLang="en-US" sz="3200" dirty="0" smtClean="0">
                <a:latin typeface="Times" pitchFamily="18" charset="0"/>
              </a:rPr>
              <a:t>Energy to maintain Metabolism</a:t>
            </a:r>
            <a:endParaRPr lang="en-US" altLang="en-US" sz="3200" dirty="0">
              <a:latin typeface="Times" pitchFamily="18" charset="0"/>
            </a:endParaRPr>
          </a:p>
        </p:txBody>
      </p:sp>
      <p:pic>
        <p:nvPicPr>
          <p:cNvPr id="884754" name="Picture 18" descr="Sec"/>
          <p:cNvPicPr>
            <a:picLocks noChangeAspect="1" noChangeArrowheads="1"/>
          </p:cNvPicPr>
          <p:nvPr/>
        </p:nvPicPr>
        <p:blipFill>
          <a:blip r:embed="rId2" cstate="print"/>
          <a:srcRect/>
          <a:stretch>
            <a:fillRect/>
          </a:stretch>
        </p:blipFill>
        <p:spPr bwMode="auto">
          <a:xfrm>
            <a:off x="1524000" y="1"/>
            <a:ext cx="1841500" cy="817563"/>
          </a:xfrm>
          <a:prstGeom prst="rect">
            <a:avLst/>
          </a:prstGeom>
          <a:noFill/>
        </p:spPr>
      </p:pic>
      <p:pic>
        <p:nvPicPr>
          <p:cNvPr id="884755" name="Picture 19" descr="Sec"/>
          <p:cNvPicPr>
            <a:picLocks noChangeAspect="1" noChangeArrowheads="1"/>
          </p:cNvPicPr>
          <p:nvPr/>
        </p:nvPicPr>
        <p:blipFill>
          <a:blip r:embed="rId3" cstate="print"/>
          <a:srcRect/>
          <a:stretch>
            <a:fillRect/>
          </a:stretch>
        </p:blipFill>
        <p:spPr bwMode="auto">
          <a:xfrm>
            <a:off x="4578350" y="0"/>
            <a:ext cx="3035300" cy="482600"/>
          </a:xfrm>
          <a:prstGeom prst="rect">
            <a:avLst/>
          </a:prstGeom>
          <a:noFill/>
        </p:spPr>
      </p:pic>
      <p:sp>
        <p:nvSpPr>
          <p:cNvPr id="884757" name="Text Box 21"/>
          <p:cNvSpPr txBox="1">
            <a:spLocks noChangeArrowheads="1"/>
          </p:cNvSpPr>
          <p:nvPr/>
        </p:nvSpPr>
        <p:spPr bwMode="auto">
          <a:xfrm>
            <a:off x="629229" y="1067375"/>
            <a:ext cx="6889750" cy="646331"/>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sz="3600" b="1" dirty="0">
                <a:solidFill>
                  <a:schemeClr val="tx2"/>
                </a:solidFill>
                <a:latin typeface="Times" pitchFamily="18" charset="0"/>
              </a:rPr>
              <a:t>Characteristics of Living Things</a:t>
            </a:r>
          </a:p>
        </p:txBody>
      </p:sp>
      <p:pic>
        <p:nvPicPr>
          <p:cNvPr id="18" name="Picture 14" descr="mammal"/>
          <p:cNvPicPr>
            <a:picLocks noChangeAspect="1" noChangeArrowheads="1"/>
          </p:cNvPicPr>
          <p:nvPr/>
        </p:nvPicPr>
        <p:blipFill>
          <a:blip r:embed="rId4" cstate="print"/>
          <a:srcRect/>
          <a:stretch>
            <a:fillRect/>
          </a:stretch>
        </p:blipFill>
        <p:spPr bwMode="auto">
          <a:xfrm>
            <a:off x="8689036" y="3497263"/>
            <a:ext cx="3276600" cy="2457450"/>
          </a:xfrm>
          <a:prstGeom prst="rect">
            <a:avLst/>
          </a:prstGeom>
          <a:noFill/>
        </p:spPr>
      </p:pic>
      <p:pic>
        <p:nvPicPr>
          <p:cNvPr id="13" name="Picture 17" descr="Pg09-Polar Bears"/>
          <p:cNvPicPr>
            <a:picLocks noChangeAspect="1" noChangeArrowheads="1"/>
          </p:cNvPicPr>
          <p:nvPr/>
        </p:nvPicPr>
        <p:blipFill>
          <a:blip r:embed="rId5" cstate="print"/>
          <a:srcRect/>
          <a:stretch>
            <a:fillRect/>
          </a:stretch>
        </p:blipFill>
        <p:spPr bwMode="auto">
          <a:xfrm>
            <a:off x="8498536" y="31404"/>
            <a:ext cx="3657600" cy="2743200"/>
          </a:xfrm>
          <a:prstGeom prst="rect">
            <a:avLst/>
          </a:prstGeom>
          <a:noFill/>
        </p:spPr>
      </p:pic>
    </p:spTree>
    <p:extLst>
      <p:ext uri="{BB962C8B-B14F-4D97-AF65-F5344CB8AC3E}">
        <p14:creationId xmlns:p14="http://schemas.microsoft.com/office/powerpoint/2010/main" val="344270334"/>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84749"/>
                                        </p:tgtEl>
                                        <p:attrNameLst>
                                          <p:attrName>style.visibility</p:attrName>
                                        </p:attrNameLst>
                                      </p:cBhvr>
                                      <p:to>
                                        <p:strVal val="visible"/>
                                      </p:to>
                                    </p:set>
                                    <p:animEffect transition="in" filter="box(out)">
                                      <p:cBhvr>
                                        <p:cTn id="7" dur="500"/>
                                        <p:tgtEl>
                                          <p:spTgt spid="88474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884750"/>
                                        </p:tgtEl>
                                        <p:attrNameLst>
                                          <p:attrName>style.visibility</p:attrName>
                                        </p:attrNameLst>
                                      </p:cBhvr>
                                      <p:to>
                                        <p:strVal val="visible"/>
                                      </p:to>
                                    </p:set>
                                    <p:animEffect transition="in" filter="box(out)">
                                      <p:cBhvr>
                                        <p:cTn id="12" dur="500"/>
                                        <p:tgtEl>
                                          <p:spTgt spid="884750"/>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884751"/>
                                        </p:tgtEl>
                                        <p:attrNameLst>
                                          <p:attrName>style.visibility</p:attrName>
                                        </p:attrNameLst>
                                      </p:cBhvr>
                                      <p:to>
                                        <p:strVal val="visible"/>
                                      </p:to>
                                    </p:set>
                                    <p:animEffect transition="in" filter="box(out)">
                                      <p:cBhvr>
                                        <p:cTn id="17" dur="500"/>
                                        <p:tgtEl>
                                          <p:spTgt spid="884751"/>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884752"/>
                                        </p:tgtEl>
                                        <p:attrNameLst>
                                          <p:attrName>style.visibility</p:attrName>
                                        </p:attrNameLst>
                                      </p:cBhvr>
                                      <p:to>
                                        <p:strVal val="visible"/>
                                      </p:to>
                                    </p:set>
                                    <p:animEffect transition="in" filter="box(out)">
                                      <p:cBhvr>
                                        <p:cTn id="22" dur="500"/>
                                        <p:tgtEl>
                                          <p:spTgt spid="884752"/>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32" fill="hold" grpId="0" nodeType="clickEffect">
                                  <p:stCondLst>
                                    <p:cond delay="0"/>
                                  </p:stCondLst>
                                  <p:childTnLst>
                                    <p:set>
                                      <p:cBhvr>
                                        <p:cTn id="26" dur="1" fill="hold">
                                          <p:stCondLst>
                                            <p:cond delay="0"/>
                                          </p:stCondLst>
                                        </p:cTn>
                                        <p:tgtEl>
                                          <p:spTgt spid="884753"/>
                                        </p:tgtEl>
                                        <p:attrNameLst>
                                          <p:attrName>style.visibility</p:attrName>
                                        </p:attrNameLst>
                                      </p:cBhvr>
                                      <p:to>
                                        <p:strVal val="visible"/>
                                      </p:to>
                                    </p:set>
                                    <p:animEffect transition="in" filter="box(out)">
                                      <p:cBhvr>
                                        <p:cTn id="27" dur="500"/>
                                        <p:tgtEl>
                                          <p:spTgt spid="884753"/>
                                        </p:tgtEl>
                                      </p:cBhvr>
                                    </p:animEffect>
                                  </p:childTnLst>
                                </p:cTn>
                              </p:par>
                            </p:childTnLst>
                          </p:cTn>
                        </p:par>
                        <p:par>
                          <p:cTn id="28" fill="hold">
                            <p:stCondLst>
                              <p:cond delay="500"/>
                            </p:stCondLst>
                            <p:childTnLst>
                              <p:par>
                                <p:cTn id="29" presetID="4" presetClass="entr" presetSubtype="32" fill="hold"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box(out)">
                                      <p:cBhvr>
                                        <p:cTn id="3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4749" grpId="0" autoUpdateAnimBg="0"/>
      <p:bldP spid="884750" grpId="0" autoUpdateAnimBg="0"/>
      <p:bldP spid="884751" grpId="0" autoUpdateAnimBg="0"/>
      <p:bldP spid="884752" grpId="0" autoUpdateAnimBg="0"/>
      <p:bldP spid="884753" grpId="0"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814713" y="3648076"/>
            <a:ext cx="2048050" cy="3209924"/>
          </a:xfrm>
          <a:prstGeom prst="rect">
            <a:avLst/>
          </a:prstGeom>
        </p:spPr>
      </p:pic>
      <p:sp>
        <p:nvSpPr>
          <p:cNvPr id="2" name="Title 1"/>
          <p:cNvSpPr>
            <a:spLocks noGrp="1"/>
          </p:cNvSpPr>
          <p:nvPr>
            <p:ph type="title"/>
          </p:nvPr>
        </p:nvSpPr>
        <p:spPr/>
        <p:txBody>
          <a:bodyPr>
            <a:normAutofit fontScale="90000"/>
          </a:bodyPr>
          <a:lstStyle/>
          <a:p>
            <a:r>
              <a:rPr lang="en-US" dirty="0" smtClean="0"/>
              <a:t>9/15 Physiology/ Body Systems </a:t>
            </a:r>
            <a:br>
              <a:rPr lang="en-US" dirty="0" smtClean="0"/>
            </a:br>
            <a:r>
              <a:rPr lang="en-US" dirty="0" smtClean="0"/>
              <a:t>Obj. TSW achieve proficiency taking the Physiology benchmark test. P. 40 NB</a:t>
            </a:r>
            <a:endParaRPr lang="en-US" dirty="0"/>
          </a:p>
        </p:txBody>
      </p:sp>
      <p:sp>
        <p:nvSpPr>
          <p:cNvPr id="3" name="Content Placeholder 2"/>
          <p:cNvSpPr>
            <a:spLocks noGrp="1"/>
          </p:cNvSpPr>
          <p:nvPr>
            <p:ph idx="1"/>
          </p:nvPr>
        </p:nvSpPr>
        <p:spPr>
          <a:xfrm>
            <a:off x="757238" y="2443163"/>
            <a:ext cx="4814887" cy="3432705"/>
          </a:xfrm>
        </p:spPr>
        <p:txBody>
          <a:bodyPr/>
          <a:lstStyle/>
          <a:p>
            <a:pPr marL="457200" indent="-457200">
              <a:buFont typeface="+mj-lt"/>
              <a:buAutoNum type="arabicPeriod"/>
            </a:pPr>
            <a:r>
              <a:rPr lang="en-US" dirty="0" smtClean="0"/>
              <a:t>Explain and give an example of a reflex reaction.</a:t>
            </a:r>
          </a:p>
          <a:p>
            <a:pPr marL="457200" indent="-457200">
              <a:buFont typeface="+mj-lt"/>
              <a:buAutoNum type="arabicPeriod"/>
            </a:pPr>
            <a:r>
              <a:rPr lang="en-US" dirty="0" smtClean="0"/>
              <a:t>How does the skin help maintain homeostasis? </a:t>
            </a:r>
          </a:p>
          <a:p>
            <a:pPr marL="457200" indent="-457200">
              <a:buFont typeface="+mj-lt"/>
              <a:buAutoNum type="arabicPeriod"/>
            </a:pPr>
            <a:r>
              <a:rPr lang="en-US" dirty="0" smtClean="0"/>
              <a:t>Name the reaction by tissues involved in inflammation.</a:t>
            </a:r>
            <a:endParaRPr lang="en-US" dirty="0"/>
          </a:p>
        </p:txBody>
      </p:sp>
      <p:pic>
        <p:nvPicPr>
          <p:cNvPr id="4" name="Picture 3"/>
          <p:cNvPicPr>
            <a:picLocks noChangeAspect="1"/>
          </p:cNvPicPr>
          <p:nvPr/>
        </p:nvPicPr>
        <p:blipFill>
          <a:blip r:embed="rId3"/>
          <a:stretch>
            <a:fillRect/>
          </a:stretch>
        </p:blipFill>
        <p:spPr>
          <a:xfrm>
            <a:off x="280988" y="5067300"/>
            <a:ext cx="2857500" cy="1790700"/>
          </a:xfrm>
          <a:prstGeom prst="rect">
            <a:avLst/>
          </a:prstGeom>
        </p:spPr>
      </p:pic>
      <p:pic>
        <p:nvPicPr>
          <p:cNvPr id="6" name="Picture 5"/>
          <p:cNvPicPr>
            <a:picLocks noChangeAspect="1"/>
          </p:cNvPicPr>
          <p:nvPr/>
        </p:nvPicPr>
        <p:blipFill>
          <a:blip r:embed="rId4"/>
          <a:stretch>
            <a:fillRect/>
          </a:stretch>
        </p:blipFill>
        <p:spPr>
          <a:xfrm>
            <a:off x="7148338" y="2556932"/>
            <a:ext cx="4572000" cy="3429000"/>
          </a:xfrm>
          <a:prstGeom prst="rect">
            <a:avLst/>
          </a:prstGeom>
        </p:spPr>
      </p:pic>
    </p:spTree>
    <p:extLst>
      <p:ext uri="{BB962C8B-B14F-4D97-AF65-F5344CB8AC3E}">
        <p14:creationId xmlns:p14="http://schemas.microsoft.com/office/powerpoint/2010/main" val="190543336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9397" y="386366"/>
            <a:ext cx="11338810" cy="1996963"/>
          </a:xfrm>
        </p:spPr>
        <p:txBody>
          <a:bodyPr>
            <a:noAutofit/>
          </a:bodyPr>
          <a:lstStyle/>
          <a:p>
            <a:r>
              <a:rPr lang="en-US" sz="2800" dirty="0"/>
              <a:t>2</a:t>
            </a:r>
            <a:r>
              <a:rPr lang="en-US" sz="2800" dirty="0" smtClean="0"/>
              <a:t>/13 Scientific Articles: How to read critically.</a:t>
            </a:r>
            <a:br>
              <a:rPr lang="en-US" sz="2800" dirty="0" smtClean="0"/>
            </a:br>
            <a:r>
              <a:rPr lang="en-US" sz="2800" dirty="0" smtClean="0"/>
              <a:t>Obj. TSW write a well thought out response to a written question about body systems, and accurately find the Claim, Evidence, Reasoning and AXES paragraph for a scientific article. P. 38 NB</a:t>
            </a:r>
            <a:endParaRPr lang="en-US" sz="2800" dirty="0"/>
          </a:p>
        </p:txBody>
      </p:sp>
      <p:sp>
        <p:nvSpPr>
          <p:cNvPr id="3" name="Content Placeholder 2"/>
          <p:cNvSpPr>
            <a:spLocks noGrp="1"/>
          </p:cNvSpPr>
          <p:nvPr>
            <p:ph idx="1"/>
          </p:nvPr>
        </p:nvSpPr>
        <p:spPr>
          <a:xfrm>
            <a:off x="5100034" y="2506662"/>
            <a:ext cx="7091966" cy="4351338"/>
          </a:xfrm>
        </p:spPr>
        <p:txBody>
          <a:bodyPr/>
          <a:lstStyle/>
          <a:p>
            <a:pPr marL="514350" indent="-514350">
              <a:buFont typeface="+mj-lt"/>
              <a:buAutoNum type="arabicPeriod"/>
            </a:pPr>
            <a:r>
              <a:rPr lang="en-US" dirty="0" smtClean="0"/>
              <a:t>What is a claim?  How do you know when you have found it in an article?</a:t>
            </a:r>
          </a:p>
          <a:p>
            <a:pPr marL="514350" indent="-514350">
              <a:buFont typeface="+mj-lt"/>
              <a:buAutoNum type="arabicPeriod"/>
            </a:pPr>
            <a:r>
              <a:rPr lang="en-US" dirty="0" smtClean="0"/>
              <a:t>What is evidence?  How do you know when you have found it in an article?</a:t>
            </a:r>
          </a:p>
          <a:p>
            <a:pPr marL="514350" indent="-514350">
              <a:buFont typeface="+mj-lt"/>
              <a:buAutoNum type="arabicPeriod"/>
            </a:pPr>
            <a:r>
              <a:rPr lang="en-US" dirty="0" smtClean="0"/>
              <a:t>What is the reasoning?  How do you know when you have found the support for the evidence?</a:t>
            </a:r>
          </a:p>
          <a:p>
            <a:pPr marL="0" indent="0">
              <a:buNone/>
            </a:pPr>
            <a:r>
              <a:rPr lang="en-US" dirty="0" smtClean="0"/>
              <a:t>Notebook Check Today P. 22 - 35</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83330"/>
            <a:ext cx="4991681" cy="4257273"/>
          </a:xfrm>
          <a:prstGeom prst="rect">
            <a:avLst/>
          </a:prstGeom>
        </p:spPr>
      </p:pic>
    </p:spTree>
    <p:extLst>
      <p:ext uri="{BB962C8B-B14F-4D97-AF65-F5344CB8AC3E}">
        <p14:creationId xmlns:p14="http://schemas.microsoft.com/office/powerpoint/2010/main" val="409867846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9808" y="603504"/>
            <a:ext cx="10917936" cy="1682495"/>
          </a:xfrm>
        </p:spPr>
        <p:txBody>
          <a:bodyPr>
            <a:normAutofit/>
          </a:bodyPr>
          <a:lstStyle/>
          <a:p>
            <a:r>
              <a:rPr lang="en-US" dirty="0" smtClean="0"/>
              <a:t>Animal and Body Systems Project</a:t>
            </a:r>
            <a:br>
              <a:rPr lang="en-US" dirty="0" smtClean="0"/>
            </a:br>
            <a:r>
              <a:rPr lang="en-US" dirty="0" smtClean="0"/>
              <a:t>50 point Project Due February 9, 10</a:t>
            </a:r>
            <a:r>
              <a:rPr lang="en-US" baseline="30000" dirty="0" smtClean="0"/>
              <a:t>th</a:t>
            </a:r>
            <a:r>
              <a:rPr lang="en-US" dirty="0" smtClean="0"/>
              <a:t> &amp; 13th</a:t>
            </a:r>
            <a:endParaRPr lang="en-US" dirty="0"/>
          </a:p>
        </p:txBody>
      </p:sp>
      <p:sp>
        <p:nvSpPr>
          <p:cNvPr id="3" name="Content Placeholder 2"/>
          <p:cNvSpPr>
            <a:spLocks noGrp="1"/>
          </p:cNvSpPr>
          <p:nvPr>
            <p:ph idx="1"/>
          </p:nvPr>
        </p:nvSpPr>
        <p:spPr>
          <a:xfrm>
            <a:off x="749808" y="2468880"/>
            <a:ext cx="10917936" cy="3675888"/>
          </a:xfrm>
        </p:spPr>
        <p:txBody>
          <a:bodyPr>
            <a:normAutofit fontScale="92500"/>
          </a:bodyPr>
          <a:lstStyle/>
          <a:p>
            <a:r>
              <a:rPr lang="en-US" dirty="0" smtClean="0"/>
              <a:t>You may work alone or with a partner.</a:t>
            </a:r>
          </a:p>
          <a:p>
            <a:r>
              <a:rPr lang="en-US" dirty="0" smtClean="0"/>
              <a:t>Choose a domestic farm Animal, choose a Body System.</a:t>
            </a:r>
          </a:p>
          <a:p>
            <a:r>
              <a:rPr lang="en-US" dirty="0" smtClean="0"/>
              <a:t>On a </a:t>
            </a:r>
            <a:r>
              <a:rPr lang="en-US" dirty="0"/>
              <a:t>P</a:t>
            </a:r>
            <a:r>
              <a:rPr lang="en-US" dirty="0" smtClean="0"/>
              <a:t>oster Board, or Power Point Show both systems, label the parts.  You can use pictures or draw.</a:t>
            </a:r>
          </a:p>
          <a:p>
            <a:r>
              <a:rPr lang="en-US" dirty="0" smtClean="0"/>
              <a:t>During your presentation explain how the systems are similar, and how they are different.</a:t>
            </a:r>
          </a:p>
          <a:p>
            <a:r>
              <a:rPr lang="en-US" dirty="0" smtClean="0"/>
              <a:t>Explain in detail why it is important that we understand that system in your animal, and for us as a human.</a:t>
            </a:r>
          </a:p>
          <a:p>
            <a:r>
              <a:rPr lang="en-US" dirty="0" smtClean="0"/>
              <a:t>Have a works cited page.</a:t>
            </a:r>
          </a:p>
          <a:p>
            <a:endParaRPr lang="en-US" dirty="0"/>
          </a:p>
        </p:txBody>
      </p:sp>
    </p:spTree>
    <p:extLst>
      <p:ext uri="{BB962C8B-B14F-4D97-AF65-F5344CB8AC3E}">
        <p14:creationId xmlns:p14="http://schemas.microsoft.com/office/powerpoint/2010/main" val="8301191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3448" y="515601"/>
            <a:ext cx="10958052" cy="1303867"/>
          </a:xfrm>
          <a:solidFill>
            <a:srgbClr val="92D050"/>
          </a:solidFill>
        </p:spPr>
        <p:txBody>
          <a:bodyPr>
            <a:noAutofit/>
          </a:bodyPr>
          <a:lstStyle/>
          <a:p>
            <a:r>
              <a:rPr lang="en-US" sz="3200" dirty="0" smtClean="0"/>
              <a:t>Learning about FFA Officer Positions Activity</a:t>
            </a:r>
            <a:br>
              <a:rPr lang="en-US" sz="3200" dirty="0" smtClean="0"/>
            </a:br>
            <a:r>
              <a:rPr lang="en-US" sz="3200" dirty="0" smtClean="0"/>
              <a:t>Obj. TSW distinguish between different officer positions after reviewing each positions’ responsibilities online. P.  31 NB</a:t>
            </a:r>
            <a:endParaRPr lang="en-US" sz="3200" dirty="0"/>
          </a:p>
        </p:txBody>
      </p:sp>
      <p:sp>
        <p:nvSpPr>
          <p:cNvPr id="3" name="Content Placeholder 2"/>
          <p:cNvSpPr>
            <a:spLocks noGrp="1"/>
          </p:cNvSpPr>
          <p:nvPr>
            <p:ph idx="1"/>
          </p:nvPr>
        </p:nvSpPr>
        <p:spPr>
          <a:xfrm>
            <a:off x="802433" y="1996750"/>
            <a:ext cx="10719067" cy="3879117"/>
          </a:xfrm>
        </p:spPr>
        <p:txBody>
          <a:bodyPr/>
          <a:lstStyle/>
          <a:p>
            <a:pPr marL="457200" indent="-457200">
              <a:buFont typeface="+mj-lt"/>
              <a:buAutoNum type="arabicPeriod"/>
            </a:pPr>
            <a:r>
              <a:rPr lang="en-US" dirty="0" smtClean="0"/>
              <a:t>Use the FFA.org website or the Official Manual P. 46 - 48  and Name 5 of the 9 Officer positions.</a:t>
            </a:r>
          </a:p>
          <a:p>
            <a:pPr marL="457200" indent="-457200">
              <a:buFont typeface="+mj-lt"/>
              <a:buAutoNum type="arabicPeriod"/>
            </a:pPr>
            <a:r>
              <a:rPr lang="en-US" dirty="0" smtClean="0"/>
              <a:t>What responsibilities/ behavior would you expect from the all the River City High School </a:t>
            </a:r>
            <a:r>
              <a:rPr lang="en-US" dirty="0" err="1" smtClean="0"/>
              <a:t>Bryte</a:t>
            </a:r>
            <a:r>
              <a:rPr lang="en-US" dirty="0" smtClean="0"/>
              <a:t> CCT Chapter FFA officers?</a:t>
            </a:r>
          </a:p>
          <a:p>
            <a:pPr marL="457200" indent="-457200">
              <a:buFont typeface="+mj-lt"/>
              <a:buAutoNum type="arabicPeriod"/>
            </a:pPr>
            <a:r>
              <a:rPr lang="en-US" dirty="0" smtClean="0"/>
              <a:t>Would you like to run for an office next year in Farm to Fork 1?</a:t>
            </a:r>
          </a:p>
          <a:p>
            <a:pPr marL="0" indent="0">
              <a:buNone/>
            </a:pPr>
            <a:r>
              <a:rPr lang="en-US" dirty="0" smtClean="0"/>
              <a:t>  Why or why not?</a:t>
            </a:r>
          </a:p>
          <a:p>
            <a:pPr marL="457200" indent="-457200">
              <a:buFont typeface="+mj-lt"/>
              <a:buAutoNum type="arabicPeriod"/>
            </a:pPr>
            <a:endParaRPr lang="en-US" dirty="0"/>
          </a:p>
        </p:txBody>
      </p:sp>
      <p:pic>
        <p:nvPicPr>
          <p:cNvPr id="5" name="Picture 4"/>
          <p:cNvPicPr>
            <a:picLocks noChangeAspect="1"/>
          </p:cNvPicPr>
          <p:nvPr/>
        </p:nvPicPr>
        <p:blipFill>
          <a:blip r:embed="rId2"/>
          <a:stretch>
            <a:fillRect/>
          </a:stretch>
        </p:blipFill>
        <p:spPr>
          <a:xfrm>
            <a:off x="9320566" y="3591903"/>
            <a:ext cx="2566219" cy="3266097"/>
          </a:xfrm>
          <a:prstGeom prst="rect">
            <a:avLst/>
          </a:prstGeom>
        </p:spPr>
      </p:pic>
    </p:spTree>
    <p:extLst>
      <p:ext uri="{BB962C8B-B14F-4D97-AF65-F5344CB8AC3E}">
        <p14:creationId xmlns:p14="http://schemas.microsoft.com/office/powerpoint/2010/main" val="59523515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FFA Officer Responsibility Activity</a:t>
            </a:r>
            <a:endParaRPr lang="en-US" dirty="0"/>
          </a:p>
        </p:txBody>
      </p:sp>
      <p:sp>
        <p:nvSpPr>
          <p:cNvPr id="3" name="Content Placeholder 2"/>
          <p:cNvSpPr>
            <a:spLocks noGrp="1"/>
          </p:cNvSpPr>
          <p:nvPr>
            <p:ph idx="1"/>
          </p:nvPr>
        </p:nvSpPr>
        <p:spPr/>
        <p:txBody>
          <a:bodyPr>
            <a:normAutofit lnSpcReduction="10000"/>
          </a:bodyPr>
          <a:lstStyle/>
          <a:p>
            <a:r>
              <a:rPr lang="en-US" dirty="0" smtClean="0"/>
              <a:t>Use FFA.org</a:t>
            </a:r>
          </a:p>
          <a:p>
            <a:r>
              <a:rPr lang="en-US" dirty="0" smtClean="0"/>
              <a:t>FFA Manual</a:t>
            </a:r>
          </a:p>
          <a:p>
            <a:r>
              <a:rPr lang="en-US" dirty="0" smtClean="0"/>
              <a:t>Page 48 in online Manual  </a:t>
            </a:r>
          </a:p>
          <a:p>
            <a:r>
              <a:rPr lang="en-US" dirty="0" smtClean="0"/>
              <a:t>Write down 3 key responsibilities for each of the offices on 3x 5 cards</a:t>
            </a:r>
          </a:p>
          <a:p>
            <a:r>
              <a:rPr lang="en-US" dirty="0" smtClean="0"/>
              <a:t>We will use flashcards and travel around to say the responsibilities and see if another person can name that officer position.</a:t>
            </a:r>
          </a:p>
          <a:p>
            <a:r>
              <a:rPr lang="en-US" dirty="0" smtClean="0"/>
              <a:t>Tape your card to page P. 31 NB</a:t>
            </a:r>
            <a:endParaRPr lang="en-US" dirty="0"/>
          </a:p>
        </p:txBody>
      </p:sp>
    </p:spTree>
    <p:extLst>
      <p:ext uri="{BB962C8B-B14F-4D97-AF65-F5344CB8AC3E}">
        <p14:creationId xmlns:p14="http://schemas.microsoft.com/office/powerpoint/2010/main" val="391514157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1275" y="329926"/>
            <a:ext cx="11243190" cy="1528370"/>
          </a:xfrm>
        </p:spPr>
        <p:txBody>
          <a:bodyPr>
            <a:normAutofit fontScale="90000"/>
          </a:bodyPr>
          <a:lstStyle/>
          <a:p>
            <a:r>
              <a:rPr lang="en-US" dirty="0" smtClean="0"/>
              <a:t>FFA Officer Responsibilities </a:t>
            </a:r>
            <a:br>
              <a:rPr lang="en-US" dirty="0" smtClean="0"/>
            </a:br>
            <a:r>
              <a:rPr lang="en-US" dirty="0" smtClean="0"/>
              <a:t>Obj. TSW learn the FFA offices, the officer responsibilities.  P. 40 NB </a:t>
            </a:r>
            <a:endParaRPr lang="en-US" dirty="0"/>
          </a:p>
        </p:txBody>
      </p:sp>
      <p:sp>
        <p:nvSpPr>
          <p:cNvPr id="3" name="Content Placeholder 2"/>
          <p:cNvSpPr>
            <a:spLocks noGrp="1"/>
          </p:cNvSpPr>
          <p:nvPr>
            <p:ph idx="1"/>
          </p:nvPr>
        </p:nvSpPr>
        <p:spPr>
          <a:xfrm>
            <a:off x="828369" y="2025990"/>
            <a:ext cx="5351205" cy="3318936"/>
          </a:xfrm>
        </p:spPr>
        <p:txBody>
          <a:bodyPr/>
          <a:lstStyle/>
          <a:p>
            <a:pPr marL="457200" indent="-457200">
              <a:buFont typeface="+mj-lt"/>
              <a:buAutoNum type="arabicPeriod"/>
            </a:pPr>
            <a:r>
              <a:rPr lang="en-US" dirty="0" smtClean="0"/>
              <a:t>Name 5 of the 9 FFA Officer positions.</a:t>
            </a:r>
          </a:p>
          <a:p>
            <a:pPr marL="457200" indent="-457200">
              <a:buFont typeface="+mj-lt"/>
              <a:buAutoNum type="arabicPeriod"/>
            </a:pPr>
            <a:r>
              <a:rPr lang="en-US" dirty="0" smtClean="0"/>
              <a:t>What 6 Officers participate in Opening &amp; Closing Ceremonies?</a:t>
            </a:r>
          </a:p>
          <a:p>
            <a:pPr marL="457200" indent="-457200">
              <a:buFont typeface="+mj-lt"/>
              <a:buAutoNum type="arabicPeriod"/>
            </a:pPr>
            <a:r>
              <a:rPr lang="en-US" dirty="0" smtClean="0"/>
              <a:t>Describe the responsibilities of three officers of your choosing.</a:t>
            </a:r>
            <a:endParaRPr lang="en-US" dirty="0"/>
          </a:p>
        </p:txBody>
      </p:sp>
      <p:pic>
        <p:nvPicPr>
          <p:cNvPr id="4" name="Picture 3"/>
          <p:cNvPicPr>
            <a:picLocks noChangeAspect="1"/>
          </p:cNvPicPr>
          <p:nvPr/>
        </p:nvPicPr>
        <p:blipFill>
          <a:blip r:embed="rId2"/>
          <a:stretch>
            <a:fillRect/>
          </a:stretch>
        </p:blipFill>
        <p:spPr>
          <a:xfrm>
            <a:off x="5821060" y="3442108"/>
            <a:ext cx="6072697" cy="3415892"/>
          </a:xfrm>
          <a:prstGeom prst="rect">
            <a:avLst/>
          </a:prstGeom>
        </p:spPr>
      </p:pic>
    </p:spTree>
    <p:extLst>
      <p:ext uri="{BB962C8B-B14F-4D97-AF65-F5344CB8AC3E}">
        <p14:creationId xmlns:p14="http://schemas.microsoft.com/office/powerpoint/2010/main" val="197100076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Garden Planning Sheet</a:t>
            </a:r>
            <a:endParaRPr lang="en-US" dirty="0"/>
          </a:p>
        </p:txBody>
      </p:sp>
      <p:sp>
        <p:nvSpPr>
          <p:cNvPr id="3" name="Content Placeholder 2"/>
          <p:cNvSpPr>
            <a:spLocks noGrp="1"/>
          </p:cNvSpPr>
          <p:nvPr>
            <p:ph idx="1"/>
          </p:nvPr>
        </p:nvSpPr>
        <p:spPr>
          <a:xfrm>
            <a:off x="619432" y="2389239"/>
            <a:ext cx="10958051" cy="3486629"/>
          </a:xfrm>
        </p:spPr>
        <p:txBody>
          <a:bodyPr/>
          <a:lstStyle/>
          <a:p>
            <a:r>
              <a:rPr lang="en-US" dirty="0" smtClean="0"/>
              <a:t>Choose from any of the 4 Projects ( all must get done today)</a:t>
            </a:r>
          </a:p>
          <a:p>
            <a:pPr marL="914400" lvl="1" indent="-457200">
              <a:buFont typeface="+mj-lt"/>
              <a:buAutoNum type="arabicPeriod"/>
            </a:pPr>
            <a:r>
              <a:rPr lang="en-US" dirty="0" smtClean="0"/>
              <a:t>Bunnies- Move Tanks enclosure, Feed Both, water both, Clean both enclosures, place new wood chips under each.</a:t>
            </a:r>
          </a:p>
          <a:p>
            <a:pPr marL="914400" lvl="1" indent="-457200">
              <a:buFont typeface="+mj-lt"/>
              <a:buAutoNum type="arabicPeriod"/>
            </a:pPr>
            <a:r>
              <a:rPr lang="en-US" dirty="0" smtClean="0"/>
              <a:t>Garden – Please pick all yellow/ yelling leaves off of plants.  Pull any weeds in beds or on ground.</a:t>
            </a:r>
          </a:p>
          <a:p>
            <a:pPr marL="914400" lvl="1" indent="-457200">
              <a:buFont typeface="+mj-lt"/>
              <a:buAutoNum type="arabicPeriod"/>
            </a:pPr>
            <a:r>
              <a:rPr lang="en-US" dirty="0" smtClean="0"/>
              <a:t>Chickens – Move Tractors, Feed, ADD shavings, Water..</a:t>
            </a:r>
          </a:p>
          <a:p>
            <a:pPr marL="914400" lvl="1" indent="-457200">
              <a:buFont typeface="+mj-lt"/>
              <a:buAutoNum type="arabicPeriod"/>
            </a:pPr>
            <a:r>
              <a:rPr lang="en-US" dirty="0" smtClean="0"/>
              <a:t>Wood Chips –Under bunnies, spread in sparse area’s</a:t>
            </a:r>
          </a:p>
          <a:p>
            <a:pPr marL="914400" lvl="1" indent="-457200">
              <a:buFont typeface="+mj-lt"/>
              <a:buAutoNum type="arabicPeriod"/>
            </a:pPr>
            <a:r>
              <a:rPr lang="en-US" dirty="0" smtClean="0"/>
              <a:t>Enclosure – Move to Front of Classroom &amp; plug in.</a:t>
            </a:r>
            <a:endParaRPr lang="en-US" dirty="0"/>
          </a:p>
        </p:txBody>
      </p:sp>
    </p:spTree>
    <p:extLst>
      <p:ext uri="{BB962C8B-B14F-4D97-AF65-F5344CB8AC3E}">
        <p14:creationId xmlns:p14="http://schemas.microsoft.com/office/powerpoint/2010/main" val="4041625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Quiz Today – </a:t>
            </a:r>
            <a:endParaRPr lang="en-US" dirty="0"/>
          </a:p>
        </p:txBody>
      </p:sp>
      <p:sp>
        <p:nvSpPr>
          <p:cNvPr id="3" name="Content Placeholder 2"/>
          <p:cNvSpPr>
            <a:spLocks noGrp="1"/>
          </p:cNvSpPr>
          <p:nvPr>
            <p:ph idx="1"/>
          </p:nvPr>
        </p:nvSpPr>
        <p:spPr/>
        <p:txBody>
          <a:bodyPr/>
          <a:lstStyle/>
          <a:p>
            <a:r>
              <a:rPr lang="en-US" dirty="0" smtClean="0"/>
              <a:t>Notebook Check</a:t>
            </a:r>
          </a:p>
          <a:p>
            <a:r>
              <a:rPr lang="en-US" dirty="0" smtClean="0"/>
              <a:t>Pages 22 – 35  ( Points)</a:t>
            </a:r>
          </a:p>
          <a:p>
            <a:r>
              <a:rPr lang="en-US" dirty="0" smtClean="0"/>
              <a:t>Study Warm ups</a:t>
            </a:r>
          </a:p>
          <a:p>
            <a:r>
              <a:rPr lang="en-US" dirty="0" smtClean="0"/>
              <a:t>Read Dairy Herd Management Article</a:t>
            </a:r>
          </a:p>
          <a:p>
            <a:pPr lvl="1"/>
            <a:r>
              <a:rPr lang="en-US" dirty="0" smtClean="0"/>
              <a:t>CERC- Claim, Example, Explanation, Conclusion (AXES Paragraph)</a:t>
            </a:r>
            <a:endParaRPr lang="en-US" dirty="0"/>
          </a:p>
        </p:txBody>
      </p:sp>
    </p:spTree>
    <p:extLst>
      <p:ext uri="{BB962C8B-B14F-4D97-AF65-F5344CB8AC3E}">
        <p14:creationId xmlns:p14="http://schemas.microsoft.com/office/powerpoint/2010/main" val="374365254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8155" y="689525"/>
            <a:ext cx="9601196" cy="1303867"/>
          </a:xfrm>
        </p:spPr>
        <p:txBody>
          <a:bodyPr>
            <a:normAutofit fontScale="90000"/>
          </a:bodyPr>
          <a:lstStyle/>
          <a:p>
            <a:r>
              <a:rPr lang="en-US" dirty="0" smtClean="0"/>
              <a:t>HW – send me (Email) the Data section of the Distraction Reaction Lab</a:t>
            </a:r>
            <a:endParaRPr lang="en-US" dirty="0"/>
          </a:p>
        </p:txBody>
      </p:sp>
      <p:sp>
        <p:nvSpPr>
          <p:cNvPr id="3" name="Content Placeholder 2"/>
          <p:cNvSpPr>
            <a:spLocks noGrp="1"/>
          </p:cNvSpPr>
          <p:nvPr>
            <p:ph idx="1"/>
          </p:nvPr>
        </p:nvSpPr>
        <p:spPr>
          <a:xfrm>
            <a:off x="603504" y="1993392"/>
            <a:ext cx="10293093" cy="3882476"/>
          </a:xfrm>
        </p:spPr>
        <p:txBody>
          <a:bodyPr/>
          <a:lstStyle/>
          <a:p>
            <a:pPr marL="0" indent="0">
              <a:buNone/>
            </a:pPr>
            <a:r>
              <a:rPr lang="en-US" dirty="0" smtClean="0"/>
              <a:t>Data:   </a:t>
            </a:r>
            <a:r>
              <a:rPr lang="en-US" dirty="0"/>
              <a:t>(12 Font, Times new roman)</a:t>
            </a:r>
          </a:p>
          <a:p>
            <a:pPr marL="457200" lvl="1" indent="0">
              <a:buNone/>
            </a:pPr>
            <a:r>
              <a:rPr lang="en-US" dirty="0" smtClean="0"/>
              <a:t>Table 1:   (12 Font, Times new roman)</a:t>
            </a:r>
          </a:p>
          <a:p>
            <a:pPr marL="457200" lvl="1" indent="0">
              <a:buNone/>
            </a:pPr>
            <a:r>
              <a:rPr lang="en-US" dirty="0" smtClean="0"/>
              <a:t>Distance in (cm) measured with no Distraction, with Distraction and Opposite hand catching a meter stick. (10 font, TNR)</a:t>
            </a:r>
          </a:p>
          <a:p>
            <a:pPr marL="457200" lvl="1" indent="0">
              <a:buNone/>
            </a:pPr>
            <a:endParaRPr lang="en-US" dirty="0" smtClean="0"/>
          </a:p>
          <a:p>
            <a:pPr lvl="1"/>
            <a:endParaRPr lang="en-US" dirty="0"/>
          </a:p>
        </p:txBody>
      </p:sp>
      <p:pic>
        <p:nvPicPr>
          <p:cNvPr id="5" name="Picture 4"/>
          <p:cNvPicPr>
            <a:picLocks noChangeAspect="1"/>
          </p:cNvPicPr>
          <p:nvPr/>
        </p:nvPicPr>
        <p:blipFill>
          <a:blip r:embed="rId2"/>
          <a:stretch>
            <a:fillRect/>
          </a:stretch>
        </p:blipFill>
        <p:spPr>
          <a:xfrm>
            <a:off x="4439312" y="3297259"/>
            <a:ext cx="3218881" cy="3016047"/>
          </a:xfrm>
          <a:prstGeom prst="rect">
            <a:avLst/>
          </a:prstGeom>
        </p:spPr>
      </p:pic>
    </p:spTree>
    <p:extLst>
      <p:ext uri="{BB962C8B-B14F-4D97-AF65-F5344CB8AC3E}">
        <p14:creationId xmlns:p14="http://schemas.microsoft.com/office/powerpoint/2010/main" val="368902151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32688" y="1024128"/>
            <a:ext cx="8449056" cy="4801314"/>
          </a:xfrm>
          <a:prstGeom prst="rect">
            <a:avLst/>
          </a:prstGeom>
          <a:noFill/>
        </p:spPr>
        <p:txBody>
          <a:bodyPr wrap="square" rtlCol="0">
            <a:spAutoFit/>
          </a:bodyPr>
          <a:lstStyle/>
          <a:p>
            <a:r>
              <a:rPr lang="en-US" dirty="0" smtClean="0"/>
              <a:t>Data:   (12 Font Times New Roman)</a:t>
            </a:r>
          </a:p>
          <a:p>
            <a:r>
              <a:rPr lang="en-US" dirty="0"/>
              <a:t>	</a:t>
            </a:r>
            <a:r>
              <a:rPr lang="en-US" dirty="0" smtClean="0"/>
              <a:t>Graph 1</a:t>
            </a:r>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r>
              <a:rPr lang="en-US" dirty="0" smtClean="0"/>
              <a:t>Catching the meter stick without distractions, with distraction and with the opposite hand varied over the trials, however without distraction did get faster by the last trial.  (10 font TNR)</a:t>
            </a:r>
          </a:p>
          <a:p>
            <a:endParaRPr lang="en-US" dirty="0"/>
          </a:p>
        </p:txBody>
      </p:sp>
      <p:pic>
        <p:nvPicPr>
          <p:cNvPr id="3" name="Picture 2"/>
          <p:cNvPicPr>
            <a:picLocks noChangeAspect="1"/>
          </p:cNvPicPr>
          <p:nvPr/>
        </p:nvPicPr>
        <p:blipFill>
          <a:blip r:embed="rId2"/>
          <a:stretch>
            <a:fillRect/>
          </a:stretch>
        </p:blipFill>
        <p:spPr>
          <a:xfrm>
            <a:off x="2450393" y="1667136"/>
            <a:ext cx="4584589" cy="2755631"/>
          </a:xfrm>
          <a:prstGeom prst="rect">
            <a:avLst/>
          </a:prstGeom>
        </p:spPr>
      </p:pic>
    </p:spTree>
    <p:extLst>
      <p:ext uri="{BB962C8B-B14F-4D97-AF65-F5344CB8AC3E}">
        <p14:creationId xmlns:p14="http://schemas.microsoft.com/office/powerpoint/2010/main" val="165980153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hlinkClick r:id="rId2"/>
              </a:rPr>
              <a:t>Mouse Party Activity</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With a partner go to a computer and log onto it using your new User name and password.</a:t>
            </a:r>
          </a:p>
          <a:p>
            <a:r>
              <a:rPr lang="en-US" dirty="0" smtClean="0"/>
              <a:t>Once you are logged onto the computer </a:t>
            </a:r>
            <a:r>
              <a:rPr lang="en-US" dirty="0"/>
              <a:t>go to</a:t>
            </a:r>
            <a:r>
              <a:rPr lang="en-US" dirty="0" smtClean="0"/>
              <a:t>: </a:t>
            </a:r>
            <a:r>
              <a:rPr lang="en-US" dirty="0" smtClean="0">
                <a:hlinkClick r:id="rId2"/>
              </a:rPr>
              <a:t>http</a:t>
            </a:r>
            <a:r>
              <a:rPr lang="en-US" dirty="0">
                <a:hlinkClick r:id="rId2"/>
              </a:rPr>
              <a:t>://learn.genetics.utah.edu/content/addiction</a:t>
            </a:r>
            <a:r>
              <a:rPr lang="en-US" dirty="0" smtClean="0">
                <a:hlinkClick r:id="rId2"/>
              </a:rPr>
              <a:t>/</a:t>
            </a:r>
            <a:endParaRPr lang="en-US" dirty="0" smtClean="0"/>
          </a:p>
          <a:p>
            <a:r>
              <a:rPr lang="en-US" dirty="0" smtClean="0"/>
              <a:t>Click on Mouse Party</a:t>
            </a:r>
          </a:p>
          <a:p>
            <a:r>
              <a:rPr lang="en-US" dirty="0" smtClean="0"/>
              <a:t>Take a few notes about how addiction happens on page 17 NB.</a:t>
            </a:r>
          </a:p>
          <a:p>
            <a:r>
              <a:rPr lang="en-US" dirty="0" smtClean="0"/>
              <a:t>Worksheets:</a:t>
            </a:r>
          </a:p>
          <a:p>
            <a:r>
              <a:rPr lang="en-US" dirty="0">
                <a:hlinkClick r:id="rId3"/>
              </a:rPr>
              <a:t>http://</a:t>
            </a:r>
            <a:r>
              <a:rPr lang="en-US">
                <a:hlinkClick r:id="rId3"/>
              </a:rPr>
              <a:t>teach.genetics.utah.edu/content/addiction</a:t>
            </a:r>
            <a:r>
              <a:rPr lang="en-US" smtClean="0">
                <a:hlinkClick r:id="rId3"/>
              </a:rPr>
              <a:t>/</a:t>
            </a:r>
            <a:endParaRPr lang="en-US" smtClean="0"/>
          </a:p>
          <a:p>
            <a:endParaRPr lang="en-US" dirty="0" smtClean="0"/>
          </a:p>
          <a:p>
            <a:endParaRPr lang="en-US" dirty="0"/>
          </a:p>
        </p:txBody>
      </p:sp>
    </p:spTree>
    <p:extLst>
      <p:ext uri="{BB962C8B-B14F-4D97-AF65-F5344CB8AC3E}">
        <p14:creationId xmlns:p14="http://schemas.microsoft.com/office/powerpoint/2010/main" val="1877209350"/>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docProps/app.xml><?xml version="1.0" encoding="utf-8"?>
<Properties xmlns="http://schemas.openxmlformats.org/officeDocument/2006/extended-properties" xmlns:vt="http://schemas.openxmlformats.org/officeDocument/2006/docPropsVTypes">
  <Template>Organic</Template>
  <TotalTime>3226</TotalTime>
  <Words>3226</Words>
  <Application>Microsoft Office PowerPoint</Application>
  <PresentationFormat>Widescreen</PresentationFormat>
  <Paragraphs>494</Paragraphs>
  <Slides>67</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67</vt:i4>
      </vt:variant>
    </vt:vector>
  </HeadingPairs>
  <TitlesOfParts>
    <vt:vector size="73" baseType="lpstr">
      <vt:lpstr>Arial</vt:lpstr>
      <vt:lpstr>Calibri</vt:lpstr>
      <vt:lpstr>Garamond</vt:lpstr>
      <vt:lpstr>Times</vt:lpstr>
      <vt:lpstr>Wingdings</vt:lpstr>
      <vt:lpstr>Organic</vt:lpstr>
      <vt:lpstr>Ag Biology</vt:lpstr>
      <vt:lpstr>Patty Power</vt:lpstr>
      <vt:lpstr>PowerPoint Presentation</vt:lpstr>
      <vt:lpstr>FFA Officer Elections</vt:lpstr>
      <vt:lpstr>FFA Officer Responsibility Activity</vt:lpstr>
      <vt:lpstr>Section 1.1 Summary – pages 3-10</vt:lpstr>
      <vt:lpstr>HW – send me (Email) the Data section of the Distraction Reaction Lab</vt:lpstr>
      <vt:lpstr>PowerPoint Presentation</vt:lpstr>
      <vt:lpstr>Mouse Party Activity</vt:lpstr>
      <vt:lpstr>Nerve Impulse Poster p. 944, 949 BB</vt:lpstr>
      <vt:lpstr>Defense Against Infectious Diseases  39.1 &amp; 39.2 9/2 TSW understand and explain the role of antibodies in the body’s response to a bacterial infection during the warm up.  P. 26 NB</vt:lpstr>
      <vt:lpstr>Immune System Responses 39.2 9/6 Obj. TSW compare and contrast Antibody Immunity and Cellular Immunity by diagraming the process in their NB and drawing a Cartoon applying nonspecific &amp; specific immune responses. P.28 NB</vt:lpstr>
      <vt:lpstr>Distraction Reaction Lab</vt:lpstr>
      <vt:lpstr>PowerPoint Presentation</vt:lpstr>
      <vt:lpstr>Allelopathy Lab</vt:lpstr>
      <vt:lpstr>Allelopathy Lab</vt:lpstr>
      <vt:lpstr>Allelopathy Lab</vt:lpstr>
      <vt:lpstr>Allelopathy Lab</vt:lpstr>
      <vt:lpstr>Allelopathy Lab</vt:lpstr>
      <vt:lpstr>Allelopathy Lab</vt:lpstr>
      <vt:lpstr>Allelopathy Lab</vt:lpstr>
      <vt:lpstr>Works Cited</vt:lpstr>
      <vt:lpstr>Notebook – Specific Immunity</vt:lpstr>
      <vt:lpstr>Section 39.2 Summary – pages 1031-1041</vt:lpstr>
      <vt:lpstr>Section 39.2 Summary – pages 1031-1041</vt:lpstr>
      <vt:lpstr>Immune System Poster</vt:lpstr>
      <vt:lpstr>Foldable (29 NB) P. 1037BB</vt:lpstr>
      <vt:lpstr>Farm to Fork Food Drive</vt:lpstr>
      <vt:lpstr>Agricultural displays Does anyone know Clifford Hayes Jr?</vt:lpstr>
      <vt:lpstr>Just another day at work </vt:lpstr>
      <vt:lpstr>Measuring your Pulse &amp; Respiration P.31 NB </vt:lpstr>
      <vt:lpstr>Exercise Lab p. 31 NB</vt:lpstr>
      <vt:lpstr>Data Table &amp; Graph When do muscles fatigue? P. 31 NB</vt:lpstr>
      <vt:lpstr>Muscle Fatigue Lab p. 31 NB</vt:lpstr>
      <vt:lpstr>PowerPoint Presentation</vt:lpstr>
      <vt:lpstr>PowerPoint Presentation</vt:lpstr>
      <vt:lpstr>Data Table for Pulse P. 31 NB</vt:lpstr>
      <vt:lpstr>Graph your Pulse Rate P. 31NB When does muscle fatigue set in?</vt:lpstr>
      <vt:lpstr>The Heart, Lungs &amp; Components of the Blood P. 35 NB  P. 982 BB</vt:lpstr>
      <vt:lpstr>Blood Cells Notes P. 35NB</vt:lpstr>
      <vt:lpstr>Exercise Lab</vt:lpstr>
      <vt:lpstr>Exercise Lab</vt:lpstr>
      <vt:lpstr>Questions to answer in the conclusion  Yes in addition to the one’s in the lab report.</vt:lpstr>
      <vt:lpstr>9/12 Metabolism &amp; Homeostasis CH 35 Obj. TSW understand how the body regulates chemical reactions to maintain homeostasis. P. 36NB</vt:lpstr>
      <vt:lpstr>FFA Officer Presentations</vt:lpstr>
      <vt:lpstr>Jacob’s baby chicks</vt:lpstr>
      <vt:lpstr>YES!</vt:lpstr>
      <vt:lpstr>More little chicks</vt:lpstr>
      <vt:lpstr>PowerPoint Presentation</vt:lpstr>
      <vt:lpstr>Physiology Test on Thursday</vt:lpstr>
      <vt:lpstr>Body Systems Interactive Worksheet</vt:lpstr>
      <vt:lpstr>9/13 Review for Physiology Test Obj. TSW demonstrate understanding of how the body maintains homeostasis. p. 38NB</vt:lpstr>
      <vt:lpstr>Answers to Warm UP</vt:lpstr>
      <vt:lpstr> Reading a Table and Graph Practice Obj. TSW learn how to read a graph and interpret data from it. P. 39 NB</vt:lpstr>
      <vt:lpstr>Answers to WU</vt:lpstr>
      <vt:lpstr>9/14 Body Systems Obj. TSW relate the knowledge they learned about body systems to Frogs.  P. 40 NB</vt:lpstr>
      <vt:lpstr>NOTES: How does Bacteria build a resistance to antibiotics? P. 37 NB</vt:lpstr>
      <vt:lpstr>Marijuana: Breaking down the Buzz by: Scholastic.com, 2014</vt:lpstr>
      <vt:lpstr>Fist Bumps Article</vt:lpstr>
      <vt:lpstr>9/15 Physiology/ Body Systems  Obj. TSW achieve proficiency taking the Physiology benchmark test. P. 40 NB</vt:lpstr>
      <vt:lpstr>2/13 Scientific Articles: How to read critically. Obj. TSW write a well thought out response to a written question about body systems, and accurately find the Claim, Evidence, Reasoning and AXES paragraph for a scientific article. P. 38 NB</vt:lpstr>
      <vt:lpstr>Animal and Body Systems Project 50 point Project Due February 9, 10th &amp; 13th</vt:lpstr>
      <vt:lpstr>Learning about FFA Officer Positions Activity Obj. TSW distinguish between different officer positions after reviewing each positions’ responsibilities online. P.  31 NB</vt:lpstr>
      <vt:lpstr>FFA Officer Responsibility Activity</vt:lpstr>
      <vt:lpstr>FFA Officer Responsibilities  Obj. TSW learn the FFA offices, the officer responsibilities.  P. 40 NB </vt:lpstr>
      <vt:lpstr>Garden Planning Sheet</vt:lpstr>
      <vt:lpstr>Quiz Today – </vt:lpstr>
    </vt:vector>
  </TitlesOfParts>
  <Company>WUSD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Ag Biology</dc:title>
  <dc:creator>Jennifer Mc Allister</dc:creator>
  <cp:lastModifiedBy>Jennifer Mc Allister</cp:lastModifiedBy>
  <cp:revision>84</cp:revision>
  <cp:lastPrinted>2017-02-16T18:02:17Z</cp:lastPrinted>
  <dcterms:created xsi:type="dcterms:W3CDTF">2016-08-27T20:36:44Z</dcterms:created>
  <dcterms:modified xsi:type="dcterms:W3CDTF">2017-02-20T16:43:27Z</dcterms:modified>
</cp:coreProperties>
</file>