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6"/>
  </p:notesMasterIdLst>
  <p:handoutMasterIdLst>
    <p:handoutMasterId r:id="rId147"/>
  </p:handoutMasterIdLst>
  <p:sldIdLst>
    <p:sldId id="393" r:id="rId2"/>
    <p:sldId id="392" r:id="rId3"/>
    <p:sldId id="394" r:id="rId4"/>
    <p:sldId id="397" r:id="rId5"/>
    <p:sldId id="396" r:id="rId6"/>
    <p:sldId id="395" r:id="rId7"/>
    <p:sldId id="391" r:id="rId8"/>
    <p:sldId id="383" r:id="rId9"/>
    <p:sldId id="384" r:id="rId10"/>
    <p:sldId id="387" r:id="rId11"/>
    <p:sldId id="388" r:id="rId12"/>
    <p:sldId id="389" r:id="rId13"/>
    <p:sldId id="382" r:id="rId14"/>
    <p:sldId id="256" r:id="rId15"/>
    <p:sldId id="257" r:id="rId16"/>
    <p:sldId id="258" r:id="rId17"/>
    <p:sldId id="259" r:id="rId18"/>
    <p:sldId id="260" r:id="rId19"/>
    <p:sldId id="261" r:id="rId20"/>
    <p:sldId id="262" r:id="rId21"/>
    <p:sldId id="263" r:id="rId22"/>
    <p:sldId id="264" r:id="rId23"/>
    <p:sldId id="265" r:id="rId24"/>
    <p:sldId id="380" r:id="rId25"/>
    <p:sldId id="266" r:id="rId26"/>
    <p:sldId id="379" r:id="rId27"/>
    <p:sldId id="381"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2" r:id="rId53"/>
    <p:sldId id="293" r:id="rId54"/>
    <p:sldId id="294" r:id="rId55"/>
    <p:sldId id="295" r:id="rId56"/>
    <p:sldId id="296" r:id="rId57"/>
    <p:sldId id="309" r:id="rId58"/>
    <p:sldId id="297" r:id="rId59"/>
    <p:sldId id="298" r:id="rId60"/>
    <p:sldId id="299" r:id="rId61"/>
    <p:sldId id="300" r:id="rId62"/>
    <p:sldId id="301" r:id="rId63"/>
    <p:sldId id="302" r:id="rId64"/>
    <p:sldId id="386" r:id="rId65"/>
    <p:sldId id="398" r:id="rId66"/>
    <p:sldId id="303" r:id="rId67"/>
    <p:sldId id="304" r:id="rId68"/>
    <p:sldId id="305" r:id="rId69"/>
    <p:sldId id="306" r:id="rId70"/>
    <p:sldId id="307" r:id="rId71"/>
    <p:sldId id="310" r:id="rId72"/>
    <p:sldId id="312" r:id="rId73"/>
    <p:sldId id="291" r:id="rId74"/>
    <p:sldId id="327" r:id="rId75"/>
    <p:sldId id="308" r:id="rId76"/>
    <p:sldId id="311" r:id="rId77"/>
    <p:sldId id="390" r:id="rId78"/>
    <p:sldId id="400" r:id="rId79"/>
    <p:sldId id="378" r:id="rId80"/>
    <p:sldId id="399" r:id="rId81"/>
    <p:sldId id="313" r:id="rId82"/>
    <p:sldId id="314" r:id="rId83"/>
    <p:sldId id="315" r:id="rId84"/>
    <p:sldId id="377" r:id="rId85"/>
    <p:sldId id="316" r:id="rId86"/>
    <p:sldId id="317" r:id="rId87"/>
    <p:sldId id="318" r:id="rId88"/>
    <p:sldId id="319" r:id="rId89"/>
    <p:sldId id="320" r:id="rId90"/>
    <p:sldId id="321" r:id="rId91"/>
    <p:sldId id="322" r:id="rId92"/>
    <p:sldId id="323" r:id="rId93"/>
    <p:sldId id="324" r:id="rId94"/>
    <p:sldId id="325" r:id="rId95"/>
    <p:sldId id="326" r:id="rId96"/>
    <p:sldId id="328" r:id="rId97"/>
    <p:sldId id="329" r:id="rId98"/>
    <p:sldId id="330" r:id="rId99"/>
    <p:sldId id="331" r:id="rId100"/>
    <p:sldId id="332" r:id="rId101"/>
    <p:sldId id="333" r:id="rId102"/>
    <p:sldId id="334" r:id="rId103"/>
    <p:sldId id="335" r:id="rId104"/>
    <p:sldId id="336" r:id="rId105"/>
    <p:sldId id="337" r:id="rId106"/>
    <p:sldId id="338"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64" r:id="rId133"/>
    <p:sldId id="365" r:id="rId134"/>
    <p:sldId id="366" r:id="rId135"/>
    <p:sldId id="367" r:id="rId136"/>
    <p:sldId id="368" r:id="rId137"/>
    <p:sldId id="369" r:id="rId138"/>
    <p:sldId id="370" r:id="rId139"/>
    <p:sldId id="371" r:id="rId140"/>
    <p:sldId id="372" r:id="rId141"/>
    <p:sldId id="373" r:id="rId142"/>
    <p:sldId id="374" r:id="rId143"/>
    <p:sldId id="375" r:id="rId144"/>
    <p:sldId id="376" r:id="rId1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5" d="100"/>
          <a:sy n="45" d="100"/>
        </p:scale>
        <p:origin x="54" y="6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21" cy="466168"/>
          </a:xfrm>
          <a:prstGeom prst="rect">
            <a:avLst/>
          </a:prstGeom>
        </p:spPr>
        <p:txBody>
          <a:bodyPr vert="horz" lIns="91311" tIns="45655" rIns="91311" bIns="45655" rtlCol="0"/>
          <a:lstStyle>
            <a:lvl1pPr algn="l">
              <a:defRPr sz="1200"/>
            </a:lvl1pPr>
          </a:lstStyle>
          <a:p>
            <a:endParaRPr lang="en-US"/>
          </a:p>
        </p:txBody>
      </p:sp>
      <p:sp>
        <p:nvSpPr>
          <p:cNvPr id="3" name="Date Placeholder 2"/>
          <p:cNvSpPr>
            <a:spLocks noGrp="1"/>
          </p:cNvSpPr>
          <p:nvPr>
            <p:ph type="dt" sz="quarter" idx="1"/>
          </p:nvPr>
        </p:nvSpPr>
        <p:spPr>
          <a:xfrm>
            <a:off x="3970394" y="1"/>
            <a:ext cx="3038420" cy="466168"/>
          </a:xfrm>
          <a:prstGeom prst="rect">
            <a:avLst/>
          </a:prstGeom>
        </p:spPr>
        <p:txBody>
          <a:bodyPr vert="horz" lIns="91311" tIns="45655" rIns="91311" bIns="45655" rtlCol="0"/>
          <a:lstStyle>
            <a:lvl1pPr algn="r">
              <a:defRPr sz="1200"/>
            </a:lvl1pPr>
          </a:lstStyle>
          <a:p>
            <a:fld id="{9DB5F416-E53C-45F8-A283-7340EB1B4706}" type="datetimeFigureOut">
              <a:rPr lang="en-US" smtClean="0"/>
              <a:t>10/28/2016</a:t>
            </a:fld>
            <a:endParaRPr lang="en-US"/>
          </a:p>
        </p:txBody>
      </p:sp>
      <p:sp>
        <p:nvSpPr>
          <p:cNvPr id="4" name="Footer Placeholder 3"/>
          <p:cNvSpPr>
            <a:spLocks noGrp="1"/>
          </p:cNvSpPr>
          <p:nvPr>
            <p:ph type="ftr" sz="quarter" idx="2"/>
          </p:nvPr>
        </p:nvSpPr>
        <p:spPr>
          <a:xfrm>
            <a:off x="1" y="8830233"/>
            <a:ext cx="3038421" cy="466168"/>
          </a:xfrm>
          <a:prstGeom prst="rect">
            <a:avLst/>
          </a:prstGeom>
        </p:spPr>
        <p:txBody>
          <a:bodyPr vert="horz" lIns="91311" tIns="45655" rIns="91311" bIns="45655" rtlCol="0" anchor="b"/>
          <a:lstStyle>
            <a:lvl1pPr algn="l">
              <a:defRPr sz="1200"/>
            </a:lvl1pPr>
          </a:lstStyle>
          <a:p>
            <a:endParaRPr lang="en-US"/>
          </a:p>
        </p:txBody>
      </p:sp>
      <p:sp>
        <p:nvSpPr>
          <p:cNvPr id="5" name="Slide Number Placeholder 4"/>
          <p:cNvSpPr>
            <a:spLocks noGrp="1"/>
          </p:cNvSpPr>
          <p:nvPr>
            <p:ph type="sldNum" sz="quarter" idx="3"/>
          </p:nvPr>
        </p:nvSpPr>
        <p:spPr>
          <a:xfrm>
            <a:off x="3970394" y="8830233"/>
            <a:ext cx="3038420" cy="466168"/>
          </a:xfrm>
          <a:prstGeom prst="rect">
            <a:avLst/>
          </a:prstGeom>
        </p:spPr>
        <p:txBody>
          <a:bodyPr vert="horz" lIns="91311" tIns="45655" rIns="91311" bIns="45655" rtlCol="0" anchor="b"/>
          <a:lstStyle>
            <a:lvl1pPr algn="r">
              <a:defRPr sz="1200"/>
            </a:lvl1pPr>
          </a:lstStyle>
          <a:p>
            <a:fld id="{4712E59A-FB0F-487A-8B23-EE547178C29E}" type="slidenum">
              <a:rPr lang="en-US" smtClean="0"/>
              <a:t>‹#›</a:t>
            </a:fld>
            <a:endParaRPr lang="en-US"/>
          </a:p>
        </p:txBody>
      </p:sp>
    </p:spTree>
    <p:extLst>
      <p:ext uri="{BB962C8B-B14F-4D97-AF65-F5344CB8AC3E}">
        <p14:creationId xmlns:p14="http://schemas.microsoft.com/office/powerpoint/2010/main" val="3926605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6435"/>
          </a:xfrm>
          <a:prstGeom prst="rect">
            <a:avLst/>
          </a:prstGeom>
        </p:spPr>
        <p:txBody>
          <a:bodyPr vert="horz" lIns="93174" tIns="46587" rIns="93174" bIns="46587" rtlCol="0"/>
          <a:lstStyle>
            <a:lvl1pPr algn="r">
              <a:defRPr sz="1200"/>
            </a:lvl1pPr>
          </a:lstStyle>
          <a:p>
            <a:fld id="{4CEF8A74-7F0C-4FF2-B9CA-872E3D706C95}" type="datetimeFigureOut">
              <a:rPr lang="en-US" smtClean="0"/>
              <a:t>10/28/2016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7" rIns="93174"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4"/>
          </a:xfrm>
          <a:prstGeom prst="rect">
            <a:avLst/>
          </a:prstGeom>
        </p:spPr>
        <p:txBody>
          <a:bodyPr vert="horz" lIns="93174" tIns="46587" rIns="93174" bIns="46587" rtlCol="0" anchor="b"/>
          <a:lstStyle>
            <a:lvl1pPr algn="r">
              <a:defRPr sz="1200"/>
            </a:lvl1pPr>
          </a:lstStyle>
          <a:p>
            <a:fld id="{0F01AD1A-A2DB-4894-8417-31524C4BCD6A}" type="slidenum">
              <a:rPr lang="en-US" smtClean="0"/>
              <a:t>‹#›</a:t>
            </a:fld>
            <a:endParaRPr lang="en-US"/>
          </a:p>
        </p:txBody>
      </p:sp>
    </p:spTree>
    <p:extLst>
      <p:ext uri="{BB962C8B-B14F-4D97-AF65-F5344CB8AC3E}">
        <p14:creationId xmlns:p14="http://schemas.microsoft.com/office/powerpoint/2010/main" val="193777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C51BE2-80E1-4202-BBD6-AC45144BF0A2}" type="slidenum">
              <a:rPr lang="en-US" smtClean="0"/>
              <a:pPr/>
              <a:t>32</a:t>
            </a:fld>
            <a:endParaRPr lang="en-US"/>
          </a:p>
        </p:txBody>
      </p:sp>
    </p:spTree>
    <p:extLst>
      <p:ext uri="{BB962C8B-B14F-4D97-AF65-F5344CB8AC3E}">
        <p14:creationId xmlns:p14="http://schemas.microsoft.com/office/powerpoint/2010/main" val="116825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41429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61934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89542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9A10704C-30B7-4F04-8B85-92EDBBD006FD}" type="slidenum">
              <a:rPr lang="en-US"/>
              <a:pPr/>
              <a:t>‹#›</a:t>
            </a:fld>
            <a:endParaRPr lang="en-US"/>
          </a:p>
        </p:txBody>
      </p:sp>
    </p:spTree>
    <p:extLst>
      <p:ext uri="{BB962C8B-B14F-4D97-AF65-F5344CB8AC3E}">
        <p14:creationId xmlns:p14="http://schemas.microsoft.com/office/powerpoint/2010/main" val="314580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83545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55FF2-6421-426C-83CF-2AEA5B3F34CF}" type="datetimeFigureOut">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88734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55FF2-6421-426C-83CF-2AEA5B3F34CF}" type="datetimeFigureOut">
              <a:rPr lang="en-US" smtClean="0"/>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28643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55FF2-6421-426C-83CF-2AEA5B3F34CF}" type="datetimeFigureOut">
              <a:rPr lang="en-US" smtClean="0"/>
              <a:t>10/28/2016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74902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55FF2-6421-426C-83CF-2AEA5B3F34CF}" type="datetimeFigureOut">
              <a:rPr lang="en-US" smtClean="0"/>
              <a:t>10/28/2016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13299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55FF2-6421-426C-83CF-2AEA5B3F34CF}" type="datetimeFigureOut">
              <a:rPr lang="en-US" smtClean="0"/>
              <a:t>10/28/2016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45833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9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06421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55FF2-6421-426C-83CF-2AEA5B3F34CF}" type="datetimeFigureOut">
              <a:rPr lang="en-US" smtClean="0"/>
              <a:t>10/28/2016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6C5C1-88F1-426C-8391-B3B9DBE4CC15}" type="slidenum">
              <a:rPr lang="en-US" smtClean="0"/>
              <a:t>‹#›</a:t>
            </a:fld>
            <a:endParaRPr lang="en-US"/>
          </a:p>
        </p:txBody>
      </p:sp>
    </p:spTree>
    <p:extLst>
      <p:ext uri="{BB962C8B-B14F-4D97-AF65-F5344CB8AC3E}">
        <p14:creationId xmlns:p14="http://schemas.microsoft.com/office/powerpoint/2010/main" val="426740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18.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5.xml"/><Relationship Id="rId6" Type="http://schemas.openxmlformats.org/officeDocument/2006/relationships/image" Target="../media/image112.jpeg"/><Relationship Id="rId11" Type="http://schemas.openxmlformats.org/officeDocument/2006/relationships/image" Target="../media/image113.jpeg"/><Relationship Id="rId5" Type="http://schemas.openxmlformats.org/officeDocument/2006/relationships/image" Target="../media/image110.jpeg"/><Relationship Id="rId10" Type="http://schemas.openxmlformats.org/officeDocument/2006/relationships/image" Target="../media/image120.jpeg"/><Relationship Id="rId4" Type="http://schemas.openxmlformats.org/officeDocument/2006/relationships/image" Target="../media/image111.jpeg"/><Relationship Id="rId9" Type="http://schemas.openxmlformats.org/officeDocument/2006/relationships/image" Target="../media/image119.gif"/></Relationships>
</file>

<file path=ppt/slides/_rels/slide1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audio" Target="../media/audio9.wav"/><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22.jpeg"/><Relationship Id="rId5" Type="http://schemas.openxmlformats.org/officeDocument/2006/relationships/image" Target="../media/image28.png"/><Relationship Id="rId10" Type="http://schemas.openxmlformats.org/officeDocument/2006/relationships/image" Target="../media/image121.jpeg"/><Relationship Id="rId4" Type="http://schemas.openxmlformats.org/officeDocument/2006/relationships/slide" Target="slide25.xml"/><Relationship Id="rId9" Type="http://schemas.openxmlformats.org/officeDocument/2006/relationships/image" Target="../media/image30.png"/></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22.jpeg"/><Relationship Id="rId5" Type="http://schemas.openxmlformats.org/officeDocument/2006/relationships/image" Target="../media/image28.png"/><Relationship Id="rId10" Type="http://schemas.openxmlformats.org/officeDocument/2006/relationships/image" Target="../media/image121.jpeg"/><Relationship Id="rId4" Type="http://schemas.openxmlformats.org/officeDocument/2006/relationships/slide" Target="slide25.xml"/><Relationship Id="rId9" Type="http://schemas.openxmlformats.org/officeDocument/2006/relationships/image" Target="../media/image30.png"/></Relationships>
</file>

<file path=ppt/slides/_rels/slide10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06.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22.jpeg"/><Relationship Id="rId5" Type="http://schemas.openxmlformats.org/officeDocument/2006/relationships/image" Target="../media/image28.png"/><Relationship Id="rId10" Type="http://schemas.openxmlformats.org/officeDocument/2006/relationships/image" Target="../media/image121.jpeg"/><Relationship Id="rId4" Type="http://schemas.openxmlformats.org/officeDocument/2006/relationships/slide" Target="slide25.xml"/><Relationship Id="rId9" Type="http://schemas.openxmlformats.org/officeDocument/2006/relationships/image" Target="../media/image30.png"/></Relationships>
</file>

<file path=ppt/slides/_rels/slide10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10.wav"/><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121.jpeg"/><Relationship Id="rId17" Type="http://schemas.openxmlformats.org/officeDocument/2006/relationships/audio" Target="../media/audio13.wav"/><Relationship Id="rId2" Type="http://schemas.openxmlformats.org/officeDocument/2006/relationships/image" Target="../media/image96.jpeg"/><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122.jpeg"/><Relationship Id="rId5" Type="http://schemas.openxmlformats.org/officeDocument/2006/relationships/slide" Target="slide25.xml"/><Relationship Id="rId15" Type="http://schemas.openxmlformats.org/officeDocument/2006/relationships/audio" Target="../media/audio11.wav"/><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hyperlink" Target="RESOURCES.ppt" TargetMode="External"/><Relationship Id="rId14" Type="http://schemas.openxmlformats.org/officeDocument/2006/relationships/image" Target="../media/image36.png"/></Relationships>
</file>

<file path=ppt/slides/_rels/slide10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audio" Target="../media/audio14.wav"/><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22.jpeg"/><Relationship Id="rId5" Type="http://schemas.openxmlformats.org/officeDocument/2006/relationships/image" Target="../media/image28.png"/><Relationship Id="rId15" Type="http://schemas.openxmlformats.org/officeDocument/2006/relationships/image" Target="../media/image108.jpeg"/><Relationship Id="rId10" Type="http://schemas.openxmlformats.org/officeDocument/2006/relationships/image" Target="../media/image121.jpeg"/><Relationship Id="rId4" Type="http://schemas.openxmlformats.org/officeDocument/2006/relationships/slide" Target="slide25.xml"/><Relationship Id="rId9" Type="http://schemas.openxmlformats.org/officeDocument/2006/relationships/image" Target="../media/image30.png"/><Relationship Id="rId14"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23.jpeg"/><Relationship Id="rId5" Type="http://schemas.openxmlformats.org/officeDocument/2006/relationships/image" Target="../media/image28.png"/><Relationship Id="rId10" Type="http://schemas.openxmlformats.org/officeDocument/2006/relationships/image" Target="../media/image103.jpeg"/><Relationship Id="rId4" Type="http://schemas.openxmlformats.org/officeDocument/2006/relationships/slide" Target="slide15.xml"/><Relationship Id="rId9" Type="http://schemas.openxmlformats.org/officeDocument/2006/relationships/image" Target="../media/image31.png"/></Relationships>
</file>

<file path=ppt/slides/_rels/slide1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slide" Target="slide73.xml"/><Relationship Id="rId12" Type="http://schemas.openxmlformats.org/officeDocument/2006/relationships/image" Target="../media/image118.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125.jpeg"/><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slide" Target="slide15.xml"/><Relationship Id="rId9" Type="http://schemas.openxmlformats.org/officeDocument/2006/relationships/image" Target="../media/image124.jpeg"/></Relationships>
</file>

<file path=ppt/slides/_rels/slide112.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26.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03.jpeg"/><Relationship Id="rId5" Type="http://schemas.openxmlformats.org/officeDocument/2006/relationships/image" Target="../media/image28.png"/><Relationship Id="rId10" Type="http://schemas.openxmlformats.org/officeDocument/2006/relationships/image" Target="../media/image102.jpeg"/><Relationship Id="rId4" Type="http://schemas.openxmlformats.org/officeDocument/2006/relationships/slide" Target="slide15.xml"/><Relationship Id="rId9" Type="http://schemas.openxmlformats.org/officeDocument/2006/relationships/image" Target="../media/image31.png"/></Relationships>
</file>

<file path=ppt/slides/_rels/slide113.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27.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03.jpeg"/><Relationship Id="rId5" Type="http://schemas.openxmlformats.org/officeDocument/2006/relationships/image" Target="../media/image28.png"/><Relationship Id="rId10" Type="http://schemas.openxmlformats.org/officeDocument/2006/relationships/image" Target="../media/image102.jpeg"/><Relationship Id="rId4" Type="http://schemas.openxmlformats.org/officeDocument/2006/relationships/slide" Target="slide15.xml"/><Relationship Id="rId9" Type="http://schemas.openxmlformats.org/officeDocument/2006/relationships/image" Target="../media/image31.png"/></Relationships>
</file>

<file path=ppt/slides/_rels/slide114.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88.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03.jpeg"/><Relationship Id="rId5" Type="http://schemas.openxmlformats.org/officeDocument/2006/relationships/image" Target="../media/image28.png"/><Relationship Id="rId10" Type="http://schemas.openxmlformats.org/officeDocument/2006/relationships/image" Target="../media/image102.jpeg"/><Relationship Id="rId4" Type="http://schemas.openxmlformats.org/officeDocument/2006/relationships/slide" Target="slide15.xml"/><Relationship Id="rId9" Type="http://schemas.openxmlformats.org/officeDocument/2006/relationships/image" Target="../media/image31.png"/></Relationships>
</file>

<file path=ppt/slides/_rels/slide1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28.jpeg"/><Relationship Id="rId5" Type="http://schemas.openxmlformats.org/officeDocument/2006/relationships/image" Target="../media/image28.png"/><Relationship Id="rId10" Type="http://schemas.openxmlformats.org/officeDocument/2006/relationships/image" Target="../media/image125.jpeg"/><Relationship Id="rId4" Type="http://schemas.openxmlformats.org/officeDocument/2006/relationships/slide" Target="slide25.xml"/><Relationship Id="rId9" Type="http://schemas.openxmlformats.org/officeDocument/2006/relationships/image" Target="../media/image30.png"/></Relationships>
</file>

<file path=ppt/slides/_rels/slide11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28.jpeg"/><Relationship Id="rId5" Type="http://schemas.openxmlformats.org/officeDocument/2006/relationships/image" Target="../media/image28.png"/><Relationship Id="rId10" Type="http://schemas.openxmlformats.org/officeDocument/2006/relationships/image" Target="../media/image125.jpeg"/><Relationship Id="rId4" Type="http://schemas.openxmlformats.org/officeDocument/2006/relationships/slide" Target="slide25.xml"/><Relationship Id="rId9" Type="http://schemas.openxmlformats.org/officeDocument/2006/relationships/image" Target="../media/image30.png"/></Relationships>
</file>

<file path=ppt/slides/_rels/slide117.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29.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03.jpeg"/><Relationship Id="rId5" Type="http://schemas.openxmlformats.org/officeDocument/2006/relationships/image" Target="../media/image28.png"/><Relationship Id="rId10" Type="http://schemas.openxmlformats.org/officeDocument/2006/relationships/image" Target="../media/image102.jpeg"/><Relationship Id="rId4" Type="http://schemas.openxmlformats.org/officeDocument/2006/relationships/slide" Target="slide15.xml"/><Relationship Id="rId9" Type="http://schemas.openxmlformats.org/officeDocument/2006/relationships/image" Target="../media/image31.png"/></Relationships>
</file>

<file path=ppt/slides/_rels/slide118.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31.png"/><Relationship Id="rId3" Type="http://schemas.openxmlformats.org/officeDocument/2006/relationships/image" Target="../media/image66.png"/><Relationship Id="rId7" Type="http://schemas.openxmlformats.org/officeDocument/2006/relationships/image" Target="../media/image67.png"/><Relationship Id="rId12" Type="http://schemas.openxmlformats.org/officeDocument/2006/relationships/slide" Target="slide20.xml"/><Relationship Id="rId2" Type="http://schemas.openxmlformats.org/officeDocument/2006/relationships/image" Target="../media/image130.jpe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68.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103.jpeg"/></Relationships>
</file>

<file path=ppt/slides/_rels/slide1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03.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131.jpeg"/><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slide" Target="slide20.xml"/><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32.jpeg"/><Relationship Id="rId3" Type="http://schemas.openxmlformats.org/officeDocument/2006/relationships/image" Target="../media/image27.png"/><Relationship Id="rId7" Type="http://schemas.openxmlformats.org/officeDocument/2006/relationships/image" Target="../media/image73.png"/><Relationship Id="rId12" Type="http://schemas.openxmlformats.org/officeDocument/2006/relationships/image" Target="../media/image103.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slide" Target="slide15.xml"/><Relationship Id="rId10" Type="http://schemas.openxmlformats.org/officeDocument/2006/relationships/slide" Target="slide20.xml"/><Relationship Id="rId4" Type="http://schemas.openxmlformats.org/officeDocument/2006/relationships/image" Target="../media/image29.png"/><Relationship Id="rId9" Type="http://schemas.openxmlformats.org/officeDocument/2006/relationships/image" Target="../media/image30.png"/></Relationships>
</file>

<file path=ppt/slides/_rels/slide121.xml.rels><?xml version="1.0" encoding="UTF-8" standalone="yes"?>
<Relationships xmlns="http://schemas.openxmlformats.org/package/2006/relationships"><Relationship Id="rId3" Type="http://schemas.openxmlformats.org/officeDocument/2006/relationships/hyperlink" Target="http://www.cde.ca.gov/ta/tg/sr/documents/cstrtqbiology.pdf" TargetMode="External"/><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 Id="rId4" Type="http://schemas.openxmlformats.org/officeDocument/2006/relationships/hyperlink" Target="http://www.biology.arizona.edu/human_bio/activities/karyotyping/karyotyping.html"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7.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12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audio" Target="../media/audio15.wav"/><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22.jpeg"/><Relationship Id="rId5" Type="http://schemas.openxmlformats.org/officeDocument/2006/relationships/image" Target="../media/image28.png"/><Relationship Id="rId10" Type="http://schemas.openxmlformats.org/officeDocument/2006/relationships/image" Target="../media/image121.jpeg"/><Relationship Id="rId4" Type="http://schemas.openxmlformats.org/officeDocument/2006/relationships/slide" Target="slide25.xml"/><Relationship Id="rId9" Type="http://schemas.openxmlformats.org/officeDocument/2006/relationships/image" Target="../media/image30.png"/></Relationships>
</file>

<file path=ppt/slides/_rels/slide12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12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12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98.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1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6.jpeg"/><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115.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14.jpeg"/><Relationship Id="rId5" Type="http://schemas.openxmlformats.org/officeDocument/2006/relationships/slide" Target="slide25.xml"/><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hyperlink" Target="RESOURCES.ppt" TargetMode="External"/></Relationships>
</file>

<file path=ppt/slides/_rels/slide12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99.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12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3.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63.jpe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103.jpe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slide" Target="slide31.xml"/><Relationship Id="rId4" Type="http://schemas.openxmlformats.org/officeDocument/2006/relationships/slide" Target="slide15.xml"/><Relationship Id="rId9" Type="http://schemas.openxmlformats.org/officeDocument/2006/relationships/image" Target="../media/image30.png"/></Relationships>
</file>

<file path=ppt/slides/_rels/slide13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63.jpe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103.jpe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slide" Target="slide31.xml"/><Relationship Id="rId4" Type="http://schemas.openxmlformats.org/officeDocument/2006/relationships/slide" Target="slide15.xml"/><Relationship Id="rId9" Type="http://schemas.openxmlformats.org/officeDocument/2006/relationships/image" Target="../media/image30.png"/></Relationships>
</file>

<file path=ppt/slides/_rels/slide1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 Target="slide25.xml"/><Relationship Id="rId7" Type="http://schemas.openxmlformats.org/officeDocument/2006/relationships/image" Target="../media/image29.png"/><Relationship Id="rId12" Type="http://schemas.openxmlformats.org/officeDocument/2006/relationships/image" Target="../media/image63.jpe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121.jpe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hyperlink" Target="RESOURCES.ppt" TargetMode="External"/></Relationships>
</file>

<file path=ppt/slides/_rels/slide1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 Target="slide25.xml"/><Relationship Id="rId7" Type="http://schemas.openxmlformats.org/officeDocument/2006/relationships/image" Target="../media/image29.png"/><Relationship Id="rId12" Type="http://schemas.openxmlformats.org/officeDocument/2006/relationships/image" Target="../media/image63.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21.jpe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hyperlink" Target="RESOURCES.ppt"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5.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13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5.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136.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23.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03.jpeg"/><Relationship Id="rId5" Type="http://schemas.openxmlformats.org/officeDocument/2006/relationships/image" Target="../media/image28.png"/><Relationship Id="rId10" Type="http://schemas.openxmlformats.org/officeDocument/2006/relationships/image" Target="../media/image102.jpeg"/><Relationship Id="rId4" Type="http://schemas.openxmlformats.org/officeDocument/2006/relationships/slide" Target="slide15.xml"/><Relationship Id="rId9" Type="http://schemas.openxmlformats.org/officeDocument/2006/relationships/image" Target="../media/image31.png"/></Relationships>
</file>

<file path=ppt/slides/_rels/slide137.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38.emf"/></Relationships>
</file>

<file path=ppt/slides/_rels/slide14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40.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03.jpeg"/><Relationship Id="rId5" Type="http://schemas.openxmlformats.org/officeDocument/2006/relationships/image" Target="../media/image28.png"/><Relationship Id="rId10" Type="http://schemas.openxmlformats.org/officeDocument/2006/relationships/image" Target="../media/image102.jpeg"/><Relationship Id="rId4" Type="http://schemas.openxmlformats.org/officeDocument/2006/relationships/slide" Target="slide15.xml"/><Relationship Id="rId9" Type="http://schemas.openxmlformats.org/officeDocument/2006/relationships/image" Target="../media/image3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youtube.com/watch?v=UB6Upeo-HDE" TargetMode="Externa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PowerPoint_Slide2.sld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PowerPoint_Slide3.sld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2.jpeg"/><Relationship Id="rId5" Type="http://schemas.openxmlformats.org/officeDocument/2006/relationships/image" Target="../media/image28.png"/><Relationship Id="rId10" Type="http://schemas.openxmlformats.org/officeDocument/2006/relationships/hyperlink" Target="http://www.google.com/url?sa=i&amp;rct=j&amp;q=base+pairs+to+cell&amp;source=images&amp;cd=&amp;cad=rja&amp;docid=Zxm5a028K9C5HM&amp;tbnid=bSqO0qPeapMrtM:&amp;ved=0CAUQjRw&amp;url=http://www.nia.nih.gov/health/publication/genetics-aging-our-genes/how-can-we-find-aging-genes-humans&amp;ei=vr9SUpT0E8P5iwKQsIEQ&amp;bvm=bv.53537100,d.cGE&amp;psig=AFQjCNGrxygNt4l-JCcjJSqFQTD_-pUjFA&amp;ust=1381241091341117" TargetMode="External"/><Relationship Id="rId4" Type="http://schemas.openxmlformats.org/officeDocument/2006/relationships/slide" Target="slide15.xml"/><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hyperlink" Target="http://www.google.com/url?sa=i&amp;rct=j&amp;q=molecular%20biology%20chromosome&amp;source=images&amp;cd=&amp;docid=En3MJFf5uwAzoM&amp;tbnid=gH3j6gPb1Uu0BM:&amp;ved=0CAUQjRw&amp;url=http://www.ncbi.nlm.nih.gov/Class/MLACourse/Original8Hour/Genetics/chromosome.html&amp;ei=tMlSUv6lLMWXiALZyYGgBA&amp;bvm=bv.53537100,d.cGE&amp;psig=AFQjCNHYnENRumypdJ_jc24TNTrYGBN7pg&amp;ust=138124369422505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hyperlink" Target="resources.ppt" TargetMode="External"/><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audio" Target="../media/audio1.wav"/><Relationship Id="rId4" Type="http://schemas.openxmlformats.org/officeDocument/2006/relationships/slide" Target="slide22.xml"/><Relationship Id="rId9"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hyperlink" Target="http://www.google.com/url?sa=i&amp;rct=j&amp;q=demi+lovato&amp;source=images&amp;cd=&amp;docid=M5XLGoR5LdlQLM&amp;tbnid=kflqSE6PswUHOM:&amp;ved=0CAUQjRw&amp;url=http://www.onemillionscars.com/demi-lovato-treatment-scholarship/&amp;ei=GNlSUszFJoTvigKGmIC4AQ&amp;bvm=bv.53537100,d.cGE&amp;psig=AFQjCNFzXaJnr1Xp7qmyVmMQvlKa5sRQNw&amp;ust=1381247620644122" TargetMode="External"/><Relationship Id="rId1" Type="http://schemas.openxmlformats.org/officeDocument/2006/relationships/slideLayout" Target="../slideLayouts/slideLayout2.xml"/><Relationship Id="rId6" Type="http://schemas.openxmlformats.org/officeDocument/2006/relationships/hyperlink" Target="http://www.google.com/url?sa=i&amp;rct=j&amp;q=free+earlobes&amp;source=images&amp;cd=&amp;cad=rja&amp;docid=rekPj1NnK6fbpM&amp;tbnid=QTmfZC8QfbWN-M:&amp;ved=0CAUQjRw&amp;url=http://www.windows2universe.org/earth/Life/genetics_puzzle.html&amp;ei=aNpSUpLZI-bKiAKF24GoBg&amp;bvm=bv.53537100,d.cGE&amp;psig=AFQjCNG29GUz-aZUnL593egKTmwl43S-hw&amp;ust=1381247971493207" TargetMode="External"/><Relationship Id="rId5" Type="http://schemas.openxmlformats.org/officeDocument/2006/relationships/image" Target="../media/image38.jpeg"/><Relationship Id="rId4" Type="http://schemas.openxmlformats.org/officeDocument/2006/relationships/hyperlink" Target="//upload.wikimedia.org/wikipedia/commons/c/c7/MaleWidowsPeak.jp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google.com/url?sa=i&amp;rct=j&amp;q=dimples&amp;source=images&amp;cd=&amp;cad=rja&amp;docid=RlpupzvKSiRYEM&amp;tbnid=8dlvYmcENMzMcM:&amp;ved=0CAUQjRw&amp;url=http://flashhype.com/dimple-surgery-plastic-surgery-craze-growing-fans-desperate-to-look-like-celebs-video/&amp;ei=rOJSUpW-HcGCjAK7oYCgBA&amp;bvm=bv.53537100,d.cGE&amp;psig=AFQjCNHUgosiWR_JsUar8hhkDDh8d_Y8FQ&amp;ust=1381250085914593" TargetMode="External"/><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hyperlink" Target="http://www.google.com/url?sa=i&amp;rct=j&amp;q=hitchhikers+thumb&amp;source=images&amp;cd=&amp;cad=rja&amp;docid=YU4XDDX15DWmgM&amp;tbnid=yh0NKyg75-YJ6M:&amp;ved=0CAUQjRw&amp;url=http://askabiologist.asu.edu/mendelian-traits-humans&amp;ei=c9tSUtDQLMGmigLQhYCoCw&amp;bvm=bv.53537100,d.cGE&amp;psig=AFQjCNHU4H6nl1Ii7d8d_YXTsF3IgjSGew&amp;ust=1381248238156725" TargetMode="External"/><Relationship Id="rId1" Type="http://schemas.openxmlformats.org/officeDocument/2006/relationships/slideLayout" Target="../slideLayouts/slideLayout2.xml"/><Relationship Id="rId6" Type="http://schemas.openxmlformats.org/officeDocument/2006/relationships/hyperlink" Target="http://www.google.com/url?sa=i&amp;rct=j&amp;q=mid+digit+hair+finger&amp;source=images&amp;cd=&amp;docid=pVeTQ3jKMFN_jM&amp;tbnid=ZHs2Q89pW9THhM:&amp;ved=0CAUQjRw&amp;url=http://mrsmaine.wikispaces.com/Jade+D&amp;ei=SuJSUoDFC8HniwLz7oHoDg&amp;bvm=bv.53537100,d.cGE&amp;psig=AFQjCNGwoY6fs2PfntDxz66eyfiWXp2RdA&amp;ust=1381249986232068" TargetMode="External"/><Relationship Id="rId5" Type="http://schemas.openxmlformats.org/officeDocument/2006/relationships/image" Target="../media/image41.jpeg"/><Relationship Id="rId4" Type="http://schemas.openxmlformats.org/officeDocument/2006/relationships/hyperlink" Target="http://www.google.com/url?sa=i&amp;rct=j&amp;q=bent+little+finger&amp;source=images&amp;cd=&amp;cad=rja&amp;docid=Ns9h7OnOCLG3XM&amp;tbnid=mwwRf-pBT90u7M:&amp;ved=0CAUQjRw&amp;url=http://www.handresearch.com/news/never-underestimate-little-finger-pinky-pinkie.htm&amp;ei=3-FSUrmQHYL7iwLD6oDQDw&amp;bvm=bv.53537100,d.cGE&amp;psig=AFQjCNFoMULxbDttkPZzusCFQ1Q7g0rpeQ&amp;ust=1381249867910683" TargetMode="External"/><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ulse.ffa.org/index.php/2016/10/22/keynote-address-colin-ryan/" TargetMode="External"/><Relationship Id="rId2" Type="http://schemas.openxmlformats.org/officeDocument/2006/relationships/hyperlink" Target="https://pulse.ffa.org/index.php/2016/10/21/keynote-jason-brown-believes-in-the-future-of-agricultur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PowerPoint_Slide4.sld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hyperlink" Target="resources.ppt" TargetMode="External"/><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audio" Target="../media/audio2.wav"/><Relationship Id="rId4" Type="http://schemas.openxmlformats.org/officeDocument/2006/relationships/slide" Target="slide70.xml"/><Relationship Id="rId9" Type="http://schemas.openxmlformats.org/officeDocument/2006/relationships/image" Target="../media/image35.jpeg"/></Relationships>
</file>

<file path=ppt/slides/_rels/slide3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hyperlink" Target="resources.ppt" TargetMode="External"/><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audio" Target="../media/audio3.wav"/><Relationship Id="rId4" Type="http://schemas.openxmlformats.org/officeDocument/2006/relationships/slide" Target="slide70.xml"/><Relationship Id="rId9" Type="http://schemas.openxmlformats.org/officeDocument/2006/relationships/image" Target="../media/image35.jpe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45.jpeg"/><Relationship Id="rId7" Type="http://schemas.openxmlformats.org/officeDocument/2006/relationships/image" Target="../media/image28.png"/><Relationship Id="rId12" Type="http://schemas.openxmlformats.org/officeDocument/2006/relationships/hyperlink" Target="resources.pp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70.xml"/><Relationship Id="rId11" Type="http://schemas.openxmlformats.org/officeDocument/2006/relationships/image" Target="../media/image35.jpeg"/><Relationship Id="rId5" Type="http://schemas.openxmlformats.org/officeDocument/2006/relationships/image" Target="../media/image26.png"/><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slide" Target="slide22.xml"/><Relationship Id="rId10" Type="http://schemas.openxmlformats.org/officeDocument/2006/relationships/hyperlink" Target="resources.ppt" TargetMode="External"/><Relationship Id="rId4" Type="http://schemas.openxmlformats.org/officeDocument/2006/relationships/image" Target="../media/image26.png"/><Relationship Id="rId9" Type="http://schemas.openxmlformats.org/officeDocument/2006/relationships/image" Target="../media/image34.jpe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hyperlink" Target="resources.ppt" TargetMode="External"/><Relationship Id="rId4" Type="http://schemas.openxmlformats.org/officeDocument/2006/relationships/slide" Target="slide22.xml"/><Relationship Id="rId9" Type="http://schemas.openxmlformats.org/officeDocument/2006/relationships/image" Target="../media/image34.jpeg"/></Relationships>
</file>

<file path=ppt/slides/_rels/slide4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slide" Target="slide22.xml"/><Relationship Id="rId10" Type="http://schemas.openxmlformats.org/officeDocument/2006/relationships/hyperlink" Target="resources.ppt" TargetMode="External"/><Relationship Id="rId4" Type="http://schemas.openxmlformats.org/officeDocument/2006/relationships/image" Target="../media/image26.png"/><Relationship Id="rId9" Type="http://schemas.openxmlformats.org/officeDocument/2006/relationships/image" Target="../media/image34.jpeg"/></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slide" Target="slide22.xml"/><Relationship Id="rId10" Type="http://schemas.openxmlformats.org/officeDocument/2006/relationships/hyperlink" Target="resources.ppt" TargetMode="External"/><Relationship Id="rId4" Type="http://schemas.openxmlformats.org/officeDocument/2006/relationships/image" Target="../media/image26.png"/><Relationship Id="rId9" Type="http://schemas.openxmlformats.org/officeDocument/2006/relationships/image" Target="../media/image34.jpeg"/></Relationships>
</file>

<file path=ppt/slides/_rels/slide4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hyperlink" Target="resources.ppt" TargetMode="External"/><Relationship Id="rId4" Type="http://schemas.openxmlformats.org/officeDocument/2006/relationships/slide" Target="slide22.xml"/><Relationship Id="rId9"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hyperlink" Target="resources.ppt" TargetMode="External"/><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hyperlink" Target="resources.ppt" TargetMode="External"/><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audio" Target="../media/audio4.wav"/><Relationship Id="rId4" Type="http://schemas.openxmlformats.org/officeDocument/2006/relationships/slide" Target="slide70.xml"/><Relationship Id="rId9" Type="http://schemas.openxmlformats.org/officeDocument/2006/relationships/image" Target="../media/image35.jpeg"/></Relationships>
</file>

<file path=ppt/slides/_rels/slide5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31.png"/><Relationship Id="rId3" Type="http://schemas.openxmlformats.org/officeDocument/2006/relationships/image" Target="../media/image66.png"/><Relationship Id="rId7" Type="http://schemas.openxmlformats.org/officeDocument/2006/relationships/image" Target="../media/image67.png"/><Relationship Id="rId12" Type="http://schemas.openxmlformats.org/officeDocument/2006/relationships/slide" Target="slide20.xml"/><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68.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69.jpeg"/></Relationships>
</file>

<file path=ppt/slides/_rels/slide5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9.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70.jpeg"/><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slide" Target="slide20.xml"/><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9.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slide" Target="slide20.xml"/><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67.png"/></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9.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74.jpeg"/><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slide" Target="slide20.xml"/><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hyperlink" Target="http://www.google.com/url?sa=i&amp;rct=j&amp;q=mendel's+second+law+of+inheritance&amp;source=images&amp;cd=&amp;cad=rja&amp;docid=HKZ9J11BFywq7M&amp;tbnid=h7Lhg9YYB2e2TM:&amp;ved=0CAUQjRw&amp;url=http://geneticslab.wikispaces.com/Mendelian+Laws&amp;ei=vatQUuasIs3ligKdwYG4DQ&amp;bvm=bv.53537100,d.cGE&amp;psig=AFQjCNFfR7ANIdjNvLUEOjMT_a8FHY8rKA&amp;ust=1381104925784158" TargetMode="External"/><Relationship Id="rId2" Type="http://schemas.openxmlformats.org/officeDocument/2006/relationships/image" Target="../media/image76.gif"/><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57.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hyperlink" Target="resources.ppt" TargetMode="External"/><Relationship Id="rId4" Type="http://schemas.openxmlformats.org/officeDocument/2006/relationships/slide" Target="slide70.xml"/><Relationship Id="rId9" Type="http://schemas.openxmlformats.org/officeDocument/2006/relationships/image" Target="../media/image35.jpeg"/></Relationships>
</file>

<file path=ppt/slides/_rels/slide5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resources.ppt" TargetMode="External"/><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36.png"/><Relationship Id="rId2" Type="http://schemas.openxmlformats.org/officeDocument/2006/relationships/hyperlink" Target="http://ed.ted.com/lessons/how-mendel-s-pea-plants-helped-us-understand-genetics-hortensia-jimenez-diaz" TargetMode="Externa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audio" Target="../media/audio5.wav"/><Relationship Id="rId5" Type="http://schemas.openxmlformats.org/officeDocument/2006/relationships/slide" Target="slide70.xml"/><Relationship Id="rId15" Type="http://schemas.openxmlformats.org/officeDocument/2006/relationships/image" Target="../media/image78.jpeg"/><Relationship Id="rId10" Type="http://schemas.openxmlformats.org/officeDocument/2006/relationships/image" Target="../media/image35.jpeg"/><Relationship Id="rId4" Type="http://schemas.openxmlformats.org/officeDocument/2006/relationships/image" Target="../media/image26.png"/><Relationship Id="rId9" Type="http://schemas.openxmlformats.org/officeDocument/2006/relationships/image" Target="../media/image34.jpe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hyperlink" Target="resources.ppt" TargetMode="External"/><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audio" Target="../media/audio6.wav"/><Relationship Id="rId4" Type="http://schemas.openxmlformats.org/officeDocument/2006/relationships/slide" Target="slide70.xml"/><Relationship Id="rId9" Type="http://schemas.openxmlformats.org/officeDocument/2006/relationships/image" Target="../media/image35.jpeg"/></Relationships>
</file>

<file path=ppt/slides/_rels/slide6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hyperlink" Target="resources.ppt" TargetMode="External"/><Relationship Id="rId4" Type="http://schemas.openxmlformats.org/officeDocument/2006/relationships/slide" Target="slide70.xml"/><Relationship Id="rId9" Type="http://schemas.openxmlformats.org/officeDocument/2006/relationships/image" Target="../media/image35.jpeg"/></Relationships>
</file>

<file path=ppt/slides/_rels/slide6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hyperlink" Target="resources.ppt" TargetMode="External"/><Relationship Id="rId5" Type="http://schemas.openxmlformats.org/officeDocument/2006/relationships/slide" Target="slide70.xml"/><Relationship Id="rId10" Type="http://schemas.openxmlformats.org/officeDocument/2006/relationships/image" Target="../media/image35.jpeg"/><Relationship Id="rId4" Type="http://schemas.openxmlformats.org/officeDocument/2006/relationships/image" Target="../media/image26.png"/><Relationship Id="rId9" Type="http://schemas.openxmlformats.org/officeDocument/2006/relationships/image" Target="../media/image34.jpeg"/></Relationships>
</file>

<file path=ppt/slides/_rels/slide6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hyperlink" Target="resources.ppt" TargetMode="External"/><Relationship Id="rId5" Type="http://schemas.openxmlformats.org/officeDocument/2006/relationships/slide" Target="slide70.xml"/><Relationship Id="rId10" Type="http://schemas.openxmlformats.org/officeDocument/2006/relationships/image" Target="../media/image35.jpeg"/><Relationship Id="rId4" Type="http://schemas.openxmlformats.org/officeDocument/2006/relationships/image" Target="../media/image26.png"/><Relationship Id="rId9" Type="http://schemas.openxmlformats.org/officeDocument/2006/relationships/image" Target="../media/image34.jpeg"/></Relationships>
</file>

<file path=ppt/slides/_rels/slide64.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79.jpeg"/><Relationship Id="rId4" Type="http://schemas.openxmlformats.org/officeDocument/2006/relationships/slide" Target="slide15.xml"/><Relationship Id="rId9" Type="http://schemas.openxmlformats.org/officeDocument/2006/relationships/image" Target="../media/image6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resources.ppt" TargetMode="External"/><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36.pn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audio" Target="../media/audio7.wav"/><Relationship Id="rId5" Type="http://schemas.openxmlformats.org/officeDocument/2006/relationships/slide" Target="slide70.xml"/><Relationship Id="rId10" Type="http://schemas.openxmlformats.org/officeDocument/2006/relationships/image" Target="../media/image35.jpeg"/><Relationship Id="rId4" Type="http://schemas.openxmlformats.org/officeDocument/2006/relationships/image" Target="../media/image26.png"/><Relationship Id="rId9" Type="http://schemas.openxmlformats.org/officeDocument/2006/relationships/image" Target="../media/image34.jpeg"/><Relationship Id="rId14" Type="http://schemas.openxmlformats.org/officeDocument/2006/relationships/image" Target="../media/image30.png"/></Relationships>
</file>

<file path=ppt/slides/_rels/slide6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hyperlink" Target="resources.ppt" TargetMode="External"/><Relationship Id="rId5" Type="http://schemas.openxmlformats.org/officeDocument/2006/relationships/image" Target="../media/image28.png"/><Relationship Id="rId10" Type="http://schemas.openxmlformats.org/officeDocument/2006/relationships/image" Target="../media/image78.jpeg"/><Relationship Id="rId4" Type="http://schemas.openxmlformats.org/officeDocument/2006/relationships/slide" Target="slide70.xml"/><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audio" Target="../media/audio8.wav"/><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78.jpeg"/><Relationship Id="rId5" Type="http://schemas.openxmlformats.org/officeDocument/2006/relationships/slide" Target="slide70.xml"/><Relationship Id="rId1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6.png"/><Relationship Id="rId9" Type="http://schemas.openxmlformats.org/officeDocument/2006/relationships/image" Target="../media/image34.jpeg"/><Relationship Id="rId14" Type="http://schemas.openxmlformats.org/officeDocument/2006/relationships/hyperlink" Target="resources.pp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google.com/url?sa=i&amp;rct=j&amp;q=mendel's+second+law+of+inheritance&amp;source=images&amp;cd=&amp;cad=rja&amp;docid=IwsIADxJd7Rh9M&amp;tbnid=EHpUc9Dg4s53JM:&amp;ved=0CAUQjRw&amp;url=http://www.mun.ca/biology/desmid/brian/BIOL2060/BIOL2060-20/CB20.html&amp;ei=96tQUuvIJKetiALH_YDYCA&amp;bvm=bv.53537100,d.cGE&amp;psig=AFQjCNFfR7ANIdjNvLUEOjMT_a8FHY8rKA&amp;ust=1381104925784158" TargetMode="External"/><Relationship Id="rId1" Type="http://schemas.openxmlformats.org/officeDocument/2006/relationships/slideLayout" Target="../slideLayouts/slideLayout5.xml"/><Relationship Id="rId6" Type="http://schemas.openxmlformats.org/officeDocument/2006/relationships/image" Target="../media/image84.jpeg"/><Relationship Id="rId5" Type="http://schemas.openxmlformats.org/officeDocument/2006/relationships/image" Target="../media/image83.gif"/><Relationship Id="rId4" Type="http://schemas.openxmlformats.org/officeDocument/2006/relationships/hyperlink" Target="http://www.google.com/url?sa=i&amp;rct=j&amp;q=homologous+chromosomes&amp;source=images&amp;cd=&amp;cad=rja&amp;docid=OYAkD4BQ-LpkZM&amp;tbnid=u2v79ag6ZwaOoM:&amp;ved=0CAUQjRw&amp;url=http://chsweb.lr.k12.nj.us/mstanley/outlines/meiosis/apmeiosis.htm&amp;ei=-61QUt-VN6qdiALbo4GoCA&amp;bvm=bv.53537100,d.cGE&amp;psig=AFQjCNGRxzHlBGmxHPFjWDpJUWt8B9kHbA&amp;ust=1381105236799060"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www.cde.ca.gov/ta/tg/sr/documents/cstrtqbiology.pdf" TargetMode="External"/><Relationship Id="rId7" Type="http://schemas.openxmlformats.org/officeDocument/2006/relationships/hyperlink" Target="http://www.google.com/url?sa=i&amp;rct=j&amp;q=haploid%20vs%20diploid&amp;source=images&amp;cd=&amp;cad=rja&amp;docid=wvLWfO8Uh1t9wM&amp;tbnid=FfW9RUchr_ZBZM:&amp;ved=0CAUQjRw&amp;url=https://youngbloodbiology.wikispaces.com/Cell+Division,+Mitosis,+and+Meiosis+Notes&amp;ei=ea9QUvqNKYqNigKygYGAAw&amp;bvm=bv.53537100,d.cGE&amp;psig=AFQjCNGRYT--qvCa2rktoNod4YCXYh7wwA&amp;ust=1381105911676092" TargetMode="External"/><Relationship Id="rId2" Type="http://schemas.openxmlformats.org/officeDocument/2006/relationships/hyperlink" Target="http://www.youtube.com/watch?v=zGVBAHAsjJM" TargetMode="Externa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hyperlink" Target="http://www.google.com/url?sa=i&amp;rct=j&amp;q=homologous+chromosomes&amp;source=images&amp;cd=&amp;cad=rja&amp;docid=6BMldEaVbQTn9M&amp;tbnid=VT_xCOUMxjuGAM:&amp;ved=0CAUQjRw&amp;url=http://mrdegregorio.weebly.com/cell-division.html&amp;ei=j61QUsr2BurViwK8z4GYBQ&amp;bvm=bv.53537100,d.cGE&amp;psig=AFQjCNGRxzHlBGmxHPFjWDpJUWt8B9kHbA&amp;ust=1381105236799060" TargetMode="External"/><Relationship Id="rId4" Type="http://schemas.openxmlformats.org/officeDocument/2006/relationships/image" Target="../media/image84.jpeg"/></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jpeg"/><Relationship Id="rId1" Type="http://schemas.openxmlformats.org/officeDocument/2006/relationships/slideLayout" Target="../slideLayouts/slideLayout4.xml"/><Relationship Id="rId4" Type="http://schemas.openxmlformats.org/officeDocument/2006/relationships/image" Target="../media/image90.gif"/></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hyperlink" Target="http://masters.agron.iastate.edu/Content/Students/sample/classes/Sample/lesson09/images/stripcrop1.gi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ed.ted.com/lessons/why-do-blood-types-matter-natalie-s-hodge"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learn.genetics.utah.edu/" TargetMode="External"/><Relationship Id="rId2" Type="http://schemas.openxmlformats.org/officeDocument/2006/relationships/image" Target="../media/image95.jpeg"/><Relationship Id="rId1" Type="http://schemas.openxmlformats.org/officeDocument/2006/relationships/slideLayout" Target="../slideLayouts/slideLayout5.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cde.ca.gov/ta/tg/sr/documents/cstrtqbiology.pdf" TargetMode="External"/><Relationship Id="rId1" Type="http://schemas.openxmlformats.org/officeDocument/2006/relationships/slideLayout" Target="../slideLayouts/slideLayout5.xml"/><Relationship Id="rId5" Type="http://schemas.openxmlformats.org/officeDocument/2006/relationships/image" Target="../media/image101.jpeg"/><Relationship Id="rId4" Type="http://schemas.openxmlformats.org/officeDocument/2006/relationships/image" Target="../media/image100.jpeg"/></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04.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03.jpeg"/><Relationship Id="rId5" Type="http://schemas.openxmlformats.org/officeDocument/2006/relationships/image" Target="../media/image28.png"/><Relationship Id="rId10" Type="http://schemas.openxmlformats.org/officeDocument/2006/relationships/image" Target="../media/image102.jpeg"/><Relationship Id="rId4" Type="http://schemas.openxmlformats.org/officeDocument/2006/relationships/slide" Target="slide15.xml"/><Relationship Id="rId9" Type="http://schemas.openxmlformats.org/officeDocument/2006/relationships/image" Target="../media/image31.png"/></Relationships>
</file>

<file path=ppt/slides/_rels/slide89.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01.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03.jpeg"/><Relationship Id="rId5" Type="http://schemas.openxmlformats.org/officeDocument/2006/relationships/image" Target="../media/image28.png"/><Relationship Id="rId10" Type="http://schemas.openxmlformats.org/officeDocument/2006/relationships/image" Target="../media/image102.jpeg"/><Relationship Id="rId4" Type="http://schemas.openxmlformats.org/officeDocument/2006/relationships/slide" Target="slide15.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6.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image" Target="../media/image105.jpeg"/><Relationship Id="rId1" Type="http://schemas.openxmlformats.org/officeDocument/2006/relationships/slideLayout" Target="../slideLayouts/slideLayout5.xml"/><Relationship Id="rId6" Type="http://schemas.openxmlformats.org/officeDocument/2006/relationships/image" Target="../media/image107.jpeg"/><Relationship Id="rId5" Type="http://schemas.openxmlformats.org/officeDocument/2006/relationships/hyperlink" Target="http://upload.wikimedia.org/wikipedia/commons/0/0f/RedRoan.jpg" TargetMode="External"/><Relationship Id="rId4" Type="http://schemas.openxmlformats.org/officeDocument/2006/relationships/image" Target="../media/image9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7.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116.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5.jpeg"/><Relationship Id="rId5" Type="http://schemas.openxmlformats.org/officeDocument/2006/relationships/image" Target="../media/image28.png"/><Relationship Id="rId10" Type="http://schemas.openxmlformats.org/officeDocument/2006/relationships/image" Target="../media/image114.jpeg"/><Relationship Id="rId4" Type="http://schemas.openxmlformats.org/officeDocument/2006/relationships/slide" Target="slide25.xml"/><Relationship Id="rId9" Type="http://schemas.openxmlformats.org/officeDocument/2006/relationships/image" Target="../media/image3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189878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11509" y="0"/>
            <a:ext cx="3857625" cy="6858000"/>
          </a:xfrm>
          <a:prstGeom prst="rect">
            <a:avLst/>
          </a:prstGeom>
        </p:spPr>
      </p:pic>
    </p:spTree>
    <p:extLst>
      <p:ext uri="{BB962C8B-B14F-4D97-AF65-F5344CB8AC3E}">
        <p14:creationId xmlns:p14="http://schemas.microsoft.com/office/powerpoint/2010/main" val="18355731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5249" y="0"/>
            <a:ext cx="11516751" cy="1295400"/>
          </a:xfrm>
        </p:spPr>
        <p:txBody>
          <a:bodyPr>
            <a:normAutofit/>
          </a:bodyPr>
          <a:lstStyle/>
          <a:p>
            <a:r>
              <a:rPr lang="en-US" sz="2400" dirty="0" smtClean="0"/>
              <a:t>11/3 </a:t>
            </a:r>
            <a:r>
              <a:rPr lang="en-US" sz="2400" dirty="0"/>
              <a:t>Patterns of Heredity &amp; Human Genetics 12.1 – 12.3</a:t>
            </a:r>
            <a:br>
              <a:rPr lang="en-US" sz="2400" dirty="0"/>
            </a:br>
            <a:r>
              <a:rPr lang="en-US" sz="2400" dirty="0"/>
              <a:t>Obj. TSW discover how multiple alleles are inherited by doing their warm up and competing a Foldable. P. </a:t>
            </a:r>
            <a:r>
              <a:rPr lang="en-US" sz="2400" dirty="0" smtClean="0"/>
              <a:t>24 </a:t>
            </a:r>
            <a:r>
              <a:rPr lang="en-US" sz="2400" dirty="0"/>
              <a:t>NB</a:t>
            </a:r>
          </a:p>
        </p:txBody>
      </p:sp>
      <p:sp>
        <p:nvSpPr>
          <p:cNvPr id="3" name="Text Placeholder 2"/>
          <p:cNvSpPr>
            <a:spLocks noGrp="1"/>
          </p:cNvSpPr>
          <p:nvPr>
            <p:ph type="body" idx="1"/>
          </p:nvPr>
        </p:nvSpPr>
        <p:spPr/>
        <p:txBody>
          <a:bodyPr/>
          <a:lstStyle/>
          <a:p>
            <a:endParaRPr lang="en-US" dirty="0"/>
          </a:p>
        </p:txBody>
      </p:sp>
      <p:sp>
        <p:nvSpPr>
          <p:cNvPr id="6" name="Content Placeholder 5"/>
          <p:cNvSpPr>
            <a:spLocks noGrp="1"/>
          </p:cNvSpPr>
          <p:nvPr>
            <p:ph sz="quarter" idx="4"/>
          </p:nvPr>
        </p:nvSpPr>
        <p:spPr>
          <a:xfrm>
            <a:off x="6626226" y="1295400"/>
            <a:ext cx="5641974" cy="3951288"/>
          </a:xfrm>
        </p:spPr>
        <p:txBody>
          <a:bodyPr>
            <a:normAutofit/>
          </a:bodyPr>
          <a:lstStyle/>
          <a:p>
            <a:pPr marL="457200" indent="-457200">
              <a:buFont typeface="+mj-lt"/>
              <a:buAutoNum type="arabicPeriod"/>
            </a:pPr>
            <a:r>
              <a:rPr lang="en-US" dirty="0" smtClean="0"/>
              <a:t>Write all the symbols used for a pedigree.  Draw a pedigree of just your mom  &amp; dad and any siblings. (Youngest to the left)</a:t>
            </a:r>
          </a:p>
          <a:p>
            <a:pPr marL="457200" indent="-457200">
              <a:buFont typeface="+mj-lt"/>
              <a:buAutoNum type="arabicPeriod"/>
            </a:pPr>
            <a:r>
              <a:rPr lang="en-US" dirty="0" smtClean="0"/>
              <a:t>Compare &amp; contrast Incomplete Dominance and </a:t>
            </a:r>
            <a:r>
              <a:rPr lang="en-US" dirty="0" err="1" smtClean="0"/>
              <a:t>Codominance</a:t>
            </a:r>
            <a:r>
              <a:rPr lang="en-US" dirty="0" smtClean="0"/>
              <a:t>.</a:t>
            </a:r>
          </a:p>
          <a:p>
            <a:pPr marL="457200" indent="-457200">
              <a:buFont typeface="+mj-lt"/>
              <a:buAutoNum type="arabicPeriod"/>
            </a:pPr>
            <a:r>
              <a:rPr lang="en-US" dirty="0" smtClean="0"/>
              <a:t>Write the 6 genotypes for the 4 phenotypes for </a:t>
            </a:r>
            <a:r>
              <a:rPr lang="en-US" dirty="0" smtClean="0">
                <a:hlinkClick r:id="rId2"/>
              </a:rPr>
              <a:t>blood</a:t>
            </a:r>
            <a:r>
              <a:rPr lang="en-US" dirty="0" smtClean="0"/>
              <a:t>.  Make a </a:t>
            </a:r>
            <a:r>
              <a:rPr lang="en-US" dirty="0" err="1" smtClean="0"/>
              <a:t>Punnett</a:t>
            </a:r>
            <a:r>
              <a:rPr lang="en-US" dirty="0" smtClean="0"/>
              <a:t> square with two crosses.</a:t>
            </a:r>
            <a:endParaRPr lang="en-US" dirty="0"/>
          </a:p>
        </p:txBody>
      </p:sp>
      <p:pic>
        <p:nvPicPr>
          <p:cNvPr id="9" name="Picture 22" descr="RST-12"/>
          <p:cNvPicPr>
            <a:picLocks noChangeAspect="1" noChangeArrowheads="1"/>
          </p:cNvPicPr>
          <p:nvPr/>
        </p:nvPicPr>
        <p:blipFill>
          <a:blip r:embed="rId3" cstate="print"/>
          <a:srcRect/>
          <a:stretch>
            <a:fillRect/>
          </a:stretch>
        </p:blipFill>
        <p:spPr bwMode="auto">
          <a:xfrm>
            <a:off x="42589" y="1146976"/>
            <a:ext cx="3581400" cy="2015323"/>
          </a:xfrm>
          <a:prstGeom prst="rect">
            <a:avLst/>
          </a:prstGeom>
          <a:noFill/>
        </p:spPr>
      </p:pic>
      <p:pic>
        <p:nvPicPr>
          <p:cNvPr id="10" name="Picture 12" descr="ABO BloodGroup-SurfacePro-B"/>
          <p:cNvPicPr>
            <a:picLocks noChangeAspect="1" noChangeArrowheads="1"/>
          </p:cNvPicPr>
          <p:nvPr/>
        </p:nvPicPr>
        <p:blipFill>
          <a:blip r:embed="rId4" cstate="print"/>
          <a:srcRect/>
          <a:stretch>
            <a:fillRect/>
          </a:stretch>
        </p:blipFill>
        <p:spPr bwMode="auto">
          <a:xfrm>
            <a:off x="5715000" y="5029200"/>
            <a:ext cx="1579531" cy="1524000"/>
          </a:xfrm>
          <a:prstGeom prst="rect">
            <a:avLst/>
          </a:prstGeom>
          <a:noFill/>
        </p:spPr>
      </p:pic>
      <p:pic>
        <p:nvPicPr>
          <p:cNvPr id="12" name="Picture 12" descr="ABO BloodGroup-SurfacePro-A"/>
          <p:cNvPicPr>
            <a:picLocks noGrp="1" noChangeAspect="1" noChangeArrowheads="1"/>
          </p:cNvPicPr>
          <p:nvPr>
            <p:ph sz="half" idx="2"/>
          </p:nvPr>
        </p:nvPicPr>
        <p:blipFill>
          <a:blip r:embed="rId5" cstate="print"/>
          <a:srcRect/>
          <a:stretch>
            <a:fillRect/>
          </a:stretch>
        </p:blipFill>
        <p:spPr bwMode="auto">
          <a:xfrm>
            <a:off x="4114800" y="4953000"/>
            <a:ext cx="1600200" cy="1629834"/>
          </a:xfrm>
          <a:prstGeom prst="rect">
            <a:avLst/>
          </a:prstGeom>
          <a:noFill/>
        </p:spPr>
      </p:pic>
      <p:pic>
        <p:nvPicPr>
          <p:cNvPr id="13" name="Picture 12" descr="ABO Blood Grp-SurfaceProB-B"/>
          <p:cNvPicPr>
            <a:picLocks noChangeAspect="1" noChangeArrowheads="1"/>
          </p:cNvPicPr>
          <p:nvPr/>
        </p:nvPicPr>
        <p:blipFill>
          <a:blip r:embed="rId6" cstate="print"/>
          <a:srcRect/>
          <a:stretch>
            <a:fillRect/>
          </a:stretch>
        </p:blipFill>
        <p:spPr bwMode="auto">
          <a:xfrm>
            <a:off x="7239000" y="5029200"/>
            <a:ext cx="1741715" cy="1524000"/>
          </a:xfrm>
          <a:prstGeom prst="rect">
            <a:avLst/>
          </a:prstGeom>
          <a:noFill/>
        </p:spPr>
      </p:pic>
      <p:pic>
        <p:nvPicPr>
          <p:cNvPr id="13314"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3605364" y="1125963"/>
            <a:ext cx="2260864" cy="2006118"/>
          </a:xfrm>
          <a:prstGeom prst="rect">
            <a:avLst/>
          </a:prstGeom>
          <a:noFill/>
        </p:spPr>
      </p:pic>
      <p:pic>
        <p:nvPicPr>
          <p:cNvPr id="13318" name="Picture 6" descr="http://dwb4.unl.edu/Chem/CHEM869N/CHEM869NLinks/www.rrz.uni-hamburg.de/biologie/b_online/ge08/01.gif"/>
          <p:cNvPicPr>
            <a:picLocks noChangeAspect="1" noChangeArrowheads="1"/>
          </p:cNvPicPr>
          <p:nvPr/>
        </p:nvPicPr>
        <p:blipFill>
          <a:blip r:embed="rId9" cstate="print"/>
          <a:srcRect/>
          <a:stretch>
            <a:fillRect/>
          </a:stretch>
        </p:blipFill>
        <p:spPr bwMode="auto">
          <a:xfrm>
            <a:off x="57972" y="3162299"/>
            <a:ext cx="2679152" cy="2041525"/>
          </a:xfrm>
          <a:prstGeom prst="rect">
            <a:avLst/>
          </a:prstGeom>
          <a:noFill/>
        </p:spPr>
      </p:pic>
      <p:pic>
        <p:nvPicPr>
          <p:cNvPr id="13316" name="Picture 4" descr="http://upload.wikimedia.org/wikipedia/commons/7/7d/AustrCattleDogBlue_wb.jpg"/>
          <p:cNvPicPr>
            <a:picLocks noChangeAspect="1" noChangeArrowheads="1"/>
          </p:cNvPicPr>
          <p:nvPr/>
        </p:nvPicPr>
        <p:blipFill>
          <a:blip r:embed="rId10" cstate="print"/>
          <a:srcRect/>
          <a:stretch>
            <a:fillRect/>
          </a:stretch>
        </p:blipFill>
        <p:spPr bwMode="auto">
          <a:xfrm>
            <a:off x="2752507" y="3183312"/>
            <a:ext cx="2286000" cy="1682496"/>
          </a:xfrm>
          <a:prstGeom prst="rect">
            <a:avLst/>
          </a:prstGeom>
          <a:noFill/>
        </p:spPr>
      </p:pic>
      <p:pic>
        <p:nvPicPr>
          <p:cNvPr id="14" name="Picture 21" descr="ABO Blood Group-no Surface"/>
          <p:cNvPicPr>
            <a:picLocks noChangeAspect="1" noChangeArrowheads="1"/>
          </p:cNvPicPr>
          <p:nvPr/>
        </p:nvPicPr>
        <p:blipFill>
          <a:blip r:embed="rId11" cstate="print"/>
          <a:srcRect/>
          <a:stretch>
            <a:fillRect/>
          </a:stretch>
        </p:blipFill>
        <p:spPr bwMode="auto">
          <a:xfrm>
            <a:off x="8991600" y="5029200"/>
            <a:ext cx="1524000" cy="1524000"/>
          </a:xfrm>
          <a:prstGeom prst="rect">
            <a:avLst/>
          </a:prstGeom>
          <a:noFill/>
        </p:spPr>
      </p:pic>
    </p:spTree>
    <p:extLst>
      <p:ext uri="{BB962C8B-B14F-4D97-AF65-F5344CB8AC3E}">
        <p14:creationId xmlns:p14="http://schemas.microsoft.com/office/powerpoint/2010/main" val="14831108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t2.gstatic.com/images?q=tbn:TqkiOcTC2fFwoM:http://www.jrcompton.com/photos/The_Birds/J/Feb-09-/BW-chicken-JR1_3535.jpg">
            <a:hlinkClick r:id="rId2"/>
          </p:cNvPr>
          <p:cNvPicPr>
            <a:picLocks noGrp="1" noChangeAspect="1" noChangeArrowheads="1"/>
          </p:cNvPicPr>
          <p:nvPr>
            <p:ph idx="1"/>
          </p:nvPr>
        </p:nvPicPr>
        <p:blipFill>
          <a:blip r:embed="rId3" cstate="print"/>
          <a:srcRect/>
          <a:stretch>
            <a:fillRect/>
          </a:stretch>
        </p:blipFill>
        <p:spPr bwMode="auto">
          <a:xfrm>
            <a:off x="2429266" y="609600"/>
            <a:ext cx="7019534" cy="6228601"/>
          </a:xfrm>
          <a:prstGeom prst="rect">
            <a:avLst/>
          </a:prstGeom>
          <a:noFill/>
        </p:spPr>
      </p:pic>
    </p:spTree>
    <p:extLst>
      <p:ext uri="{BB962C8B-B14F-4D97-AF65-F5344CB8AC3E}">
        <p14:creationId xmlns:p14="http://schemas.microsoft.com/office/powerpoint/2010/main" val="9317245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2147" name="Text Box 2051"/>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Incomplete dominance: Appearance of a third phenotype p. 77NB</a:t>
            </a:r>
          </a:p>
        </p:txBody>
      </p:sp>
      <p:pic>
        <p:nvPicPr>
          <p:cNvPr id="902148" name="Picture 2052"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2149"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2150"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51"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2152" name="Picture 2056"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2153" name="Picture 205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2154" name="Rectangle 2058"/>
          <p:cNvSpPr>
            <a:spLocks noChangeArrowheads="1"/>
          </p:cNvSpPr>
          <p:nvPr/>
        </p:nvSpPr>
        <p:spPr bwMode="auto">
          <a:xfrm>
            <a:off x="2057400" y="206057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inheritance follows a pattern of dominance, heterozygous and homozygous dominant individuals both have the same phenotype.</a:t>
            </a:r>
            <a:endParaRPr lang="en-US" altLang="en-US" sz="3200" i="1">
              <a:latin typeface="Times" charset="0"/>
            </a:endParaRPr>
          </a:p>
        </p:txBody>
      </p:sp>
      <p:sp>
        <p:nvSpPr>
          <p:cNvPr id="902155" name="Rectangle 2059"/>
          <p:cNvSpPr>
            <a:spLocks noChangeArrowheads="1"/>
          </p:cNvSpPr>
          <p:nvPr/>
        </p:nvSpPr>
        <p:spPr bwMode="auto">
          <a:xfrm>
            <a:off x="2057400" y="40608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traits are inherited in an </a:t>
            </a:r>
            <a:r>
              <a:rPr lang="en-US" altLang="en-US" sz="3200">
                <a:solidFill>
                  <a:srgbClr val="FF0066"/>
                </a:solidFill>
                <a:latin typeface="Times" charset="0"/>
              </a:rPr>
              <a:t>incomplete dominance</a:t>
            </a:r>
            <a:r>
              <a:rPr lang="en-US" altLang="en-US" sz="3200">
                <a:latin typeface="Times" charset="0"/>
              </a:rPr>
              <a:t> pattern, however, the phenotype of heterozygous individuals is intermediate between those of the two homozygotes.</a:t>
            </a:r>
            <a:endParaRPr lang="en-US" altLang="en-US" sz="3200" i="1">
              <a:latin typeface="Times" charset="0"/>
            </a:endParaRPr>
          </a:p>
        </p:txBody>
      </p:sp>
      <p:pic>
        <p:nvPicPr>
          <p:cNvPr id="902156" name="Picture 2060"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2157" name="Picture 2061"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2159" name="Picture 2063" descr="audio image blue">
            <a:hlinkClick r:id="" action="ppaction://noaction">
              <a:snd r:embed="rId12" name="12-incomplete dominance.WAV"/>
            </a:hlinkClick>
          </p:cNvPr>
          <p:cNvPicPr>
            <a:picLocks noChangeAspect="1" noChangeArrowheads="1"/>
          </p:cNvPicPr>
          <p:nvPr/>
        </p:nvPicPr>
        <p:blipFill>
          <a:blip r:embed="rId13" cstate="print"/>
          <a:srcRect/>
          <a:stretch>
            <a:fillRect/>
          </a:stretch>
        </p:blipFill>
        <p:spPr bwMode="auto">
          <a:xfrm>
            <a:off x="8980488" y="5462588"/>
            <a:ext cx="354012" cy="354012"/>
          </a:xfrm>
          <a:prstGeom prst="rect">
            <a:avLst/>
          </a:prstGeom>
          <a:noFill/>
        </p:spPr>
      </p:pic>
    </p:spTree>
    <p:extLst>
      <p:ext uri="{BB962C8B-B14F-4D97-AF65-F5344CB8AC3E}">
        <p14:creationId xmlns:p14="http://schemas.microsoft.com/office/powerpoint/2010/main" val="23319799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4"/>
                                        </p:tgtEl>
                                        <p:attrNameLst>
                                          <p:attrName>style.visibility</p:attrName>
                                        </p:attrNameLst>
                                      </p:cBhvr>
                                      <p:to>
                                        <p:strVal val="visible"/>
                                      </p:to>
                                    </p:set>
                                    <p:animEffect transition="in" filter="box(out)">
                                      <p:cBhvr>
                                        <p:cTn id="7" dur="500"/>
                                        <p:tgtEl>
                                          <p:spTgt spid="9021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2155"/>
                                        </p:tgtEl>
                                        <p:attrNameLst>
                                          <p:attrName>style.visibility</p:attrName>
                                        </p:attrNameLst>
                                      </p:cBhvr>
                                      <p:to>
                                        <p:strVal val="visible"/>
                                      </p:to>
                                    </p:set>
                                    <p:animEffect transition="in" filter="box(out)">
                                      <p:cBhvr>
                                        <p:cTn id="12" dur="500"/>
                                        <p:tgtEl>
                                          <p:spTgt spid="902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2159"/>
                                        </p:tgtEl>
                                        <p:attrNameLst>
                                          <p:attrName>style.visibility</p:attrName>
                                        </p:attrNameLst>
                                      </p:cBhvr>
                                      <p:to>
                                        <p:strVal val="visible"/>
                                      </p:to>
                                    </p:set>
                                    <p:animEffect transition="in" filter="box(out)">
                                      <p:cBhvr>
                                        <p:cTn id="17" dur="500"/>
                                        <p:tgtEl>
                                          <p:spTgt spid="90215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2148"/>
                                        </p:tgtEl>
                                        <p:attrNameLst>
                                          <p:attrName>style.visibility</p:attrName>
                                        </p:attrNameLst>
                                      </p:cBhvr>
                                      <p:to>
                                        <p:strVal val="visible"/>
                                      </p:to>
                                    </p:set>
                                    <p:animEffect transition="in" filter="box(out)">
                                      <p:cBhvr>
                                        <p:cTn id="21" dur="500"/>
                                        <p:tgtEl>
                                          <p:spTgt spid="90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4" grpId="0" autoUpdateAnimBg="0"/>
      <p:bldP spid="902155"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3171" name="Text Box 3"/>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pic>
        <p:nvPicPr>
          <p:cNvPr id="90317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31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31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317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317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3178" name="Rectangle 10"/>
          <p:cNvSpPr>
            <a:spLocks noChangeArrowheads="1"/>
          </p:cNvSpPr>
          <p:nvPr/>
        </p:nvSpPr>
        <p:spPr bwMode="auto">
          <a:xfrm>
            <a:off x="2057400" y="20605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For example, if a homozygous red-flowered snapdragon plant </a:t>
            </a:r>
            <a:r>
              <a:rPr lang="en-US" altLang="en-US" sz="3200" i="1">
                <a:latin typeface="Times" charset="0"/>
              </a:rPr>
              <a:t>(RR)</a:t>
            </a:r>
            <a:r>
              <a:rPr lang="en-US" altLang="en-US" sz="3200">
                <a:latin typeface="Times" charset="0"/>
              </a:rPr>
              <a:t> is crossed with a homozygous white-flowered snapdragon plant (R</a:t>
            </a:r>
            <a:r>
              <a:rPr lang="en-US" altLang="en-US" sz="3200" i="1">
                <a:latin typeface="Times" charset="0"/>
              </a:rPr>
              <a:t>′ </a:t>
            </a:r>
            <a:r>
              <a:rPr lang="en-US" altLang="en-US" sz="3200">
                <a:latin typeface="Times" charset="0"/>
              </a:rPr>
              <a:t>R′), all of the F</a:t>
            </a:r>
            <a:r>
              <a:rPr lang="en-US" altLang="en-US" sz="3200" baseline="-25000">
                <a:latin typeface="Times" charset="0"/>
              </a:rPr>
              <a:t>1</a:t>
            </a:r>
            <a:r>
              <a:rPr lang="en-US" altLang="en-US" sz="3200">
                <a:latin typeface="Times" charset="0"/>
              </a:rPr>
              <a:t> offspring will have pink flowers.</a:t>
            </a:r>
          </a:p>
        </p:txBody>
      </p:sp>
      <p:pic>
        <p:nvPicPr>
          <p:cNvPr id="903180"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3181" name="Picture 13"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spTree>
    <p:extLst>
      <p:ext uri="{BB962C8B-B14F-4D97-AF65-F5344CB8AC3E}">
        <p14:creationId xmlns:p14="http://schemas.microsoft.com/office/powerpoint/2010/main" val="1268759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8"/>
                                        </p:tgtEl>
                                        <p:attrNameLst>
                                          <p:attrName>style.visibility</p:attrName>
                                        </p:attrNameLst>
                                      </p:cBhvr>
                                      <p:to>
                                        <p:strVal val="visible"/>
                                      </p:to>
                                    </p:set>
                                    <p:animEffect transition="in" filter="box(out)">
                                      <p:cBhvr>
                                        <p:cTn id="7" dur="500"/>
                                        <p:tgtEl>
                                          <p:spTgt spid="90317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3172"/>
                                        </p:tgtEl>
                                        <p:attrNameLst>
                                          <p:attrName>style.visibility</p:attrName>
                                        </p:attrNameLst>
                                      </p:cBhvr>
                                      <p:to>
                                        <p:strVal val="visible"/>
                                      </p:to>
                                    </p:set>
                                    <p:animEffect transition="in" filter="box(out)">
                                      <p:cBhvr>
                                        <p:cTn id="11" dur="500"/>
                                        <p:tgtEl>
                                          <p:spTgt spid="90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8"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Fig"/>
          <p:cNvPicPr>
            <a:picLocks noChangeAspect="1" noChangeArrowheads="1"/>
          </p:cNvPicPr>
          <p:nvPr/>
        </p:nvPicPr>
        <p:blipFill>
          <a:blip r:embed="rId2" cstate="print"/>
          <a:srcRect/>
          <a:stretch>
            <a:fillRect/>
          </a:stretch>
        </p:blipFill>
        <p:spPr bwMode="auto">
          <a:xfrm>
            <a:off x="3162300" y="838200"/>
            <a:ext cx="6248400" cy="4686300"/>
          </a:xfrm>
          <a:prstGeom prst="rect">
            <a:avLst/>
          </a:prstGeom>
          <a:noFill/>
        </p:spPr>
      </p:pic>
    </p:spTree>
    <p:extLst>
      <p:ext uri="{BB962C8B-B14F-4D97-AF65-F5344CB8AC3E}">
        <p14:creationId xmlns:p14="http://schemas.microsoft.com/office/powerpoint/2010/main" val="30750261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 </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5227"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5228" name="Picture 12"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5230" name="Picture 14" descr="Fig"/>
          <p:cNvPicPr>
            <a:picLocks noChangeAspect="1" noChangeArrowheads="1"/>
          </p:cNvPicPr>
          <p:nvPr/>
        </p:nvPicPr>
        <p:blipFill>
          <a:blip r:embed="rId12" cstate="print"/>
          <a:srcRect/>
          <a:stretch>
            <a:fillRect/>
          </a:stretch>
        </p:blipFill>
        <p:spPr bwMode="auto">
          <a:xfrm>
            <a:off x="3162300" y="838200"/>
            <a:ext cx="6248400" cy="4686300"/>
          </a:xfrm>
          <a:prstGeom prst="rect">
            <a:avLst/>
          </a:prstGeom>
          <a:noFill/>
        </p:spPr>
      </p:pic>
      <p:sp>
        <p:nvSpPr>
          <p:cNvPr id="905219" name="Text Box 3"/>
          <p:cNvSpPr txBox="1">
            <a:spLocks noChangeArrowheads="1"/>
          </p:cNvSpPr>
          <p:nvPr/>
        </p:nvSpPr>
        <p:spPr bwMode="auto">
          <a:xfrm>
            <a:off x="1981200" y="762000"/>
            <a:ext cx="2819400" cy="2862322"/>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sp>
        <p:nvSpPr>
          <p:cNvPr id="905231" name="Text Box 15"/>
          <p:cNvSpPr txBox="1">
            <a:spLocks noChangeArrowheads="1"/>
          </p:cNvSpPr>
          <p:nvPr/>
        </p:nvSpPr>
        <p:spPr bwMode="auto">
          <a:xfrm>
            <a:off x="6669089" y="968375"/>
            <a:ext cx="627095" cy="400110"/>
          </a:xfrm>
          <a:prstGeom prst="rect">
            <a:avLst/>
          </a:prstGeom>
          <a:noFill/>
          <a:ln w="9525">
            <a:noFill/>
            <a:miter lim="800000"/>
            <a:headEnd/>
            <a:tailEnd/>
          </a:ln>
          <a:effectLst/>
        </p:spPr>
        <p:txBody>
          <a:bodyPr wrap="none">
            <a:spAutoFit/>
          </a:bodyPr>
          <a:lstStyle/>
          <a:p>
            <a:r>
              <a:rPr lang="en-US" altLang="en-US" sz="2000" b="1">
                <a:latin typeface="Times" charset="0"/>
              </a:rPr>
              <a:t>Red</a:t>
            </a:r>
          </a:p>
        </p:txBody>
      </p:sp>
      <p:sp>
        <p:nvSpPr>
          <p:cNvPr id="905232" name="Text Box 16"/>
          <p:cNvSpPr txBox="1">
            <a:spLocks noChangeArrowheads="1"/>
          </p:cNvSpPr>
          <p:nvPr/>
        </p:nvSpPr>
        <p:spPr bwMode="auto">
          <a:xfrm>
            <a:off x="8674101" y="965200"/>
            <a:ext cx="853119" cy="400110"/>
          </a:xfrm>
          <a:prstGeom prst="rect">
            <a:avLst/>
          </a:prstGeom>
          <a:noFill/>
          <a:ln w="9525">
            <a:noFill/>
            <a:miter lim="800000"/>
            <a:headEnd/>
            <a:tailEnd/>
          </a:ln>
          <a:effectLst/>
        </p:spPr>
        <p:txBody>
          <a:bodyPr wrap="none">
            <a:spAutoFit/>
          </a:bodyPr>
          <a:lstStyle/>
          <a:p>
            <a:r>
              <a:rPr lang="en-US" altLang="en-US" sz="2000" b="1">
                <a:latin typeface="Times" charset="0"/>
              </a:rPr>
              <a:t>White</a:t>
            </a:r>
          </a:p>
        </p:txBody>
      </p:sp>
      <p:sp>
        <p:nvSpPr>
          <p:cNvPr id="905233" name="Text Box 17"/>
          <p:cNvSpPr txBox="1">
            <a:spLocks noChangeArrowheads="1"/>
          </p:cNvSpPr>
          <p:nvPr/>
        </p:nvSpPr>
        <p:spPr bwMode="auto">
          <a:xfrm>
            <a:off x="6146800" y="1765300"/>
            <a:ext cx="992188" cy="707886"/>
          </a:xfrm>
          <a:prstGeom prst="rect">
            <a:avLst/>
          </a:prstGeom>
          <a:noFill/>
          <a:ln w="9525">
            <a:noFill/>
            <a:miter lim="800000"/>
            <a:headEnd/>
            <a:tailEnd/>
          </a:ln>
          <a:effectLst/>
        </p:spPr>
        <p:txBody>
          <a:bodyPr>
            <a:spAutoFit/>
          </a:bodyPr>
          <a:lstStyle/>
          <a:p>
            <a:pPr algn="ctr"/>
            <a:r>
              <a:rPr lang="en-US" altLang="en-US" sz="2000" b="1">
                <a:latin typeface="Times" charset="0"/>
              </a:rPr>
              <a:t>All pink</a:t>
            </a:r>
          </a:p>
        </p:txBody>
      </p:sp>
      <p:sp>
        <p:nvSpPr>
          <p:cNvPr id="905234" name="Text Box 18"/>
          <p:cNvSpPr txBox="1">
            <a:spLocks noChangeArrowheads="1"/>
          </p:cNvSpPr>
          <p:nvPr/>
        </p:nvSpPr>
        <p:spPr bwMode="auto">
          <a:xfrm>
            <a:off x="5386388" y="2787650"/>
            <a:ext cx="1066800" cy="707886"/>
          </a:xfrm>
          <a:prstGeom prst="rect">
            <a:avLst/>
          </a:prstGeom>
          <a:noFill/>
          <a:ln w="9525">
            <a:noFill/>
            <a:miter lim="800000"/>
            <a:headEnd/>
            <a:tailEnd/>
          </a:ln>
          <a:effectLst/>
        </p:spPr>
        <p:txBody>
          <a:bodyPr>
            <a:spAutoFit/>
          </a:bodyPr>
          <a:lstStyle/>
          <a:p>
            <a:pPr algn="ctr"/>
            <a:r>
              <a:rPr lang="en-US" altLang="en-US" sz="2000" b="1">
                <a:latin typeface="Times" charset="0"/>
              </a:rPr>
              <a:t>Red (RR)</a:t>
            </a:r>
          </a:p>
        </p:txBody>
      </p:sp>
      <p:sp>
        <p:nvSpPr>
          <p:cNvPr id="905235" name="Text Box 19"/>
          <p:cNvSpPr txBox="1">
            <a:spLocks noChangeArrowheads="1"/>
          </p:cNvSpPr>
          <p:nvPr/>
        </p:nvSpPr>
        <p:spPr bwMode="auto">
          <a:xfrm>
            <a:off x="2667000" y="4902201"/>
            <a:ext cx="1347788" cy="701675"/>
          </a:xfrm>
          <a:prstGeom prst="rect">
            <a:avLst/>
          </a:prstGeom>
          <a:noFill/>
          <a:ln w="9525">
            <a:noFill/>
            <a:miter lim="800000"/>
            <a:headEnd/>
            <a:tailEnd/>
          </a:ln>
          <a:effectLst/>
        </p:spPr>
        <p:txBody>
          <a:bodyPr>
            <a:spAutoFit/>
          </a:bodyPr>
          <a:lstStyle/>
          <a:p>
            <a:pPr algn="ctr"/>
            <a:r>
              <a:rPr lang="en-US" altLang="en-US" sz="2000" b="1">
                <a:latin typeface="Times" charset="0"/>
              </a:rPr>
              <a:t>White (R</a:t>
            </a:r>
            <a:r>
              <a:rPr lang="en-US" altLang="en-US" sz="2000" i="1">
                <a:latin typeface="Times" charset="0"/>
              </a:rPr>
              <a:t>’</a:t>
            </a:r>
            <a:r>
              <a:rPr lang="en-US" altLang="en-US" sz="2000" b="1">
                <a:latin typeface="Times" charset="0"/>
              </a:rPr>
              <a:t>R</a:t>
            </a:r>
            <a:r>
              <a:rPr lang="en-US" altLang="en-US" sz="2000" i="1">
                <a:latin typeface="Times" charset="0"/>
              </a:rPr>
              <a:t>’</a:t>
            </a:r>
            <a:r>
              <a:rPr lang="en-US" altLang="en-US" sz="2000" b="1">
                <a:latin typeface="Times" charset="0"/>
              </a:rPr>
              <a:t>)</a:t>
            </a:r>
          </a:p>
        </p:txBody>
      </p:sp>
      <p:sp>
        <p:nvSpPr>
          <p:cNvPr id="905236" name="Text Box 20"/>
          <p:cNvSpPr txBox="1">
            <a:spLocks noChangeArrowheads="1"/>
          </p:cNvSpPr>
          <p:nvPr/>
        </p:nvSpPr>
        <p:spPr bwMode="auto">
          <a:xfrm>
            <a:off x="6286500" y="49022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7" name="Text Box 21"/>
          <p:cNvSpPr txBox="1">
            <a:spLocks noChangeArrowheads="1"/>
          </p:cNvSpPr>
          <p:nvPr/>
        </p:nvSpPr>
        <p:spPr bwMode="auto">
          <a:xfrm>
            <a:off x="8877300" y="28194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8" name="Text Box 22"/>
          <p:cNvSpPr txBox="1">
            <a:spLocks noChangeArrowheads="1"/>
          </p:cNvSpPr>
          <p:nvPr/>
        </p:nvSpPr>
        <p:spPr bwMode="auto">
          <a:xfrm>
            <a:off x="4064000" y="5530850"/>
            <a:ext cx="1993900" cy="400110"/>
          </a:xfrm>
          <a:prstGeom prst="rect">
            <a:avLst/>
          </a:prstGeom>
          <a:noFill/>
          <a:ln w="9525">
            <a:noFill/>
            <a:miter lim="800000"/>
            <a:headEnd/>
            <a:tailEnd/>
          </a:ln>
          <a:effectLst/>
        </p:spPr>
        <p:txBody>
          <a:bodyPr>
            <a:spAutoFit/>
          </a:bodyPr>
          <a:lstStyle/>
          <a:p>
            <a:r>
              <a:rPr lang="en-US" altLang="en-US" sz="2000" b="1">
                <a:latin typeface="Times" charset="0"/>
              </a:rPr>
              <a:t>All pink flowers</a:t>
            </a:r>
          </a:p>
        </p:txBody>
      </p:sp>
      <p:sp>
        <p:nvSpPr>
          <p:cNvPr id="905239" name="Text Box 23"/>
          <p:cNvSpPr txBox="1">
            <a:spLocks noChangeArrowheads="1"/>
          </p:cNvSpPr>
          <p:nvPr/>
        </p:nvSpPr>
        <p:spPr bwMode="auto">
          <a:xfrm>
            <a:off x="7086600" y="5530850"/>
            <a:ext cx="2527300" cy="400110"/>
          </a:xfrm>
          <a:prstGeom prst="rect">
            <a:avLst/>
          </a:prstGeom>
          <a:noFill/>
          <a:ln w="9525">
            <a:noFill/>
            <a:miter lim="800000"/>
            <a:headEnd/>
            <a:tailEnd/>
          </a:ln>
          <a:effectLst/>
        </p:spPr>
        <p:txBody>
          <a:bodyPr>
            <a:spAutoFit/>
          </a:bodyPr>
          <a:lstStyle/>
          <a:p>
            <a:r>
              <a:rPr lang="en-US" altLang="en-US" sz="2000" b="1">
                <a:latin typeface="Times" charset="0"/>
              </a:rPr>
              <a:t>1 red: 2 pink: 1 white</a:t>
            </a:r>
          </a:p>
        </p:txBody>
      </p:sp>
    </p:spTree>
    <p:extLst>
      <p:ext uri="{BB962C8B-B14F-4D97-AF65-F5344CB8AC3E}">
        <p14:creationId xmlns:p14="http://schemas.microsoft.com/office/powerpoint/2010/main" val="10622577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5220"/>
                                        </p:tgtEl>
                                        <p:attrNameLst>
                                          <p:attrName>style.visibility</p:attrName>
                                        </p:attrNameLst>
                                      </p:cBhvr>
                                      <p:to>
                                        <p:strVal val="visible"/>
                                      </p:to>
                                    </p:set>
                                    <p:animEffect transition="in" filter="box(out)">
                                      <p:cBhvr>
                                        <p:cTn id="7"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26" name="Picture 22" descr="Fig"/>
          <p:cNvPicPr>
            <a:picLocks noChangeAspect="1" noChangeArrowheads="1"/>
          </p:cNvPicPr>
          <p:nvPr/>
        </p:nvPicPr>
        <p:blipFill>
          <a:blip r:embed="rId2" cstate="print"/>
          <a:srcRect/>
          <a:stretch>
            <a:fillRect/>
          </a:stretch>
        </p:blipFill>
        <p:spPr bwMode="auto">
          <a:xfrm>
            <a:off x="2667000" y="1724026"/>
            <a:ext cx="6375400" cy="3457575"/>
          </a:xfrm>
          <a:prstGeom prst="rect">
            <a:avLst/>
          </a:prstGeom>
          <a:noFill/>
        </p:spPr>
      </p:pic>
      <p:sp>
        <p:nvSpPr>
          <p:cNvPr id="91750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pic>
        <p:nvPicPr>
          <p:cNvPr id="91750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751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7513"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17521" name="Picture 17"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7522" name="Picture 18" descr="Sec"/>
          <p:cNvPicPr>
            <a:picLocks noChangeAspect="1" noChangeArrowheads="1"/>
          </p:cNvPicPr>
          <p:nvPr/>
        </p:nvPicPr>
        <p:blipFill>
          <a:blip r:embed="rId12" cstate="print"/>
          <a:srcRect/>
          <a:stretch>
            <a:fillRect/>
          </a:stretch>
        </p:blipFill>
        <p:spPr bwMode="auto">
          <a:xfrm>
            <a:off x="1524000" y="0"/>
            <a:ext cx="1752600" cy="762000"/>
          </a:xfrm>
          <a:prstGeom prst="rect">
            <a:avLst/>
          </a:prstGeom>
          <a:noFill/>
        </p:spPr>
      </p:pic>
      <p:sp>
        <p:nvSpPr>
          <p:cNvPr id="917527" name="Text Box 23"/>
          <p:cNvSpPr txBox="1">
            <a:spLocks noChangeArrowheads="1"/>
          </p:cNvSpPr>
          <p:nvPr/>
        </p:nvSpPr>
        <p:spPr bwMode="auto">
          <a:xfrm>
            <a:off x="8864600" y="3271838"/>
            <a:ext cx="1358900" cy="369332"/>
          </a:xfrm>
          <a:prstGeom prst="rect">
            <a:avLst/>
          </a:prstGeom>
          <a:noFill/>
          <a:ln w="9525">
            <a:noFill/>
            <a:miter lim="800000"/>
            <a:headEnd/>
            <a:tailEnd/>
          </a:ln>
          <a:effectLst/>
        </p:spPr>
        <p:txBody>
          <a:bodyPr>
            <a:spAutoFit/>
          </a:bodyPr>
          <a:lstStyle/>
          <a:p>
            <a:r>
              <a:rPr lang="en-US" altLang="en-US" b="1">
                <a:latin typeface="Times" charset="0"/>
              </a:rPr>
              <a:t>Females:</a:t>
            </a:r>
          </a:p>
        </p:txBody>
      </p:sp>
      <p:sp>
        <p:nvSpPr>
          <p:cNvPr id="917529" name="Text Box 25"/>
          <p:cNvSpPr txBox="1">
            <a:spLocks noChangeArrowheads="1"/>
          </p:cNvSpPr>
          <p:nvPr/>
        </p:nvSpPr>
        <p:spPr bwMode="auto">
          <a:xfrm>
            <a:off x="8861426" y="4065588"/>
            <a:ext cx="904875" cy="369332"/>
          </a:xfrm>
          <a:prstGeom prst="rect">
            <a:avLst/>
          </a:prstGeom>
          <a:noFill/>
          <a:ln w="9525">
            <a:noFill/>
            <a:miter lim="800000"/>
            <a:headEnd/>
            <a:tailEnd/>
          </a:ln>
          <a:effectLst/>
        </p:spPr>
        <p:txBody>
          <a:bodyPr>
            <a:spAutoFit/>
          </a:bodyPr>
          <a:lstStyle/>
          <a:p>
            <a:r>
              <a:rPr lang="en-US" altLang="en-US" b="1">
                <a:latin typeface="Times" charset="0"/>
              </a:rPr>
              <a:t>Males:</a:t>
            </a:r>
          </a:p>
        </p:txBody>
      </p:sp>
      <p:sp>
        <p:nvSpPr>
          <p:cNvPr id="917530" name="Text Box 26"/>
          <p:cNvSpPr txBox="1">
            <a:spLocks noChangeArrowheads="1"/>
          </p:cNvSpPr>
          <p:nvPr/>
        </p:nvSpPr>
        <p:spPr bwMode="auto">
          <a:xfrm>
            <a:off x="8851900" y="4340225"/>
            <a:ext cx="1371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red eyed</a:t>
            </a:r>
          </a:p>
        </p:txBody>
      </p:sp>
      <p:sp>
        <p:nvSpPr>
          <p:cNvPr id="917532" name="Text Box 28"/>
          <p:cNvSpPr txBox="1">
            <a:spLocks noChangeArrowheads="1"/>
          </p:cNvSpPr>
          <p:nvPr/>
        </p:nvSpPr>
        <p:spPr bwMode="auto">
          <a:xfrm>
            <a:off x="8851900" y="4613275"/>
            <a:ext cx="1752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white eyed</a:t>
            </a:r>
          </a:p>
        </p:txBody>
      </p:sp>
      <p:sp>
        <p:nvSpPr>
          <p:cNvPr id="917533" name="Text Box 29"/>
          <p:cNvSpPr txBox="1">
            <a:spLocks noChangeArrowheads="1"/>
          </p:cNvSpPr>
          <p:nvPr/>
        </p:nvSpPr>
        <p:spPr bwMode="auto">
          <a:xfrm>
            <a:off x="8864600" y="3546475"/>
            <a:ext cx="1435100" cy="369332"/>
          </a:xfrm>
          <a:prstGeom prst="rect">
            <a:avLst/>
          </a:prstGeom>
          <a:noFill/>
          <a:ln w="9525">
            <a:noFill/>
            <a:miter lim="800000"/>
            <a:headEnd/>
            <a:tailEnd/>
          </a:ln>
          <a:effectLst/>
        </p:spPr>
        <p:txBody>
          <a:bodyPr>
            <a:spAutoFit/>
          </a:bodyPr>
          <a:lstStyle/>
          <a:p>
            <a:r>
              <a:rPr lang="en-US" altLang="en-US" b="1">
                <a:latin typeface="Times" charset="0"/>
              </a:rPr>
              <a:t>all red eyed</a:t>
            </a:r>
          </a:p>
        </p:txBody>
      </p:sp>
      <p:sp>
        <p:nvSpPr>
          <p:cNvPr id="917534" name="Text Box 30"/>
          <p:cNvSpPr txBox="1">
            <a:spLocks noChangeArrowheads="1"/>
          </p:cNvSpPr>
          <p:nvPr/>
        </p:nvSpPr>
        <p:spPr bwMode="auto">
          <a:xfrm>
            <a:off x="3606800" y="1689101"/>
            <a:ext cx="1498600" cy="646331"/>
          </a:xfrm>
          <a:prstGeom prst="rect">
            <a:avLst/>
          </a:prstGeom>
          <a:noFill/>
          <a:ln w="9525">
            <a:noFill/>
            <a:miter lim="800000"/>
            <a:headEnd/>
            <a:tailEnd/>
          </a:ln>
          <a:effectLst/>
        </p:spPr>
        <p:txBody>
          <a:bodyPr>
            <a:spAutoFit/>
          </a:bodyPr>
          <a:lstStyle/>
          <a:p>
            <a:r>
              <a:rPr lang="en-US" altLang="en-US" b="1">
                <a:latin typeface="Times" charset="0"/>
              </a:rPr>
              <a:t>White-eyed male (X</a:t>
            </a:r>
            <a:r>
              <a:rPr lang="en-US" altLang="en-US" b="1" baseline="30000">
                <a:latin typeface="Times" charset="0"/>
              </a:rPr>
              <a:t>r</a:t>
            </a:r>
            <a:r>
              <a:rPr lang="en-US" altLang="en-US" b="1">
                <a:latin typeface="Times" charset="0"/>
              </a:rPr>
              <a:t>Y)</a:t>
            </a:r>
          </a:p>
        </p:txBody>
      </p:sp>
      <p:sp>
        <p:nvSpPr>
          <p:cNvPr id="917535" name="Text Box 31"/>
          <p:cNvSpPr txBox="1">
            <a:spLocks noChangeArrowheads="1"/>
          </p:cNvSpPr>
          <p:nvPr/>
        </p:nvSpPr>
        <p:spPr bwMode="auto">
          <a:xfrm>
            <a:off x="1854200" y="3429001"/>
            <a:ext cx="965200" cy="1200329"/>
          </a:xfrm>
          <a:prstGeom prst="rect">
            <a:avLst/>
          </a:prstGeom>
          <a:noFill/>
          <a:ln w="9525">
            <a:noFill/>
            <a:miter lim="800000"/>
            <a:headEnd/>
            <a:tailEnd/>
          </a:ln>
          <a:effectLst/>
        </p:spPr>
        <p:txBody>
          <a:bodyPr>
            <a:spAutoFit/>
          </a:bodyPr>
          <a:lstStyle/>
          <a:p>
            <a:r>
              <a:rPr lang="en-US" altLang="en-US" b="1">
                <a:latin typeface="Times" charset="0"/>
              </a:rPr>
              <a:t>Red-eyed female (X</a:t>
            </a:r>
            <a:r>
              <a:rPr lang="en-US" altLang="en-US" b="1" baseline="30000">
                <a:latin typeface="Times" charset="0"/>
              </a:rPr>
              <a:t>R</a:t>
            </a:r>
            <a:r>
              <a:rPr lang="en-US" altLang="en-US" b="1">
                <a:latin typeface="Times" charset="0"/>
              </a:rPr>
              <a:t>X</a:t>
            </a:r>
            <a:r>
              <a:rPr lang="en-US" altLang="en-US" b="1" baseline="30000">
                <a:latin typeface="Times" charset="0"/>
              </a:rPr>
              <a:t>R</a:t>
            </a:r>
            <a:r>
              <a:rPr lang="en-US" altLang="en-US" b="1">
                <a:latin typeface="Times" charset="0"/>
              </a:rPr>
              <a:t>)</a:t>
            </a:r>
          </a:p>
        </p:txBody>
      </p:sp>
      <p:sp>
        <p:nvSpPr>
          <p:cNvPr id="917536" name="Text Box 32"/>
          <p:cNvSpPr txBox="1">
            <a:spLocks noChangeArrowheads="1"/>
          </p:cNvSpPr>
          <p:nvPr/>
        </p:nvSpPr>
        <p:spPr bwMode="auto">
          <a:xfrm>
            <a:off x="3606800" y="5051425"/>
            <a:ext cx="18034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1</a:t>
            </a:r>
            <a:r>
              <a:rPr lang="en-US" altLang="en-US" b="1">
                <a:latin typeface="Times" charset="0"/>
              </a:rPr>
              <a:t> All red eyed</a:t>
            </a:r>
          </a:p>
        </p:txBody>
      </p:sp>
      <p:sp>
        <p:nvSpPr>
          <p:cNvPr id="917537" name="Text Box 33"/>
          <p:cNvSpPr txBox="1">
            <a:spLocks noChangeArrowheads="1"/>
          </p:cNvSpPr>
          <p:nvPr/>
        </p:nvSpPr>
        <p:spPr bwMode="auto">
          <a:xfrm>
            <a:off x="8915400" y="2860675"/>
            <a:ext cx="4318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2</a:t>
            </a:r>
            <a:endParaRPr lang="en-US" altLang="en-US" b="1">
              <a:latin typeface="Times" charset="0"/>
            </a:endParaRPr>
          </a:p>
        </p:txBody>
      </p:sp>
      <p:sp>
        <p:nvSpPr>
          <p:cNvPr id="917539" name="Rectangle 35"/>
          <p:cNvSpPr>
            <a:spLocks noChangeArrowheads="1"/>
          </p:cNvSpPr>
          <p:nvPr/>
        </p:nvSpPr>
        <p:spPr bwMode="auto">
          <a:xfrm>
            <a:off x="1828800" y="3472934"/>
            <a:ext cx="4038600" cy="369332"/>
          </a:xfrm>
          <a:prstGeom prst="rect">
            <a:avLst/>
          </a:prstGeom>
          <a:noFill/>
          <a:ln w="50800">
            <a:solidFill>
              <a:schemeClr val="tx2"/>
            </a:solidFill>
            <a:miter lim="800000"/>
            <a:headEnd/>
            <a:tailEnd/>
          </a:ln>
          <a:effectLst/>
        </p:spPr>
        <p:txBody>
          <a:bodyPr anchor="ctr">
            <a:spAutoFit/>
          </a:bodyPr>
          <a:lstStyle/>
          <a:p>
            <a:endParaRPr lang="en-US"/>
          </a:p>
        </p:txBody>
      </p:sp>
      <p:sp>
        <p:nvSpPr>
          <p:cNvPr id="917540" name="Rectangle 36"/>
          <p:cNvSpPr>
            <a:spLocks noChangeArrowheads="1"/>
          </p:cNvSpPr>
          <p:nvPr/>
        </p:nvSpPr>
        <p:spPr bwMode="auto">
          <a:xfrm>
            <a:off x="5943600" y="3472934"/>
            <a:ext cx="4419600" cy="369332"/>
          </a:xfrm>
          <a:prstGeom prst="rect">
            <a:avLst/>
          </a:prstGeom>
          <a:noFill/>
          <a:ln w="50800">
            <a:solidFill>
              <a:schemeClr val="tx2"/>
            </a:solidFill>
            <a:miter lim="800000"/>
            <a:headEnd/>
            <a:tailEnd/>
          </a:ln>
          <a:effectLst/>
        </p:spPr>
        <p:txBody>
          <a:bodyPr anchor="ctr">
            <a:spAutoFit/>
          </a:bodyPr>
          <a:lstStyle/>
          <a:p>
            <a:endParaRPr lang="en-US"/>
          </a:p>
        </p:txBody>
      </p:sp>
      <p:pic>
        <p:nvPicPr>
          <p:cNvPr id="917542" name="Picture 38" descr="audio image blue">
            <a:hlinkClick r:id="" action="ppaction://noaction">
              <a:snd r:embed="rId13" name="12-56A.WAV"/>
            </a:hlinkClick>
          </p:cNvPr>
          <p:cNvPicPr>
            <a:picLocks noChangeAspect="1" noChangeArrowheads="1"/>
          </p:cNvPicPr>
          <p:nvPr/>
        </p:nvPicPr>
        <p:blipFill>
          <a:blip r:embed="rId14" cstate="print"/>
          <a:srcRect/>
          <a:stretch>
            <a:fillRect/>
          </a:stretch>
        </p:blipFill>
        <p:spPr bwMode="auto">
          <a:xfrm>
            <a:off x="6629401" y="1093788"/>
            <a:ext cx="354013" cy="354012"/>
          </a:xfrm>
          <a:prstGeom prst="rect">
            <a:avLst/>
          </a:prstGeom>
          <a:noFill/>
        </p:spPr>
      </p:pic>
      <p:pic>
        <p:nvPicPr>
          <p:cNvPr id="917543" name="Picture 39" descr="audio image blue">
            <a:hlinkClick r:id="" action="ppaction://noaction">
              <a:snd r:embed="rId15" name="12-56B.WAV"/>
            </a:hlinkClick>
          </p:cNvPr>
          <p:cNvPicPr>
            <a:picLocks noChangeAspect="1" noChangeArrowheads="1"/>
          </p:cNvPicPr>
          <p:nvPr/>
        </p:nvPicPr>
        <p:blipFill>
          <a:blip r:embed="rId14" cstate="print"/>
          <a:srcRect/>
          <a:stretch>
            <a:fillRect/>
          </a:stretch>
        </p:blipFill>
        <p:spPr bwMode="auto">
          <a:xfrm>
            <a:off x="1981201" y="1676401"/>
            <a:ext cx="354013" cy="354013"/>
          </a:xfrm>
          <a:prstGeom prst="rect">
            <a:avLst/>
          </a:prstGeom>
          <a:noFill/>
        </p:spPr>
      </p:pic>
      <p:pic>
        <p:nvPicPr>
          <p:cNvPr id="917544" name="Picture 40" descr="audio image blue">
            <a:hlinkClick r:id="" action="ppaction://noaction">
              <a:snd r:embed="rId16" name="12-56C.WAV"/>
            </a:hlinkClick>
          </p:cNvPr>
          <p:cNvPicPr>
            <a:picLocks noChangeAspect="1" noChangeArrowheads="1"/>
          </p:cNvPicPr>
          <p:nvPr/>
        </p:nvPicPr>
        <p:blipFill>
          <a:blip r:embed="rId14" cstate="print"/>
          <a:srcRect/>
          <a:stretch>
            <a:fillRect/>
          </a:stretch>
        </p:blipFill>
        <p:spPr bwMode="auto">
          <a:xfrm>
            <a:off x="6070601" y="3074988"/>
            <a:ext cx="354013" cy="354012"/>
          </a:xfrm>
          <a:prstGeom prst="rect">
            <a:avLst/>
          </a:prstGeom>
          <a:noFill/>
        </p:spPr>
      </p:pic>
      <p:pic>
        <p:nvPicPr>
          <p:cNvPr id="917545" name="Picture 41" descr="audio image blue">
            <a:hlinkClick r:id="" action="ppaction://noaction">
              <a:snd r:embed="rId17" name="12-56D.WAV"/>
            </a:hlinkClick>
          </p:cNvPr>
          <p:cNvPicPr>
            <a:picLocks noChangeAspect="1" noChangeArrowheads="1"/>
          </p:cNvPicPr>
          <p:nvPr/>
        </p:nvPicPr>
        <p:blipFill>
          <a:blip r:embed="rId14" cstate="print"/>
          <a:srcRect/>
          <a:stretch>
            <a:fillRect/>
          </a:stretch>
        </p:blipFill>
        <p:spPr bwMode="auto">
          <a:xfrm>
            <a:off x="7772401" y="4992688"/>
            <a:ext cx="354013" cy="354012"/>
          </a:xfrm>
          <a:prstGeom prst="rect">
            <a:avLst/>
          </a:prstGeom>
          <a:noFill/>
        </p:spPr>
      </p:pic>
      <p:sp>
        <p:nvSpPr>
          <p:cNvPr id="917546" name="Text Box 42"/>
          <p:cNvSpPr txBox="1">
            <a:spLocks noChangeArrowheads="1"/>
          </p:cNvSpPr>
          <p:nvPr/>
        </p:nvSpPr>
        <p:spPr bwMode="auto">
          <a:xfrm>
            <a:off x="2089150" y="914401"/>
            <a:ext cx="460895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Sex-linked inheritance</a:t>
            </a:r>
          </a:p>
        </p:txBody>
      </p:sp>
    </p:spTree>
    <p:extLst>
      <p:ext uri="{BB962C8B-B14F-4D97-AF65-F5344CB8AC3E}">
        <p14:creationId xmlns:p14="http://schemas.microsoft.com/office/powerpoint/2010/main" val="33902021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0"/>
                                  </p:stCondLst>
                                  <p:childTnLst>
                                    <p:set>
                                      <p:cBhvr>
                                        <p:cTn id="6" dur="1" fill="hold">
                                          <p:stCondLst>
                                            <p:cond delay="0"/>
                                          </p:stCondLst>
                                        </p:cTn>
                                        <p:tgtEl>
                                          <p:spTgt spid="917542"/>
                                        </p:tgtEl>
                                        <p:attrNameLst>
                                          <p:attrName>style.visibility</p:attrName>
                                        </p:attrNameLst>
                                      </p:cBhvr>
                                      <p:to>
                                        <p:strVal val="visible"/>
                                      </p:to>
                                    </p:set>
                                    <p:animEffect transition="in" filter="box(out)">
                                      <p:cBhvr>
                                        <p:cTn id="7" dur="500"/>
                                        <p:tgtEl>
                                          <p:spTgt spid="9175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43"/>
                                        </p:tgtEl>
                                        <p:attrNameLst>
                                          <p:attrName>style.visibility</p:attrName>
                                        </p:attrNameLst>
                                      </p:cBhvr>
                                      <p:to>
                                        <p:strVal val="visible"/>
                                      </p:to>
                                    </p:set>
                                    <p:animEffect transition="in" filter="box(out)">
                                      <p:cBhvr>
                                        <p:cTn id="12" dur="500"/>
                                        <p:tgtEl>
                                          <p:spTgt spid="917543"/>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17539"/>
                                        </p:tgtEl>
                                        <p:attrNameLst>
                                          <p:attrName>style.visibility</p:attrName>
                                        </p:attrNameLst>
                                      </p:cBhvr>
                                      <p:to>
                                        <p:strVal val="visible"/>
                                      </p:to>
                                    </p:set>
                                    <p:animEffect transition="in" filter="box(out)">
                                      <p:cBhvr>
                                        <p:cTn id="16" dur="500"/>
                                        <p:tgtEl>
                                          <p:spTgt spid="917539"/>
                                        </p:tgtEl>
                                      </p:cBhvr>
                                    </p:animEffect>
                                  </p:childTnLst>
                                  <p:subTnLst>
                                    <p:set>
                                      <p:cBhvr override="childStyle">
                                        <p:cTn dur="1" fill="hold" display="0" masterRel="nextClick" afterEffect="1"/>
                                        <p:tgtEl>
                                          <p:spTgt spid="91753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17540"/>
                                        </p:tgtEl>
                                        <p:attrNameLst>
                                          <p:attrName>style.visibility</p:attrName>
                                        </p:attrNameLst>
                                      </p:cBhvr>
                                      <p:to>
                                        <p:strVal val="visible"/>
                                      </p:to>
                                    </p:set>
                                    <p:animEffect transition="in" filter="box(out)">
                                      <p:cBhvr>
                                        <p:cTn id="21" dur="500"/>
                                        <p:tgtEl>
                                          <p:spTgt spid="917540"/>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17544"/>
                                        </p:tgtEl>
                                        <p:attrNameLst>
                                          <p:attrName>style.visibility</p:attrName>
                                        </p:attrNameLst>
                                      </p:cBhvr>
                                      <p:to>
                                        <p:strVal val="visible"/>
                                      </p:to>
                                    </p:set>
                                    <p:animEffect transition="in" filter="box(out)">
                                      <p:cBhvr>
                                        <p:cTn id="25" dur="500"/>
                                        <p:tgtEl>
                                          <p:spTgt spid="91754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917545"/>
                                        </p:tgtEl>
                                        <p:attrNameLst>
                                          <p:attrName>style.visibility</p:attrName>
                                        </p:attrNameLst>
                                      </p:cBhvr>
                                      <p:to>
                                        <p:strVal val="visible"/>
                                      </p:to>
                                    </p:set>
                                    <p:animEffect transition="in" filter="box(out)">
                                      <p:cBhvr>
                                        <p:cTn id="30" dur="500"/>
                                        <p:tgtEl>
                                          <p:spTgt spid="917545"/>
                                        </p:tgtEl>
                                      </p:cBhvr>
                                    </p:animEffect>
                                  </p:childTnLst>
                                </p:cTn>
                              </p:par>
                            </p:childTnLst>
                          </p:cTn>
                        </p:par>
                        <p:par>
                          <p:cTn id="31" fill="hold">
                            <p:stCondLst>
                              <p:cond delay="500"/>
                            </p:stCondLst>
                            <p:childTnLst>
                              <p:par>
                                <p:cTn id="32" presetID="4" presetClass="entr" presetSubtype="32" fill="hold" nodeType="afterEffect">
                                  <p:stCondLst>
                                    <p:cond delay="0"/>
                                  </p:stCondLst>
                                  <p:childTnLst>
                                    <p:set>
                                      <p:cBhvr>
                                        <p:cTn id="33" dur="1" fill="hold">
                                          <p:stCondLst>
                                            <p:cond delay="0"/>
                                          </p:stCondLst>
                                        </p:cTn>
                                        <p:tgtEl>
                                          <p:spTgt spid="917508"/>
                                        </p:tgtEl>
                                        <p:attrNameLst>
                                          <p:attrName>style.visibility</p:attrName>
                                        </p:attrNameLst>
                                      </p:cBhvr>
                                      <p:to>
                                        <p:strVal val="visible"/>
                                      </p:to>
                                    </p:set>
                                    <p:animEffect transition="in" filter="box(out)">
                                      <p:cBhvr>
                                        <p:cTn id="34"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39" grpId="0" animBg="1"/>
      <p:bldP spid="91754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9315" name="Text Box 3"/>
          <p:cNvSpPr txBox="1">
            <a:spLocks noChangeArrowheads="1"/>
          </p:cNvSpPr>
          <p:nvPr/>
        </p:nvSpPr>
        <p:spPr bwMode="auto">
          <a:xfrm>
            <a:off x="2089151" y="914401"/>
            <a:ext cx="817852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Codominance: Expression of both alleles</a:t>
            </a:r>
          </a:p>
        </p:txBody>
      </p:sp>
      <p:pic>
        <p:nvPicPr>
          <p:cNvPr id="90931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9324"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Codominant alleles</a:t>
            </a:r>
            <a:r>
              <a:rPr lang="en-US" altLang="en-US" sz="3200">
                <a:latin typeface="Times" charset="0"/>
              </a:rPr>
              <a:t> cause the phenotypes of both homozygotes to be produced in heterozygous individuals.  In codominance, both alleles are expressed equally.</a:t>
            </a:r>
            <a:endParaRPr lang="en-US" altLang="en-US" sz="3200" i="1">
              <a:latin typeface="Times" charset="0"/>
            </a:endParaRPr>
          </a:p>
        </p:txBody>
      </p:sp>
      <p:pic>
        <p:nvPicPr>
          <p:cNvPr id="909326"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9327"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9329" name="Picture 17" descr="audio image blue">
            <a:hlinkClick r:id="" action="ppaction://noaction">
              <a:snd r:embed="rId12" name="12-codominant alleles.WAV"/>
            </a:hlinkClick>
          </p:cNvPr>
          <p:cNvPicPr>
            <a:picLocks noChangeAspect="1" noChangeArrowheads="1"/>
          </p:cNvPicPr>
          <p:nvPr/>
        </p:nvPicPr>
        <p:blipFill>
          <a:blip r:embed="rId13" cstate="print"/>
          <a:srcRect/>
          <a:stretch>
            <a:fillRect/>
          </a:stretch>
        </p:blipFill>
        <p:spPr bwMode="auto">
          <a:xfrm>
            <a:off x="8091488" y="3073401"/>
            <a:ext cx="354012" cy="354013"/>
          </a:xfrm>
          <a:prstGeom prst="rect">
            <a:avLst/>
          </a:prstGeom>
          <a:noFill/>
        </p:spPr>
      </p:pic>
      <p:pic>
        <p:nvPicPr>
          <p:cNvPr id="14" name="Picture 2" descr="http://t2.gstatic.com/images?q=tbn:TqkiOcTC2fFwoM:http://www.jrcompton.com/photos/The_Birds/J/Feb-09-/BW-chicken-JR1_3535.jpg">
            <a:hlinkClick r:id="rId14"/>
          </p:cNvPr>
          <p:cNvPicPr>
            <a:picLocks noChangeAspect="1" noChangeArrowheads="1"/>
          </p:cNvPicPr>
          <p:nvPr/>
        </p:nvPicPr>
        <p:blipFill>
          <a:blip r:embed="rId15" cstate="print"/>
          <a:srcRect/>
          <a:stretch>
            <a:fillRect/>
          </a:stretch>
        </p:blipFill>
        <p:spPr bwMode="auto">
          <a:xfrm>
            <a:off x="6477000" y="3733800"/>
            <a:ext cx="3048000" cy="2704564"/>
          </a:xfrm>
          <a:prstGeom prst="rect">
            <a:avLst/>
          </a:prstGeom>
          <a:noFill/>
        </p:spPr>
      </p:pic>
    </p:spTree>
    <p:extLst>
      <p:ext uri="{BB962C8B-B14F-4D97-AF65-F5344CB8AC3E}">
        <p14:creationId xmlns:p14="http://schemas.microsoft.com/office/powerpoint/2010/main" val="2534115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29"/>
                                        </p:tgtEl>
                                        <p:attrNameLst>
                                          <p:attrName>style.visibility</p:attrName>
                                        </p:attrNameLst>
                                      </p:cBhvr>
                                      <p:to>
                                        <p:strVal val="visible"/>
                                      </p:to>
                                    </p:set>
                                    <p:animEffect transition="in" filter="box(out)">
                                      <p:cBhvr>
                                        <p:cTn id="12" dur="500"/>
                                        <p:tgtEl>
                                          <p:spTgt spid="90932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9316"/>
                                        </p:tgtEl>
                                        <p:attrNameLst>
                                          <p:attrName>style.visibility</p:attrName>
                                        </p:attrNameLst>
                                      </p:cBhvr>
                                      <p:to>
                                        <p:strVal val="visible"/>
                                      </p:to>
                                    </p:set>
                                    <p:animEffect transition="in" filter="box(out)">
                                      <p:cBhvr>
                                        <p:cTn id="16"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Karyotyping</a:t>
            </a:r>
            <a:r>
              <a:rPr lang="en-US" dirty="0" smtClean="0"/>
              <a:t> Chromosomes P. 81NB P.329 BB</a:t>
            </a:r>
            <a:endParaRPr lang="en-US" dirty="0"/>
          </a:p>
        </p:txBody>
      </p:sp>
      <p:sp>
        <p:nvSpPr>
          <p:cNvPr id="3" name="Content Placeholder 2"/>
          <p:cNvSpPr>
            <a:spLocks noGrp="1"/>
          </p:cNvSpPr>
          <p:nvPr>
            <p:ph idx="1"/>
          </p:nvPr>
        </p:nvSpPr>
        <p:spPr>
          <a:xfrm>
            <a:off x="1981200" y="1600201"/>
            <a:ext cx="8686800" cy="4525963"/>
          </a:xfrm>
        </p:spPr>
        <p:txBody>
          <a:bodyPr>
            <a:normAutofit fontScale="92500" lnSpcReduction="10000"/>
          </a:bodyPr>
          <a:lstStyle/>
          <a:p>
            <a:pPr marL="514350" indent="-514350">
              <a:buFont typeface="+mj-lt"/>
              <a:buAutoNum type="arabicPeriod"/>
            </a:pPr>
            <a:r>
              <a:rPr lang="en-US" dirty="0" smtClean="0"/>
              <a:t>How many chromosomes are present in Spread #1? </a:t>
            </a:r>
            <a:r>
              <a:rPr lang="en-US" u="sng" dirty="0" smtClean="0"/>
              <a:t>46</a:t>
            </a:r>
            <a:r>
              <a:rPr lang="en-US" dirty="0" smtClean="0"/>
              <a:t>	Spread#2 </a:t>
            </a:r>
            <a:r>
              <a:rPr lang="en-US" u="sng" dirty="0" smtClean="0"/>
              <a:t>46 </a:t>
            </a:r>
            <a:r>
              <a:rPr lang="en-US" dirty="0" smtClean="0"/>
              <a:t>   Spread #3 </a:t>
            </a:r>
            <a:r>
              <a:rPr lang="en-US" u="sng" dirty="0" smtClean="0"/>
              <a:t>46 </a:t>
            </a:r>
            <a:r>
              <a:rPr lang="en-US" dirty="0" smtClean="0"/>
              <a:t>   Set A  </a:t>
            </a:r>
            <a:r>
              <a:rPr lang="en-US" u="sng" dirty="0" smtClean="0"/>
              <a:t>47 </a:t>
            </a:r>
            <a:r>
              <a:rPr lang="en-US" dirty="0" smtClean="0"/>
              <a:t> Set B </a:t>
            </a:r>
            <a:r>
              <a:rPr lang="en-US" u="sng" dirty="0" smtClean="0"/>
              <a:t>47</a:t>
            </a:r>
          </a:p>
          <a:p>
            <a:pPr marL="514350" indent="-514350">
              <a:buFont typeface="+mj-lt"/>
              <a:buAutoNum type="arabicPeriod"/>
            </a:pPr>
            <a:r>
              <a:rPr lang="en-US" dirty="0" smtClean="0"/>
              <a:t>Sperm 23 Chromosomes/egg 23 chromosomes</a:t>
            </a:r>
          </a:p>
          <a:p>
            <a:pPr marL="514350" indent="-514350">
              <a:buNone/>
            </a:pPr>
            <a:r>
              <a:rPr lang="en-US" dirty="0" smtClean="0"/>
              <a:t>3 &amp;4 Spread #1 Girl (XX)  Spread #2  Boy(XY)   Spread #3 Girl (XX)  Spread A  Boy (XY)   Spread B Boy (XXY) </a:t>
            </a:r>
          </a:p>
          <a:p>
            <a:pPr marL="514350" indent="-514350">
              <a:buNone/>
            </a:pPr>
            <a:r>
              <a:rPr lang="en-US" dirty="0" smtClean="0"/>
              <a:t>5 &amp; 6. Yes, Spread A is </a:t>
            </a:r>
            <a:r>
              <a:rPr lang="en-US" dirty="0" err="1" smtClean="0"/>
              <a:t>Trisomy</a:t>
            </a:r>
            <a:r>
              <a:rPr lang="en-US" dirty="0" smtClean="0"/>
              <a:t> 21, Spread B is XXY </a:t>
            </a:r>
            <a:r>
              <a:rPr lang="en-US" dirty="0" err="1" smtClean="0"/>
              <a:t>Chr</a:t>
            </a:r>
            <a:r>
              <a:rPr lang="en-US" dirty="0" smtClean="0"/>
              <a:t> 23.</a:t>
            </a:r>
          </a:p>
          <a:p>
            <a:pPr marL="514350" indent="-514350">
              <a:buNone/>
            </a:pPr>
            <a:r>
              <a:rPr lang="en-US" dirty="0" smtClean="0"/>
              <a:t>7. Possible Problems for </a:t>
            </a:r>
            <a:r>
              <a:rPr lang="en-US" dirty="0" err="1" smtClean="0"/>
              <a:t>Trisomy</a:t>
            </a:r>
            <a:r>
              <a:rPr lang="en-US" dirty="0" smtClean="0"/>
              <a:t> 21- Down’s Syndrome, XXY is </a:t>
            </a:r>
            <a:r>
              <a:rPr lang="en-US" dirty="0" err="1" smtClean="0"/>
              <a:t>Kleinfelter’s</a:t>
            </a:r>
            <a:r>
              <a:rPr lang="en-US" dirty="0" smtClean="0"/>
              <a:t> Syndrome</a:t>
            </a:r>
          </a:p>
          <a:p>
            <a:pPr marL="514350" indent="-514350">
              <a:buNone/>
            </a:pPr>
            <a:r>
              <a:rPr lang="en-US" dirty="0" smtClean="0"/>
              <a:t>8. In today’s medicine Karyotyping is used to determine the sex of the child and to see is there are abnormalities in the chromosomes.</a:t>
            </a:r>
          </a:p>
          <a:p>
            <a:pPr marL="514350" indent="-514350">
              <a:buAutoNum type="arabicPeriod" startAt="5"/>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516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Mitosis</a:t>
            </a:r>
            <a:r>
              <a:rPr lang="en-US" dirty="0" smtClean="0"/>
              <a:t> </a:t>
            </a:r>
            <a:r>
              <a:rPr lang="en-US" dirty="0" err="1" smtClean="0"/>
              <a:t>vs</a:t>
            </a:r>
            <a:r>
              <a:rPr lang="en-US" dirty="0" smtClean="0"/>
              <a:t> </a:t>
            </a:r>
            <a:r>
              <a:rPr lang="en-US" b="1" dirty="0" smtClean="0"/>
              <a:t>Meiosis</a:t>
            </a:r>
            <a:endParaRPr lang="en-US" b="1" dirty="0"/>
          </a:p>
        </p:txBody>
      </p:sp>
      <p:sp>
        <p:nvSpPr>
          <p:cNvPr id="3" name="Content Placeholder 2"/>
          <p:cNvSpPr>
            <a:spLocks noGrp="1"/>
          </p:cNvSpPr>
          <p:nvPr>
            <p:ph idx="1"/>
          </p:nvPr>
        </p:nvSpPr>
        <p:spPr>
          <a:xfrm>
            <a:off x="1524000" y="1600201"/>
            <a:ext cx="9144000" cy="4525963"/>
          </a:xfrm>
        </p:spPr>
        <p:txBody>
          <a:bodyPr numCol="2">
            <a:normAutofit/>
          </a:bodyPr>
          <a:lstStyle/>
          <a:p>
            <a:pPr>
              <a:buNone/>
            </a:pPr>
            <a:r>
              <a:rPr lang="en-US" b="1" dirty="0" smtClean="0"/>
              <a:t>Somatic Cell (Body Cell)</a:t>
            </a:r>
          </a:p>
          <a:p>
            <a:r>
              <a:rPr lang="en-US" dirty="0" smtClean="0"/>
              <a:t>2N (Diploid)</a:t>
            </a:r>
          </a:p>
          <a:p>
            <a:r>
              <a:rPr lang="en-US" dirty="0" smtClean="0"/>
              <a:t>46 Chromosomes</a:t>
            </a:r>
          </a:p>
          <a:p>
            <a:r>
              <a:rPr lang="en-US" dirty="0" smtClean="0"/>
              <a:t>1 Division</a:t>
            </a:r>
          </a:p>
          <a:p>
            <a:r>
              <a:rPr lang="en-US" dirty="0" smtClean="0"/>
              <a:t>Produces 2 identical cells, same as the parent cell																	</a:t>
            </a:r>
          </a:p>
          <a:p>
            <a:r>
              <a:rPr lang="en-US" b="1" dirty="0" smtClean="0"/>
              <a:t>Gametes (Sex Cell)</a:t>
            </a:r>
          </a:p>
          <a:p>
            <a:r>
              <a:rPr lang="en-US" dirty="0" smtClean="0"/>
              <a:t>2N -&gt; 1N (Haploid)</a:t>
            </a:r>
          </a:p>
          <a:p>
            <a:r>
              <a:rPr lang="en-US" dirty="0" smtClean="0"/>
              <a:t>23 Chromosomes</a:t>
            </a:r>
          </a:p>
          <a:p>
            <a:r>
              <a:rPr lang="en-US" dirty="0" smtClean="0"/>
              <a:t>2 Divisions</a:t>
            </a:r>
          </a:p>
          <a:p>
            <a:r>
              <a:rPr lang="en-US" dirty="0" smtClean="0"/>
              <a:t>Produces 4 Haploid cells, all different from each other and the parent cells. (Crossing Over)</a:t>
            </a:r>
          </a:p>
          <a:p>
            <a:r>
              <a:rPr lang="en-US" dirty="0" smtClean="0"/>
              <a:t>Increases Genetic Variation</a:t>
            </a:r>
            <a:endParaRPr lang="en-US" dirty="0"/>
          </a:p>
        </p:txBody>
      </p:sp>
    </p:spTree>
    <p:extLst>
      <p:ext uri="{BB962C8B-B14F-4D97-AF65-F5344CB8AC3E}">
        <p14:creationId xmlns:p14="http://schemas.microsoft.com/office/powerpoint/2010/main" val="40765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2493817" y="0"/>
            <a:ext cx="9108021" cy="6831016"/>
          </a:xfrm>
          <a:prstGeom prst="rect">
            <a:avLst/>
          </a:prstGeom>
        </p:spPr>
      </p:pic>
    </p:spTree>
    <p:extLst>
      <p:ext uri="{BB962C8B-B14F-4D97-AF65-F5344CB8AC3E}">
        <p14:creationId xmlns:p14="http://schemas.microsoft.com/office/powerpoint/2010/main" val="29030187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Symbols</a:t>
            </a:r>
          </a:p>
          <a:p>
            <a:pPr algn="ctr" eaLnBrk="1" hangingPunct="1">
              <a:lnSpc>
                <a:spcPct val="60000"/>
              </a:lnSpc>
              <a:spcBef>
                <a:spcPct val="20000"/>
              </a:spcBef>
              <a:spcAft>
                <a:spcPct val="20000"/>
              </a:spcAft>
            </a:pPr>
            <a:r>
              <a:rPr lang="en-US" sz="3600">
                <a:solidFill>
                  <a:schemeClr val="tx2"/>
                </a:solidFill>
                <a:latin typeface="Times" pitchFamily="18" charset="0"/>
              </a:rPr>
              <a:t>Used by</a:t>
            </a:r>
          </a:p>
          <a:p>
            <a:pPr algn="ctr" eaLnBrk="1" hangingPunct="1">
              <a:lnSpc>
                <a:spcPct val="50000"/>
              </a:lnSpc>
              <a:spcBef>
                <a:spcPct val="20000"/>
              </a:spcBef>
              <a:spcAft>
                <a:spcPct val="20000"/>
              </a:spcAft>
            </a:pPr>
            <a:r>
              <a:rPr lang="en-US" sz="3600">
                <a:solidFill>
                  <a:schemeClr val="tx2"/>
                </a:solidFill>
                <a:latin typeface="Times" pitchFamily="18" charset="0"/>
              </a:rPr>
              <a:t>Geneticists</a:t>
            </a:r>
          </a:p>
        </p:txBody>
      </p:sp>
      <p:pic>
        <p:nvPicPr>
          <p:cNvPr id="913419" name="Picture 11" descr="Chpt12"/>
          <p:cNvPicPr>
            <a:picLocks noChangeAspect="1" noChangeArrowheads="1"/>
          </p:cNvPicPr>
          <p:nvPr/>
        </p:nvPicPr>
        <p:blipFill>
          <a:blip r:embed="rId10"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1" cstate="print"/>
          <a:srcRect/>
          <a:stretch>
            <a:fillRect/>
          </a:stretch>
        </p:blipFill>
        <p:spPr bwMode="auto">
          <a:xfrm>
            <a:off x="4410076" y="825500"/>
            <a:ext cx="4810125" cy="4876800"/>
          </a:xfrm>
          <a:prstGeom prst="rect">
            <a:avLst/>
          </a:prstGeom>
          <a:noFill/>
        </p:spPr>
      </p:pic>
      <p:sp>
        <p:nvSpPr>
          <p:cNvPr id="13" name="TextBox 12"/>
          <p:cNvSpPr txBox="1"/>
          <p:nvPr/>
        </p:nvSpPr>
        <p:spPr>
          <a:xfrm>
            <a:off x="6096000" y="381001"/>
            <a:ext cx="2079672" cy="461665"/>
          </a:xfrm>
          <a:prstGeom prst="rect">
            <a:avLst/>
          </a:prstGeom>
          <a:noFill/>
        </p:spPr>
        <p:txBody>
          <a:bodyPr wrap="none" rtlCol="0">
            <a:spAutoFit/>
          </a:bodyPr>
          <a:lstStyle/>
          <a:p>
            <a:r>
              <a:rPr lang="en-US" sz="2400" dirty="0"/>
              <a:t>Pedigree P. 309</a:t>
            </a:r>
          </a:p>
        </p:txBody>
      </p:sp>
    </p:spTree>
    <p:extLst>
      <p:ext uri="{BB962C8B-B14F-4D97-AF65-F5344CB8AC3E}">
        <p14:creationId xmlns:p14="http://schemas.microsoft.com/office/powerpoint/2010/main" val="23363715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874507" name="Picture 11"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Sec"/>
          <p:cNvPicPr>
            <a:picLocks noChangeAspect="1" noChangeArrowheads="1"/>
          </p:cNvPicPr>
          <p:nvPr/>
        </p:nvPicPr>
        <p:blipFill>
          <a:blip r:embed="rId11" cstate="print"/>
          <a:srcRect/>
          <a:stretch>
            <a:fillRect/>
          </a:stretch>
        </p:blipFill>
        <p:spPr bwMode="auto">
          <a:xfrm>
            <a:off x="1524000" y="0"/>
            <a:ext cx="1676400" cy="744538"/>
          </a:xfrm>
          <a:prstGeom prst="rect">
            <a:avLst/>
          </a:prstGeom>
          <a:noFill/>
        </p:spPr>
      </p:pic>
      <p:pic>
        <p:nvPicPr>
          <p:cNvPr id="874518" name="Picture 22" descr="RST-12"/>
          <p:cNvPicPr>
            <a:picLocks noChangeAspect="1" noChangeArrowheads="1"/>
          </p:cNvPicPr>
          <p:nvPr/>
        </p:nvPicPr>
        <p:blipFill>
          <a:blip r:embed="rId12" cstate="print"/>
          <a:srcRect/>
          <a:stretch>
            <a:fillRect/>
          </a:stretch>
        </p:blipFill>
        <p:spPr bwMode="auto">
          <a:xfrm>
            <a:off x="2438400" y="1143001"/>
            <a:ext cx="7239000" cy="4073525"/>
          </a:xfrm>
          <a:prstGeom prst="rect">
            <a:avLst/>
          </a:prstGeom>
          <a:noFill/>
        </p:spPr>
      </p:pic>
    </p:spTree>
    <p:extLst>
      <p:ext uri="{BB962C8B-B14F-4D97-AF65-F5344CB8AC3E}">
        <p14:creationId xmlns:p14="http://schemas.microsoft.com/office/powerpoint/2010/main" val="10699467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238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238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239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239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239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2393" name="Text Box 9"/>
          <p:cNvSpPr txBox="1">
            <a:spLocks noChangeArrowheads="1"/>
          </p:cNvSpPr>
          <p:nvPr/>
        </p:nvSpPr>
        <p:spPr bwMode="auto">
          <a:xfrm>
            <a:off x="1955800" y="2616200"/>
            <a:ext cx="17843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Simple</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1239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2395"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2396" name="Picture 12" descr="Simple Pedigree"/>
          <p:cNvPicPr>
            <a:picLocks noChangeAspect="1" noChangeArrowheads="1"/>
          </p:cNvPicPr>
          <p:nvPr/>
        </p:nvPicPr>
        <p:blipFill>
          <a:blip r:embed="rId12" cstate="print"/>
          <a:srcRect/>
          <a:stretch>
            <a:fillRect/>
          </a:stretch>
        </p:blipFill>
        <p:spPr bwMode="auto">
          <a:xfrm>
            <a:off x="3822700" y="762000"/>
            <a:ext cx="5016500" cy="4953000"/>
          </a:xfrm>
          <a:prstGeom prst="rect">
            <a:avLst/>
          </a:prstGeom>
          <a:noFill/>
        </p:spPr>
      </p:pic>
    </p:spTree>
    <p:extLst>
      <p:ext uri="{BB962C8B-B14F-4D97-AF65-F5344CB8AC3E}">
        <p14:creationId xmlns:p14="http://schemas.microsoft.com/office/powerpoint/2010/main" val="35779792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239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2389"/>
                                        </p:tgtEl>
                                        <p:attrNameLst>
                                          <p:attrName>style.visibility</p:attrName>
                                        </p:attrNameLst>
                                      </p:cBhvr>
                                      <p:to>
                                        <p:strVal val="visible"/>
                                      </p:to>
                                    </p:set>
                                    <p:animEffect transition="in" filter="box(out)">
                                      <p:cBhvr>
                                        <p:cTn id="10"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3177" name="Text Box 9"/>
          <p:cNvSpPr txBox="1">
            <a:spLocks noChangeArrowheads="1"/>
          </p:cNvSpPr>
          <p:nvPr/>
        </p:nvSpPr>
        <p:spPr bwMode="auto">
          <a:xfrm>
            <a:off x="2120900" y="2679700"/>
            <a:ext cx="18097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Fictional</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0317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3180" name="Picture 12" descr="Fictional Pedigree"/>
          <p:cNvPicPr>
            <a:picLocks noChangeAspect="1" noChangeArrowheads="1"/>
          </p:cNvPicPr>
          <p:nvPr/>
        </p:nvPicPr>
        <p:blipFill>
          <a:blip r:embed="rId12" cstate="print"/>
          <a:srcRect/>
          <a:stretch>
            <a:fillRect/>
          </a:stretch>
        </p:blipFill>
        <p:spPr bwMode="auto">
          <a:xfrm>
            <a:off x="4146550" y="860426"/>
            <a:ext cx="5073650" cy="4822825"/>
          </a:xfrm>
          <a:prstGeom prst="rect">
            <a:avLst/>
          </a:prstGeom>
          <a:noFill/>
        </p:spPr>
      </p:pic>
    </p:spTree>
    <p:extLst>
      <p:ext uri="{BB962C8B-B14F-4D97-AF65-F5344CB8AC3E}">
        <p14:creationId xmlns:p14="http://schemas.microsoft.com/office/powerpoint/2010/main" val="166736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033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03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034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034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034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0345" name="Text Box 9"/>
          <p:cNvSpPr txBox="1">
            <a:spLocks noChangeArrowheads="1"/>
          </p:cNvSpPr>
          <p:nvPr/>
        </p:nvSpPr>
        <p:spPr bwMode="auto">
          <a:xfrm>
            <a:off x="1974850" y="2465388"/>
            <a:ext cx="22669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Pedigree-</a:t>
            </a:r>
          </a:p>
          <a:p>
            <a:pPr algn="ctr" eaLnBrk="1" hangingPunct="1">
              <a:lnSpc>
                <a:spcPct val="50000"/>
              </a:lnSpc>
              <a:spcBef>
                <a:spcPct val="20000"/>
              </a:spcBef>
              <a:spcAft>
                <a:spcPct val="20000"/>
              </a:spcAft>
            </a:pPr>
            <a:r>
              <a:rPr lang="en-US" sz="3600">
                <a:solidFill>
                  <a:schemeClr val="tx2"/>
                </a:solidFill>
                <a:latin typeface="Times" pitchFamily="18" charset="0"/>
              </a:rPr>
              <a:t>Huntington</a:t>
            </a:r>
          </a:p>
          <a:p>
            <a:pPr algn="ctr" eaLnBrk="1" hangingPunct="1">
              <a:lnSpc>
                <a:spcPct val="50000"/>
              </a:lnSpc>
              <a:spcBef>
                <a:spcPct val="20000"/>
              </a:spcBef>
              <a:spcAft>
                <a:spcPct val="20000"/>
              </a:spcAft>
            </a:pPr>
            <a:r>
              <a:rPr lang="en-US" sz="3600">
                <a:solidFill>
                  <a:schemeClr val="tx2"/>
                </a:solidFill>
                <a:latin typeface="Times" pitchFamily="18" charset="0"/>
              </a:rPr>
              <a:t>Disease</a:t>
            </a:r>
          </a:p>
        </p:txBody>
      </p:sp>
      <p:pic>
        <p:nvPicPr>
          <p:cNvPr id="91034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034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0348" name="Picture 12" descr="Pedigree-Hunington Disease"/>
          <p:cNvPicPr>
            <a:picLocks noChangeAspect="1" noChangeArrowheads="1"/>
          </p:cNvPicPr>
          <p:nvPr/>
        </p:nvPicPr>
        <p:blipFill>
          <a:blip r:embed="rId12" cstate="print"/>
          <a:srcRect/>
          <a:stretch>
            <a:fillRect/>
          </a:stretch>
        </p:blipFill>
        <p:spPr bwMode="auto">
          <a:xfrm>
            <a:off x="4318000" y="893764"/>
            <a:ext cx="5334000" cy="4770437"/>
          </a:xfrm>
          <a:prstGeom prst="rect">
            <a:avLst/>
          </a:prstGeom>
          <a:noFill/>
        </p:spPr>
      </p:pic>
    </p:spTree>
    <p:extLst>
      <p:ext uri="{BB962C8B-B14F-4D97-AF65-F5344CB8AC3E}">
        <p14:creationId xmlns:p14="http://schemas.microsoft.com/office/powerpoint/2010/main" val="27592892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034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0341"/>
                                        </p:tgtEl>
                                        <p:attrNameLst>
                                          <p:attrName>style.visibility</p:attrName>
                                        </p:attrNameLst>
                                      </p:cBhvr>
                                      <p:to>
                                        <p:strVal val="visible"/>
                                      </p:to>
                                    </p:set>
                                    <p:animEffect transition="in" filter="box(out)">
                                      <p:cBhvr>
                                        <p:cTn id="10"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4"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4979"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498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4987"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4988" name="Rectangle 12"/>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Huntington’s disease is a lethal genetic disorder caused by a rare dominant allele.</a:t>
            </a:r>
            <a:endParaRPr lang="en-US" altLang="en-US" sz="3200" i="1">
              <a:latin typeface="Times" pitchFamily="18" charset="0"/>
            </a:endParaRPr>
          </a:p>
        </p:txBody>
      </p:sp>
      <p:sp>
        <p:nvSpPr>
          <p:cNvPr id="894989" name="Rectangle 13"/>
          <p:cNvSpPr>
            <a:spLocks noChangeArrowheads="1"/>
          </p:cNvSpPr>
          <p:nvPr/>
        </p:nvSpPr>
        <p:spPr bwMode="auto">
          <a:xfrm>
            <a:off x="2057400" y="3451225"/>
            <a:ext cx="7543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It results in a breakdown of certain areas of the brain.</a:t>
            </a:r>
            <a:endParaRPr lang="en-US" altLang="en-US" sz="3200" i="1">
              <a:latin typeface="Times" pitchFamily="18" charset="0"/>
            </a:endParaRPr>
          </a:p>
        </p:txBody>
      </p:sp>
    </p:spTree>
    <p:extLst>
      <p:ext uri="{BB962C8B-B14F-4D97-AF65-F5344CB8AC3E}">
        <p14:creationId xmlns:p14="http://schemas.microsoft.com/office/powerpoint/2010/main" val="8450778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0"/>
                                        </p:tgtEl>
                                        <p:attrNameLst>
                                          <p:attrName>style.visibility</p:attrName>
                                        </p:attrNameLst>
                                      </p:cBhvr>
                                      <p:to>
                                        <p:strVal val="visible"/>
                                      </p:to>
                                    </p:set>
                                    <p:animEffect transition="in" filter="box(out)">
                                      <p:cBhvr>
                                        <p:cTn id="16"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P spid="894989"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6003"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600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60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60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600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600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601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6011"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6014" name="Rectangle 14"/>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Ordinarily, a dominant allele with such severe effects would result in death before the affected individual could have children and pass the allele on to the next generation.</a:t>
            </a:r>
            <a:endParaRPr lang="en-US" altLang="en-US" sz="3200" i="1">
              <a:latin typeface="Times" pitchFamily="18" charset="0"/>
            </a:endParaRPr>
          </a:p>
        </p:txBody>
      </p:sp>
      <p:sp>
        <p:nvSpPr>
          <p:cNvPr id="896015" name="Rectangle 15"/>
          <p:cNvSpPr>
            <a:spLocks noChangeArrowheads="1"/>
          </p:cNvSpPr>
          <p:nvPr/>
        </p:nvSpPr>
        <p:spPr bwMode="auto">
          <a:xfrm>
            <a:off x="2057400" y="36607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But because the onset of Huntington’s disease usually occurs between the ages of 30 and 50, an individual may already have had children before knowing whether he or she is affected.</a:t>
            </a:r>
            <a:endParaRPr lang="en-US" altLang="en-US" sz="3200" i="1">
              <a:latin typeface="Times" pitchFamily="18" charset="0"/>
            </a:endParaRPr>
          </a:p>
        </p:txBody>
      </p:sp>
    </p:spTree>
    <p:extLst>
      <p:ext uri="{BB962C8B-B14F-4D97-AF65-F5344CB8AC3E}">
        <p14:creationId xmlns:p14="http://schemas.microsoft.com/office/powerpoint/2010/main" val="17052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14"/>
                                        </p:tgtEl>
                                        <p:attrNameLst>
                                          <p:attrName>style.visibility</p:attrName>
                                        </p:attrNameLst>
                                      </p:cBhvr>
                                      <p:to>
                                        <p:strVal val="visible"/>
                                      </p:to>
                                    </p:set>
                                    <p:animEffect transition="in" filter="box(out)">
                                      <p:cBhvr>
                                        <p:cTn id="7" dur="500"/>
                                        <p:tgtEl>
                                          <p:spTgt spid="8960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5"/>
                                        </p:tgtEl>
                                        <p:attrNameLst>
                                          <p:attrName>style.visibility</p:attrName>
                                        </p:attrNameLst>
                                      </p:cBhvr>
                                      <p:to>
                                        <p:strVal val="visible"/>
                                      </p:to>
                                    </p:set>
                                    <p:animEffect transition="in" filter="box(out)">
                                      <p:cBhvr>
                                        <p:cTn id="12" dur="500"/>
                                        <p:tgtEl>
                                          <p:spTgt spid="8960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4"/>
                                        </p:tgtEl>
                                        <p:attrNameLst>
                                          <p:attrName>style.visibility</p:attrName>
                                        </p:attrNameLst>
                                      </p:cBhvr>
                                      <p:to>
                                        <p:strVal val="visible"/>
                                      </p:to>
                                    </p:set>
                                    <p:animEffect transition="in" filter="box(out)">
                                      <p:cBhvr>
                                        <p:cTn id="16" dur="5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14" grpId="0" autoUpdateAnimBg="0"/>
      <p:bldP spid="896015"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136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136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136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136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136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911370"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1371"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1372" name="Picture 12" descr="Pedigree-Tay-Sachs Disease"/>
          <p:cNvPicPr>
            <a:picLocks noChangeAspect="1" noChangeArrowheads="1"/>
          </p:cNvPicPr>
          <p:nvPr/>
        </p:nvPicPr>
        <p:blipFill>
          <a:blip r:embed="rId12" cstate="print"/>
          <a:srcRect/>
          <a:stretch>
            <a:fillRect/>
          </a:stretch>
        </p:blipFill>
        <p:spPr bwMode="auto">
          <a:xfrm>
            <a:off x="4267200" y="814389"/>
            <a:ext cx="4991100" cy="4879975"/>
          </a:xfrm>
          <a:prstGeom prst="rect">
            <a:avLst/>
          </a:prstGeom>
          <a:noFill/>
        </p:spPr>
      </p:pic>
      <p:sp>
        <p:nvSpPr>
          <p:cNvPr id="911373" name="Text Box 13"/>
          <p:cNvSpPr txBox="1">
            <a:spLocks noChangeArrowheads="1"/>
          </p:cNvSpPr>
          <p:nvPr/>
        </p:nvSpPr>
        <p:spPr bwMode="auto">
          <a:xfrm>
            <a:off x="2070100" y="2465388"/>
            <a:ext cx="20764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50000"/>
              </a:lnSpc>
              <a:spcBef>
                <a:spcPct val="20000"/>
              </a:spcBef>
              <a:spcAft>
                <a:spcPct val="20000"/>
              </a:spcAft>
            </a:pPr>
            <a:r>
              <a:rPr lang="en-US" sz="3600" dirty="0" err="1">
                <a:solidFill>
                  <a:schemeClr val="tx2"/>
                </a:solidFill>
                <a:latin typeface="Times" pitchFamily="18" charset="0"/>
              </a:rPr>
              <a:t>Tay</a:t>
            </a:r>
            <a:r>
              <a:rPr lang="en-US" sz="3600" dirty="0">
                <a:solidFill>
                  <a:schemeClr val="tx2"/>
                </a:solidFill>
                <a:latin typeface="Times" pitchFamily="18" charset="0"/>
              </a:rPr>
              <a:t> Sachs</a:t>
            </a:r>
          </a:p>
          <a:p>
            <a:pPr algn="ctr" eaLnBrk="1" hangingPunct="1">
              <a:lnSpc>
                <a:spcPct val="50000"/>
              </a:lnSpc>
              <a:spcBef>
                <a:spcPct val="20000"/>
              </a:spcBef>
              <a:spcAft>
                <a:spcPct val="20000"/>
              </a:spcAft>
            </a:pPr>
            <a:r>
              <a:rPr lang="en-US" sz="3600" dirty="0">
                <a:solidFill>
                  <a:schemeClr val="tx2"/>
                </a:solidFill>
                <a:latin typeface="Times" pitchFamily="18" charset="0"/>
              </a:rPr>
              <a:t>Disease</a:t>
            </a:r>
          </a:p>
        </p:txBody>
      </p:sp>
    </p:spTree>
    <p:extLst>
      <p:ext uri="{BB962C8B-B14F-4D97-AF65-F5344CB8AC3E}">
        <p14:creationId xmlns:p14="http://schemas.microsoft.com/office/powerpoint/2010/main" val="3773251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136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1365"/>
                                        </p:tgtEl>
                                        <p:attrNameLst>
                                          <p:attrName>style.visibility</p:attrName>
                                        </p:attrNameLst>
                                      </p:cBhvr>
                                      <p:to>
                                        <p:strVal val="visible"/>
                                      </p:to>
                                    </p:set>
                                    <p:animEffect transition="in" filter="box(out)">
                                      <p:cBhvr>
                                        <p:cTn id="10" dur="500"/>
                                        <p:tgtEl>
                                          <p:spTgt spid="91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8"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9" name="Picture 83" descr="step1"/>
          <p:cNvPicPr>
            <a:picLocks noChangeAspect="1" noChangeArrowheads="1"/>
          </p:cNvPicPr>
          <p:nvPr/>
        </p:nvPicPr>
        <p:blipFill>
          <a:blip r:embed="rId2" cstate="print"/>
          <a:srcRect/>
          <a:stretch>
            <a:fillRect/>
          </a:stretch>
        </p:blipFill>
        <p:spPr bwMode="auto">
          <a:xfrm>
            <a:off x="5334001" y="1981200"/>
            <a:ext cx="1666875" cy="3810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03276"/>
            <a:ext cx="44196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Fold</a:t>
            </a:r>
            <a:r>
              <a:rPr lang="en-US">
                <a:latin typeface="Times" charset="0"/>
              </a:rPr>
              <a:t> a vertical sheet of notebook paper from side to side.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50258" name="Picture 82" descr="Chpt12"/>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539252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500" name="Picture 60" descr="step2"/>
          <p:cNvPicPr>
            <a:picLocks noChangeAspect="1" noChangeArrowheads="1"/>
          </p:cNvPicPr>
          <p:nvPr/>
        </p:nvPicPr>
        <p:blipFill>
          <a:blip r:embed="rId2" cstate="print"/>
          <a:srcRect/>
          <a:stretch>
            <a:fillRect/>
          </a:stretch>
        </p:blipFill>
        <p:spPr bwMode="auto">
          <a:xfrm>
            <a:off x="4953001" y="1828800"/>
            <a:ext cx="2614613" cy="3886200"/>
          </a:xfrm>
          <a:prstGeom prst="rect">
            <a:avLst/>
          </a:prstGeom>
          <a:noFill/>
        </p:spPr>
      </p:pic>
      <p:sp>
        <p:nvSpPr>
          <p:cNvPr id="701458" name="Text Box 18"/>
          <p:cNvSpPr txBox="1">
            <a:spLocks noChangeArrowheads="1"/>
          </p:cNvSpPr>
          <p:nvPr/>
        </p:nvSpPr>
        <p:spPr bwMode="auto">
          <a:xfrm>
            <a:off x="3962400" y="960439"/>
            <a:ext cx="54864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Cut</a:t>
            </a:r>
            <a:r>
              <a:rPr lang="en-US">
                <a:solidFill>
                  <a:schemeClr val="hlink"/>
                </a:solidFill>
                <a:latin typeface="Times" charset="0"/>
              </a:rPr>
              <a:t> </a:t>
            </a:r>
            <a:r>
              <a:rPr lang="en-US">
                <a:latin typeface="Times" charset="0"/>
              </a:rPr>
              <a:t>along every fifth line of only the top layer to form tabs.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01499" name="Picture 59" descr="Chpt12"/>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81821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6162" y="0"/>
            <a:ext cx="9144001" cy="6858000"/>
          </a:xfrm>
          <a:prstGeom prst="rect">
            <a:avLst/>
          </a:prstGeom>
        </p:spPr>
      </p:pic>
    </p:spTree>
    <p:extLst>
      <p:ext uri="{BB962C8B-B14F-4D97-AF65-F5344CB8AC3E}">
        <p14:creationId xmlns:p14="http://schemas.microsoft.com/office/powerpoint/2010/main" val="41102382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5"/>
            <a:ext cx="2971800" cy="341632"/>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Label</a:t>
            </a:r>
            <a:r>
              <a:rPr lang="en-US" b="1">
                <a:latin typeface="Times" charset="0"/>
              </a:rPr>
              <a:t> </a:t>
            </a:r>
            <a:r>
              <a:rPr lang="en-US">
                <a:latin typeface="Times" charset="0"/>
              </a:rPr>
              <a:t>each tab.</a:t>
            </a:r>
          </a:p>
        </p:txBody>
      </p:sp>
      <p:pic>
        <p:nvPicPr>
          <p:cNvPr id="757790" name="Picture 3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57811" name="Picture 51"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2" name="Picture 52" descr="step3"/>
          <p:cNvPicPr>
            <a:picLocks noChangeAspect="1" noChangeArrowheads="1"/>
          </p:cNvPicPr>
          <p:nvPr/>
        </p:nvPicPr>
        <p:blipFill>
          <a:blip r:embed="rId13" cstate="print">
            <a:lum bright="40000" contrast="-54000"/>
          </a:blip>
          <a:srcRect/>
          <a:stretch>
            <a:fillRect/>
          </a:stretch>
        </p:blipFill>
        <p:spPr bwMode="auto">
          <a:xfrm>
            <a:off x="4724401" y="1447800"/>
            <a:ext cx="2106613" cy="4267200"/>
          </a:xfrm>
          <a:prstGeom prst="rect">
            <a:avLst/>
          </a:prstGeom>
          <a:solidFill>
            <a:srgbClr val="FFFF00"/>
          </a:solidFill>
        </p:spPr>
      </p:pic>
      <p:sp>
        <p:nvSpPr>
          <p:cNvPr id="14" name="TextBox 13"/>
          <p:cNvSpPr txBox="1"/>
          <p:nvPr/>
        </p:nvSpPr>
        <p:spPr>
          <a:xfrm>
            <a:off x="5181600" y="2133600"/>
            <a:ext cx="3124200" cy="369332"/>
          </a:xfrm>
          <a:prstGeom prst="rect">
            <a:avLst/>
          </a:prstGeom>
          <a:noFill/>
        </p:spPr>
        <p:txBody>
          <a:bodyPr wrap="square" rtlCol="0">
            <a:spAutoFit/>
          </a:bodyPr>
          <a:lstStyle/>
          <a:p>
            <a:r>
              <a:rPr lang="en-US" dirty="0"/>
              <a:t>Complete Dominance</a:t>
            </a:r>
          </a:p>
        </p:txBody>
      </p:sp>
      <p:sp>
        <p:nvSpPr>
          <p:cNvPr id="15" name="TextBox 14"/>
          <p:cNvSpPr txBox="1"/>
          <p:nvPr/>
        </p:nvSpPr>
        <p:spPr>
          <a:xfrm>
            <a:off x="5105400" y="2514600"/>
            <a:ext cx="3048000" cy="381000"/>
          </a:xfrm>
          <a:prstGeom prst="rect">
            <a:avLst/>
          </a:prstGeom>
          <a:noFill/>
        </p:spPr>
        <p:txBody>
          <a:bodyPr wrap="square" rtlCol="0">
            <a:spAutoFit/>
          </a:bodyPr>
          <a:lstStyle/>
          <a:p>
            <a:r>
              <a:rPr lang="en-US" dirty="0"/>
              <a:t>Incomplete Dominance</a:t>
            </a:r>
          </a:p>
        </p:txBody>
      </p:sp>
      <p:sp>
        <p:nvSpPr>
          <p:cNvPr id="16" name="TextBox 15"/>
          <p:cNvSpPr txBox="1"/>
          <p:nvPr/>
        </p:nvSpPr>
        <p:spPr>
          <a:xfrm>
            <a:off x="5181600" y="2971800"/>
            <a:ext cx="2667000" cy="369332"/>
          </a:xfrm>
          <a:prstGeom prst="rect">
            <a:avLst/>
          </a:prstGeom>
          <a:noFill/>
        </p:spPr>
        <p:txBody>
          <a:bodyPr wrap="square" rtlCol="0">
            <a:spAutoFit/>
          </a:bodyPr>
          <a:lstStyle/>
          <a:p>
            <a:r>
              <a:rPr lang="en-US" dirty="0" err="1"/>
              <a:t>Codominance</a:t>
            </a:r>
            <a:endParaRPr lang="en-US" dirty="0"/>
          </a:p>
        </p:txBody>
      </p:sp>
      <p:sp>
        <p:nvSpPr>
          <p:cNvPr id="17" name="TextBox 16"/>
          <p:cNvSpPr txBox="1"/>
          <p:nvPr/>
        </p:nvSpPr>
        <p:spPr>
          <a:xfrm>
            <a:off x="5105400" y="3505200"/>
            <a:ext cx="3124200" cy="369332"/>
          </a:xfrm>
          <a:prstGeom prst="rect">
            <a:avLst/>
          </a:prstGeom>
          <a:noFill/>
        </p:spPr>
        <p:txBody>
          <a:bodyPr wrap="square" rtlCol="0">
            <a:spAutoFit/>
          </a:bodyPr>
          <a:lstStyle/>
          <a:p>
            <a:r>
              <a:rPr lang="en-US" dirty="0"/>
              <a:t>Sex Determination</a:t>
            </a:r>
          </a:p>
        </p:txBody>
      </p:sp>
      <p:sp>
        <p:nvSpPr>
          <p:cNvPr id="18" name="TextBox 17"/>
          <p:cNvSpPr txBox="1"/>
          <p:nvPr/>
        </p:nvSpPr>
        <p:spPr>
          <a:xfrm>
            <a:off x="5181600" y="4114800"/>
            <a:ext cx="2667000" cy="369332"/>
          </a:xfrm>
          <a:prstGeom prst="rect">
            <a:avLst/>
          </a:prstGeom>
          <a:noFill/>
        </p:spPr>
        <p:txBody>
          <a:bodyPr wrap="square" rtlCol="0">
            <a:spAutoFit/>
          </a:bodyPr>
          <a:lstStyle/>
          <a:p>
            <a:r>
              <a:rPr lang="en-US" dirty="0"/>
              <a:t>Sex - Linked</a:t>
            </a:r>
          </a:p>
        </p:txBody>
      </p:sp>
      <p:sp>
        <p:nvSpPr>
          <p:cNvPr id="19" name="TextBox 18"/>
          <p:cNvSpPr txBox="1"/>
          <p:nvPr/>
        </p:nvSpPr>
        <p:spPr>
          <a:xfrm>
            <a:off x="5181600" y="4648200"/>
            <a:ext cx="2438400" cy="381000"/>
          </a:xfrm>
          <a:prstGeom prst="rect">
            <a:avLst/>
          </a:prstGeom>
          <a:noFill/>
        </p:spPr>
        <p:txBody>
          <a:bodyPr wrap="square" rtlCol="0">
            <a:spAutoFit/>
          </a:bodyPr>
          <a:lstStyle/>
          <a:p>
            <a:r>
              <a:rPr lang="en-US" dirty="0"/>
              <a:t>Multiple Allelic</a:t>
            </a:r>
          </a:p>
        </p:txBody>
      </p:sp>
      <p:sp>
        <p:nvSpPr>
          <p:cNvPr id="20" name="TextBox 19"/>
          <p:cNvSpPr txBox="1"/>
          <p:nvPr/>
        </p:nvSpPr>
        <p:spPr>
          <a:xfrm>
            <a:off x="4724401" y="1524000"/>
            <a:ext cx="461665" cy="3200400"/>
          </a:xfrm>
          <a:prstGeom prst="rect">
            <a:avLst/>
          </a:prstGeom>
          <a:noFill/>
        </p:spPr>
        <p:txBody>
          <a:bodyPr vert="vert270" wrap="square" rtlCol="0">
            <a:spAutoFit/>
          </a:bodyPr>
          <a:lstStyle/>
          <a:p>
            <a:r>
              <a:rPr lang="en-US" dirty="0"/>
              <a:t>Modes of Inheritance</a:t>
            </a:r>
          </a:p>
        </p:txBody>
      </p:sp>
      <p:sp>
        <p:nvSpPr>
          <p:cNvPr id="21" name="TextBox 20"/>
          <p:cNvSpPr txBox="1"/>
          <p:nvPr/>
        </p:nvSpPr>
        <p:spPr>
          <a:xfrm>
            <a:off x="5334000" y="685800"/>
            <a:ext cx="5334000" cy="923330"/>
          </a:xfrm>
          <a:prstGeom prst="rect">
            <a:avLst/>
          </a:prstGeom>
          <a:noFill/>
        </p:spPr>
        <p:txBody>
          <a:bodyPr wrap="square" rtlCol="0">
            <a:spAutoFit/>
          </a:bodyPr>
          <a:lstStyle/>
          <a:p>
            <a:r>
              <a:rPr lang="en-US" dirty="0"/>
              <a:t>Explain how the traits are inherited by giving an</a:t>
            </a:r>
          </a:p>
          <a:p>
            <a:r>
              <a:rPr lang="en-US" dirty="0"/>
              <a:t> example of a  </a:t>
            </a:r>
            <a:r>
              <a:rPr lang="en-US" dirty="0" err="1"/>
              <a:t>punnett</a:t>
            </a:r>
            <a:r>
              <a:rPr lang="en-US" dirty="0"/>
              <a:t> square for each.</a:t>
            </a:r>
          </a:p>
          <a:p>
            <a:r>
              <a:rPr lang="en-US" dirty="0"/>
              <a:t>Make sure you write the key for the genotypes.</a:t>
            </a:r>
          </a:p>
        </p:txBody>
      </p:sp>
      <p:sp>
        <p:nvSpPr>
          <p:cNvPr id="22" name="TextBox 21"/>
          <p:cNvSpPr txBox="1"/>
          <p:nvPr/>
        </p:nvSpPr>
        <p:spPr>
          <a:xfrm>
            <a:off x="2286000" y="1905000"/>
            <a:ext cx="1371600" cy="523220"/>
          </a:xfrm>
          <a:prstGeom prst="rect">
            <a:avLst/>
          </a:prstGeom>
          <a:noFill/>
        </p:spPr>
        <p:txBody>
          <a:bodyPr wrap="square" rtlCol="0">
            <a:spAutoFit/>
          </a:bodyPr>
          <a:lstStyle/>
          <a:p>
            <a:r>
              <a:rPr lang="en-US" sz="2800" dirty="0"/>
              <a:t>P. 83 NB</a:t>
            </a:r>
          </a:p>
        </p:txBody>
      </p:sp>
    </p:spTree>
    <p:extLst>
      <p:ext uri="{BB962C8B-B14F-4D97-AF65-F5344CB8AC3E}">
        <p14:creationId xmlns:p14="http://schemas.microsoft.com/office/powerpoint/2010/main" val="3836066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hlinkClick r:id="rId2"/>
              </a:rPr>
              <a:t>http://learn.genetics.utah.edu/</a:t>
            </a:r>
            <a:r>
              <a:rPr lang="en-US" sz="2400" dirty="0"/>
              <a:t/>
            </a:r>
            <a:br>
              <a:rPr lang="en-US" sz="2400" dirty="0"/>
            </a:br>
            <a:r>
              <a:rPr lang="en-US" sz="2400" dirty="0">
                <a:hlinkClick r:id="rId3"/>
              </a:rPr>
              <a:t>http://www.cde.ca.gov/ta/tg/sr/documents/cstrtqbiology.pdf</a:t>
            </a:r>
            <a:r>
              <a:rPr lang="en-US" sz="2400" dirty="0"/>
              <a:t/>
            </a:r>
            <a:br>
              <a:rPr lang="en-US" sz="2400" dirty="0"/>
            </a:br>
            <a:r>
              <a:rPr lang="en-US" sz="2400" dirty="0" err="1">
                <a:hlinkClick r:id="rId4"/>
              </a:rPr>
              <a:t>Karyotyping</a:t>
            </a:r>
            <a:r>
              <a:rPr lang="en-US" sz="2400" dirty="0">
                <a:hlinkClick r:id="rId4"/>
              </a:rPr>
              <a:t> Activity</a:t>
            </a:r>
            <a:r>
              <a:rPr lang="en-US" sz="2400" dirty="0"/>
              <a:t/>
            </a:r>
            <a:br>
              <a:rPr lang="en-US" sz="2400" dirty="0"/>
            </a:br>
            <a:r>
              <a:rPr lang="en-US" sz="2400" dirty="0">
                <a:hlinkClick r:id="rId4"/>
              </a:rPr>
              <a:t>http://www.biology.arizona.edu/human_bio/activities/karyotyping/karyotyping.html</a:t>
            </a:r>
            <a:endParaRPr lang="en-US" sz="2400" dirty="0"/>
          </a:p>
        </p:txBody>
      </p:sp>
      <p:sp>
        <p:nvSpPr>
          <p:cNvPr id="3" name="Content Placeholder 2"/>
          <p:cNvSpPr>
            <a:spLocks noGrp="1"/>
          </p:cNvSpPr>
          <p:nvPr>
            <p:ph idx="1"/>
          </p:nvPr>
        </p:nvSpPr>
        <p:spPr>
          <a:xfrm>
            <a:off x="1524000" y="1676401"/>
            <a:ext cx="9144000" cy="4525963"/>
          </a:xfrm>
        </p:spPr>
        <p:txBody>
          <a:bodyPr numCol="2">
            <a:normAutofit fontScale="92500" lnSpcReduction="20000"/>
          </a:bodyPr>
          <a:lstStyle/>
          <a:p>
            <a:pPr marL="514350" indent="-514350">
              <a:buFont typeface="+mj-lt"/>
              <a:buAutoNum type="arabicPeriod"/>
            </a:pPr>
            <a:r>
              <a:rPr lang="en-US" dirty="0" smtClean="0"/>
              <a:t>Heredity &amp; Traits</a:t>
            </a:r>
          </a:p>
          <a:p>
            <a:pPr marL="914400" lvl="1" indent="-514350">
              <a:buFont typeface="+mj-lt"/>
              <a:buAutoNum type="arabicPeriod"/>
            </a:pPr>
            <a:r>
              <a:rPr lang="en-US" dirty="0" smtClean="0"/>
              <a:t>Make a </a:t>
            </a:r>
            <a:r>
              <a:rPr lang="en-US" dirty="0" err="1" smtClean="0"/>
              <a:t>Karyotype</a:t>
            </a:r>
            <a:endParaRPr lang="en-US" dirty="0" smtClean="0"/>
          </a:p>
          <a:p>
            <a:pPr marL="914400" lvl="1" indent="-514350">
              <a:buFont typeface="+mj-lt"/>
              <a:buAutoNum type="arabicPeriod"/>
            </a:pPr>
            <a:r>
              <a:rPr lang="en-US" dirty="0" smtClean="0"/>
              <a:t>Using </a:t>
            </a:r>
            <a:r>
              <a:rPr lang="en-US" dirty="0" err="1" smtClean="0"/>
              <a:t>Karyotypes</a:t>
            </a:r>
            <a:r>
              <a:rPr lang="en-US" dirty="0" smtClean="0"/>
              <a:t> to predict genetic disorders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smtClean="0"/>
          </a:p>
          <a:p>
            <a:pPr marL="514350" indent="-514350">
              <a:buFont typeface="+mj-lt"/>
              <a:buAutoNum type="arabicPeriod"/>
            </a:pPr>
            <a:r>
              <a:rPr lang="en-US" smtClean="0"/>
              <a:t>Genetic </a:t>
            </a:r>
            <a:r>
              <a:rPr lang="en-US" dirty="0" smtClean="0"/>
              <a:t>Disorders Library</a:t>
            </a:r>
          </a:p>
          <a:p>
            <a:pPr marL="914400" lvl="1" indent="-514350">
              <a:buFont typeface="+mj-lt"/>
              <a:buAutoNum type="arabicPeriod"/>
            </a:pPr>
            <a:r>
              <a:rPr lang="en-US" dirty="0" smtClean="0"/>
              <a:t>Cystic Fibrosis</a:t>
            </a:r>
          </a:p>
          <a:p>
            <a:pPr marL="914400" lvl="1" indent="-514350">
              <a:buFont typeface="+mj-lt"/>
              <a:buAutoNum type="arabicPeriod"/>
            </a:pPr>
            <a:r>
              <a:rPr lang="en-US" dirty="0" smtClean="0"/>
              <a:t>Down’s Syndrome</a:t>
            </a:r>
          </a:p>
          <a:p>
            <a:pPr marL="914400" lvl="1" indent="-514350">
              <a:buFont typeface="+mj-lt"/>
              <a:buAutoNum type="arabicPeriod"/>
            </a:pPr>
            <a:r>
              <a:rPr lang="en-US" dirty="0" smtClean="0"/>
              <a:t>Huntington’s disease</a:t>
            </a:r>
          </a:p>
          <a:p>
            <a:pPr marL="914400" lvl="1" indent="-514350">
              <a:buFont typeface="+mj-lt"/>
              <a:buAutoNum type="arabicPeriod"/>
            </a:pPr>
            <a:r>
              <a:rPr lang="en-US" dirty="0" smtClean="0"/>
              <a:t>Sickle Cell Anemia</a:t>
            </a:r>
          </a:p>
          <a:p>
            <a:pPr marL="914400" lvl="1" indent="-514350">
              <a:buFont typeface="+mj-lt"/>
              <a:buAutoNum type="arabicPeriod"/>
            </a:pPr>
            <a:r>
              <a:rPr lang="en-US" dirty="0" smtClean="0"/>
              <a:t>PKU</a:t>
            </a:r>
          </a:p>
          <a:p>
            <a:pPr marL="914400" lvl="1" indent="-514350">
              <a:buFont typeface="+mj-lt"/>
              <a:buAutoNum type="arabicPeriod"/>
            </a:pPr>
            <a:r>
              <a:rPr lang="en-US" dirty="0" err="1" smtClean="0"/>
              <a:t>Duchenne’s</a:t>
            </a:r>
            <a:r>
              <a:rPr lang="en-US" dirty="0" smtClean="0"/>
              <a:t> Muscular Dystrophy</a:t>
            </a:r>
          </a:p>
          <a:p>
            <a:pPr marL="914400" lvl="1" indent="-514350">
              <a:buFont typeface="+mj-lt"/>
              <a:buAutoNum type="arabicPeriod"/>
            </a:pPr>
            <a:r>
              <a:rPr lang="en-US" dirty="0" err="1" smtClean="0"/>
              <a:t>Osteogenesis</a:t>
            </a:r>
            <a:r>
              <a:rPr lang="en-US" dirty="0" smtClean="0"/>
              <a:t> </a:t>
            </a:r>
            <a:r>
              <a:rPr lang="en-US" dirty="0" err="1" smtClean="0"/>
              <a:t>Imperfecta</a:t>
            </a:r>
            <a:endParaRPr lang="en-US" dirty="0" smtClean="0"/>
          </a:p>
          <a:p>
            <a:pPr marL="914400" lvl="1" indent="-514350">
              <a:buFont typeface="+mj-lt"/>
              <a:buAutoNum type="arabicPeriod"/>
            </a:pPr>
            <a:r>
              <a:rPr lang="en-US" dirty="0" smtClean="0"/>
              <a:t>Leukemia</a:t>
            </a:r>
          </a:p>
          <a:p>
            <a:pPr marL="914400" lvl="1" indent="-514350">
              <a:buFont typeface="+mj-lt"/>
              <a:buAutoNum type="arabicPeriod"/>
            </a:pPr>
            <a:r>
              <a:rPr lang="en-US" dirty="0" err="1" smtClean="0"/>
              <a:t>Achondroplasia</a:t>
            </a:r>
            <a:endParaRPr lang="en-US" dirty="0" smtClean="0"/>
          </a:p>
          <a:p>
            <a:pPr marL="914400" lvl="1" indent="-514350">
              <a:buNone/>
            </a:pPr>
            <a:r>
              <a:rPr lang="en-US" dirty="0" smtClean="0"/>
              <a:t>CDE Website –2008 Biology Released Test Questions</a:t>
            </a:r>
          </a:p>
          <a:p>
            <a:pPr marL="914400" lvl="1" indent="-514350">
              <a:buNone/>
            </a:pPr>
            <a:endParaRPr lang="en-US" dirty="0"/>
          </a:p>
        </p:txBody>
      </p:sp>
    </p:spTree>
    <p:extLst>
      <p:ext uri="{BB962C8B-B14F-4D97-AF65-F5344CB8AC3E}">
        <p14:creationId xmlns:p14="http://schemas.microsoft.com/office/powerpoint/2010/main" val="29581049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Multiple Alleles Govern Blood Type</a:t>
            </a:r>
            <a:endParaRPr lang="en-US" altLang="en-US" sz="4000" b="1">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32130977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10339" name="Text Box 3"/>
          <p:cNvSpPr txBox="1">
            <a:spLocks noChangeArrowheads="1"/>
          </p:cNvSpPr>
          <p:nvPr/>
        </p:nvSpPr>
        <p:spPr bwMode="auto">
          <a:xfrm>
            <a:off x="2057401" y="914401"/>
            <a:ext cx="83837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Multiple phenotypes from multiple alleles</a:t>
            </a:r>
          </a:p>
        </p:txBody>
      </p:sp>
      <p:pic>
        <p:nvPicPr>
          <p:cNvPr id="91034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10348"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Although each trait has only two alleles in the patterns of heredity you have studied thus far, it is common for more than two alleles to control a trait in a population.</a:t>
            </a:r>
            <a:endParaRPr lang="en-US" altLang="en-US" sz="3200" i="1">
              <a:latin typeface="Times" charset="0"/>
            </a:endParaRPr>
          </a:p>
        </p:txBody>
      </p:sp>
      <p:sp>
        <p:nvSpPr>
          <p:cNvPr id="910349" name="Rectangle 13"/>
          <p:cNvSpPr>
            <a:spLocks noChangeArrowheads="1"/>
          </p:cNvSpPr>
          <p:nvPr/>
        </p:nvSpPr>
        <p:spPr bwMode="auto">
          <a:xfrm>
            <a:off x="2057400" y="36417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Traits controlled by more than two alleles have </a:t>
            </a:r>
            <a:r>
              <a:rPr lang="en-US" altLang="en-US" sz="3200">
                <a:solidFill>
                  <a:srgbClr val="FF0066"/>
                </a:solidFill>
                <a:latin typeface="Times" charset="0"/>
              </a:rPr>
              <a:t>multiple alleles</a:t>
            </a:r>
            <a:r>
              <a:rPr lang="en-US" altLang="en-US" sz="3200">
                <a:latin typeface="Times" charset="0"/>
              </a:rPr>
              <a:t>.</a:t>
            </a:r>
            <a:endParaRPr lang="en-US" altLang="en-US" sz="3200" i="1">
              <a:latin typeface="Times" charset="0"/>
            </a:endParaRPr>
          </a:p>
        </p:txBody>
      </p:sp>
      <p:pic>
        <p:nvPicPr>
          <p:cNvPr id="910350"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10351"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0353" name="Picture 17" descr="audio image blue">
            <a:hlinkClick r:id="" action="ppaction://noaction">
              <a:snd r:embed="rId12" name="12-multiple alleles.WAV"/>
            </a:hlinkClick>
          </p:cNvPr>
          <p:cNvPicPr>
            <a:picLocks noChangeAspect="1" noChangeArrowheads="1"/>
          </p:cNvPicPr>
          <p:nvPr/>
        </p:nvPicPr>
        <p:blipFill>
          <a:blip r:embed="rId13" cstate="print"/>
          <a:srcRect/>
          <a:stretch>
            <a:fillRect/>
          </a:stretch>
        </p:blipFill>
        <p:spPr bwMode="auto">
          <a:xfrm>
            <a:off x="5995988" y="4179888"/>
            <a:ext cx="354012" cy="354012"/>
          </a:xfrm>
          <a:prstGeom prst="rect">
            <a:avLst/>
          </a:prstGeom>
          <a:noFill/>
        </p:spPr>
      </p:pic>
    </p:spTree>
    <p:extLst>
      <p:ext uri="{BB962C8B-B14F-4D97-AF65-F5344CB8AC3E}">
        <p14:creationId xmlns:p14="http://schemas.microsoft.com/office/powerpoint/2010/main" val="17741165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8"/>
                                        </p:tgtEl>
                                        <p:attrNameLst>
                                          <p:attrName>style.visibility</p:attrName>
                                        </p:attrNameLst>
                                      </p:cBhvr>
                                      <p:to>
                                        <p:strVal val="visible"/>
                                      </p:to>
                                    </p:set>
                                    <p:animEffect transition="in" filter="box(out)">
                                      <p:cBhvr>
                                        <p:cTn id="7" dur="500"/>
                                        <p:tgtEl>
                                          <p:spTgt spid="9103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0349"/>
                                        </p:tgtEl>
                                        <p:attrNameLst>
                                          <p:attrName>style.visibility</p:attrName>
                                        </p:attrNameLst>
                                      </p:cBhvr>
                                      <p:to>
                                        <p:strVal val="visible"/>
                                      </p:to>
                                    </p:set>
                                    <p:animEffect transition="in" filter="box(out)">
                                      <p:cBhvr>
                                        <p:cTn id="12" dur="500"/>
                                        <p:tgtEl>
                                          <p:spTgt spid="9103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0353"/>
                                        </p:tgtEl>
                                        <p:attrNameLst>
                                          <p:attrName>style.visibility</p:attrName>
                                        </p:attrNameLst>
                                      </p:cBhvr>
                                      <p:to>
                                        <p:strVal val="visible"/>
                                      </p:to>
                                    </p:set>
                                    <p:animEffect transition="in" filter="box(out)">
                                      <p:cBhvr>
                                        <p:cTn id="17" dur="500"/>
                                        <p:tgtEl>
                                          <p:spTgt spid="9103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0"/>
                                        </p:tgtEl>
                                        <p:attrNameLst>
                                          <p:attrName>style.visibility</p:attrName>
                                        </p:attrNameLst>
                                      </p:cBhvr>
                                      <p:to>
                                        <p:strVal val="visible"/>
                                      </p:to>
                                    </p:set>
                                    <p:animEffect transition="in" filter="box(out)">
                                      <p:cBhvr>
                                        <p:cTn id="21"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8" grpId="0" autoUpdateAnimBg="0"/>
      <p:bldP spid="910349"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2867" name="Rectangle 3"/>
          <p:cNvSpPr>
            <a:spLocks noChangeArrowheads="1"/>
          </p:cNvSpPr>
          <p:nvPr/>
        </p:nvSpPr>
        <p:spPr bwMode="auto">
          <a:xfrm>
            <a:off x="1981200" y="1600201"/>
            <a:ext cx="80772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Determining blood type is necessary before a person can receive a blood transfusion because the red blood cells of incompatible blood types could clump together, causing death.</a:t>
            </a:r>
          </a:p>
        </p:txBody>
      </p:sp>
      <p:sp>
        <p:nvSpPr>
          <p:cNvPr id="93286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importance of blood typing</a:t>
            </a:r>
            <a:endParaRPr lang="en-US" altLang="en-US" sz="4000" b="1">
              <a:solidFill>
                <a:srgbClr val="FFFF00"/>
              </a:solidFill>
              <a:latin typeface="Times" charset="0"/>
            </a:endParaRPr>
          </a:p>
        </p:txBody>
      </p:sp>
      <p:pic>
        <p:nvPicPr>
          <p:cNvPr id="9328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28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28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28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287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287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287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287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287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Tree>
    <p:extLst>
      <p:ext uri="{BB962C8B-B14F-4D97-AF65-F5344CB8AC3E}">
        <p14:creationId xmlns:p14="http://schemas.microsoft.com/office/powerpoint/2010/main" val="7233728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67"/>
                                        </p:tgtEl>
                                        <p:attrNameLst>
                                          <p:attrName>style.visibility</p:attrName>
                                        </p:attrNameLst>
                                      </p:cBhvr>
                                      <p:to>
                                        <p:strVal val="visible"/>
                                      </p:to>
                                    </p:set>
                                    <p:animEffect transition="in" filter="box(out)">
                                      <p:cBhvr>
                                        <p:cTn id="7" dur="500"/>
                                        <p:tgtEl>
                                          <p:spTgt spid="9328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2869"/>
                                        </p:tgtEl>
                                        <p:attrNameLst>
                                          <p:attrName>style.visibility</p:attrName>
                                        </p:attrNameLst>
                                      </p:cBhvr>
                                      <p:to>
                                        <p:strVal val="visible"/>
                                      </p:to>
                                    </p:set>
                                    <p:animEffect transition="in" filter="box(out)">
                                      <p:cBhvr>
                                        <p:cTn id="11" dur="500"/>
                                        <p:tgtEl>
                                          <p:spTgt spid="9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67"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3891" name="Rectangle 3"/>
          <p:cNvSpPr>
            <a:spLocks noChangeArrowheads="1"/>
          </p:cNvSpPr>
          <p:nvPr/>
        </p:nvSpPr>
        <p:spPr bwMode="auto">
          <a:xfrm>
            <a:off x="1981200" y="1447800"/>
            <a:ext cx="86868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The gene for blood type, gene </a:t>
            </a:r>
            <a:r>
              <a:rPr lang="en-US" altLang="en-US" sz="3200" i="1" dirty="0"/>
              <a:t>l, </a:t>
            </a:r>
            <a:r>
              <a:rPr lang="en-US" altLang="en-US" sz="3200" dirty="0">
                <a:latin typeface="Times" charset="0"/>
              </a:rPr>
              <a:t>codes for a molecule that attaches to a </a:t>
            </a:r>
            <a:r>
              <a:rPr lang="en-US" altLang="en-US" sz="3200" b="1" dirty="0">
                <a:latin typeface="Times" charset="0"/>
              </a:rPr>
              <a:t>membrane protein </a:t>
            </a:r>
            <a:r>
              <a:rPr lang="en-US" altLang="en-US" sz="3200" dirty="0">
                <a:latin typeface="Times" charset="0"/>
              </a:rPr>
              <a:t>found on the</a:t>
            </a:r>
            <a:r>
              <a:rPr lang="en-US" altLang="en-US" sz="3200" dirty="0"/>
              <a:t> </a:t>
            </a:r>
            <a:r>
              <a:rPr lang="en-US" altLang="en-US" sz="3200" dirty="0">
                <a:latin typeface="Times" charset="0"/>
              </a:rPr>
              <a:t>surface of red blood cells.</a:t>
            </a:r>
          </a:p>
        </p:txBody>
      </p:sp>
      <p:sp>
        <p:nvSpPr>
          <p:cNvPr id="933892"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ABO Blood Group</a:t>
            </a:r>
            <a:endParaRPr lang="en-US" altLang="en-US" sz="4000" b="1">
              <a:solidFill>
                <a:srgbClr val="FFFF00"/>
              </a:solidFill>
              <a:latin typeface="Times" charset="0"/>
            </a:endParaRPr>
          </a:p>
        </p:txBody>
      </p:sp>
      <p:pic>
        <p:nvPicPr>
          <p:cNvPr id="93389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38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38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38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389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389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3899"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3900"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3901"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3902" name="Rectangle 14"/>
          <p:cNvSpPr>
            <a:spLocks noChangeArrowheads="1"/>
          </p:cNvSpPr>
          <p:nvPr/>
        </p:nvSpPr>
        <p:spPr bwMode="auto">
          <a:xfrm>
            <a:off x="1981200" y="29718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i="1"/>
              <a:t> </a:t>
            </a:r>
            <a:r>
              <a:rPr lang="en-US" altLang="en-US" sz="3200">
                <a:latin typeface="Times" charset="0"/>
              </a:rPr>
              <a:t>alleles each code for a different molecule.</a:t>
            </a:r>
            <a:endParaRPr lang="en-US" altLang="en-US" sz="3200" i="1"/>
          </a:p>
        </p:txBody>
      </p:sp>
      <p:sp>
        <p:nvSpPr>
          <p:cNvPr id="933903" name="Rectangle 15"/>
          <p:cNvSpPr>
            <a:spLocks noChangeArrowheads="1"/>
          </p:cNvSpPr>
          <p:nvPr/>
        </p:nvSpPr>
        <p:spPr bwMode="auto">
          <a:xfrm>
            <a:off x="1981200" y="40386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Your immune system recognizes the red blood cells as belonging to you.  If cells with a different surface molecule enter your body, your immune system will attack them.</a:t>
            </a:r>
            <a:endParaRPr lang="en-US" altLang="en-US" sz="3200" i="1"/>
          </a:p>
        </p:txBody>
      </p:sp>
    </p:spTree>
    <p:extLst>
      <p:ext uri="{BB962C8B-B14F-4D97-AF65-F5344CB8AC3E}">
        <p14:creationId xmlns:p14="http://schemas.microsoft.com/office/powerpoint/2010/main" val="19792215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891"/>
                                        </p:tgtEl>
                                        <p:attrNameLst>
                                          <p:attrName>style.visibility</p:attrName>
                                        </p:attrNameLst>
                                      </p:cBhvr>
                                      <p:to>
                                        <p:strVal val="visible"/>
                                      </p:to>
                                    </p:set>
                                    <p:animEffect transition="in" filter="box(out)">
                                      <p:cBhvr>
                                        <p:cTn id="7" dur="500"/>
                                        <p:tgtEl>
                                          <p:spTgt spid="9338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3902"/>
                                        </p:tgtEl>
                                        <p:attrNameLst>
                                          <p:attrName>style.visibility</p:attrName>
                                        </p:attrNameLst>
                                      </p:cBhvr>
                                      <p:to>
                                        <p:strVal val="visible"/>
                                      </p:to>
                                    </p:set>
                                    <p:animEffect transition="in" filter="box(out)">
                                      <p:cBhvr>
                                        <p:cTn id="12" dur="500"/>
                                        <p:tgtEl>
                                          <p:spTgt spid="9339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33903"/>
                                        </p:tgtEl>
                                        <p:attrNameLst>
                                          <p:attrName>style.visibility</p:attrName>
                                        </p:attrNameLst>
                                      </p:cBhvr>
                                      <p:to>
                                        <p:strVal val="visible"/>
                                      </p:to>
                                    </p:set>
                                    <p:animEffect transition="in" filter="box(out)">
                                      <p:cBhvr>
                                        <p:cTn id="17" dur="500"/>
                                        <p:tgtEl>
                                          <p:spTgt spid="9339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33893"/>
                                        </p:tgtEl>
                                        <p:attrNameLst>
                                          <p:attrName>style.visibility</p:attrName>
                                        </p:attrNameLst>
                                      </p:cBhvr>
                                      <p:to>
                                        <p:strVal val="visible"/>
                                      </p:to>
                                    </p:set>
                                    <p:animEffect transition="in" filter="box(out)">
                                      <p:cBhvr>
                                        <p:cTn id="21" dur="5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autoUpdateAnimBg="0"/>
      <p:bldP spid="933902" grpId="0" autoUpdateAnimBg="0"/>
      <p:bldP spid="933903"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4915" name="Rectangle 3"/>
          <p:cNvSpPr>
            <a:spLocks noChangeArrowheads="1"/>
          </p:cNvSpPr>
          <p:nvPr/>
        </p:nvSpPr>
        <p:spPr bwMode="auto">
          <a:xfrm>
            <a:off x="1981200" y="1447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allele is dominant to </a:t>
            </a:r>
            <a:r>
              <a:rPr lang="en-US" altLang="en-US" sz="3200" i="1">
                <a:latin typeface="Times" charset="0"/>
              </a:rPr>
              <a:t>i</a:t>
            </a:r>
            <a:r>
              <a:rPr lang="en-US" altLang="en-US" sz="3200">
                <a:latin typeface="Times" charset="0"/>
              </a:rPr>
              <a:t>, so inheriting either the </a:t>
            </a:r>
            <a:r>
              <a:rPr lang="en-US" altLang="en-US" sz="3200" i="1"/>
              <a:t>l</a:t>
            </a:r>
            <a:r>
              <a:rPr lang="en-US" altLang="en-US" sz="3200" i="1" baseline="30000"/>
              <a:t>A</a:t>
            </a:r>
            <a:r>
              <a:rPr lang="en-US" altLang="en-US" sz="3200" i="1">
                <a:latin typeface="Times" charset="0"/>
              </a:rPr>
              <a:t>i</a:t>
            </a:r>
            <a:r>
              <a:rPr lang="en-US" altLang="en-US" sz="3200">
                <a:latin typeface="Times" charset="0"/>
              </a:rPr>
              <a:t> alleles or the </a:t>
            </a:r>
            <a:r>
              <a:rPr lang="en-US" altLang="en-US" sz="3200" i="1"/>
              <a:t>l</a:t>
            </a:r>
            <a:r>
              <a:rPr lang="en-US" altLang="en-US" sz="3200" i="1" baseline="30000"/>
              <a:t>A </a:t>
            </a:r>
            <a:r>
              <a:rPr lang="en-US" altLang="en-US" sz="3200" i="1"/>
              <a:t>l</a:t>
            </a:r>
            <a:r>
              <a:rPr lang="en-US" altLang="en-US" sz="3200" i="1" baseline="30000"/>
              <a:t>A</a:t>
            </a:r>
            <a:r>
              <a:rPr lang="en-US" altLang="en-US" sz="3200">
                <a:latin typeface="Times" charset="0"/>
              </a:rPr>
              <a:t> alleles from both parents will give you type A blood.</a:t>
            </a:r>
          </a:p>
        </p:txBody>
      </p:sp>
      <p:sp>
        <p:nvSpPr>
          <p:cNvPr id="934916"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a:t>
            </a:r>
            <a:endParaRPr lang="en-US" altLang="en-US" sz="4000" b="1">
              <a:solidFill>
                <a:srgbClr val="FFFF00"/>
              </a:solidFill>
              <a:latin typeface="Times" charset="0"/>
            </a:endParaRPr>
          </a:p>
        </p:txBody>
      </p:sp>
      <p:pic>
        <p:nvPicPr>
          <p:cNvPr id="93491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49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49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49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492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492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492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4924"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4925"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4926" name="Rectangle 14"/>
          <p:cNvSpPr>
            <a:spLocks noChangeArrowheads="1"/>
          </p:cNvSpPr>
          <p:nvPr/>
        </p:nvSpPr>
        <p:spPr bwMode="auto">
          <a:xfrm>
            <a:off x="1981200" y="4746625"/>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a:t>
            </a:r>
            <a:r>
              <a:rPr lang="en-US" altLang="en-US" sz="3200" i="1">
                <a:latin typeface="Times" charset="0"/>
              </a:rPr>
              <a:t>A </a:t>
            </a:r>
            <a:r>
              <a:rPr lang="en-US" altLang="en-US" sz="3200">
                <a:latin typeface="Times" charset="0"/>
              </a:rPr>
              <a:t>is produced.</a:t>
            </a:r>
            <a:endParaRPr lang="en-US" altLang="en-US" sz="3200" i="1"/>
          </a:p>
        </p:txBody>
      </p:sp>
      <p:pic>
        <p:nvPicPr>
          <p:cNvPr id="934929" name="Picture 17" descr="Fig"/>
          <p:cNvPicPr>
            <a:picLocks noChangeAspect="1" noChangeArrowheads="1"/>
          </p:cNvPicPr>
          <p:nvPr/>
        </p:nvPicPr>
        <p:blipFill>
          <a:blip r:embed="rId13" cstate="print"/>
          <a:srcRect/>
          <a:stretch>
            <a:fillRect/>
          </a:stretch>
        </p:blipFill>
        <p:spPr bwMode="auto">
          <a:xfrm>
            <a:off x="6477000" y="1587500"/>
            <a:ext cx="3619500" cy="3517900"/>
          </a:xfrm>
          <a:prstGeom prst="rect">
            <a:avLst/>
          </a:prstGeom>
          <a:noFill/>
        </p:spPr>
      </p:pic>
      <p:sp>
        <p:nvSpPr>
          <p:cNvPr id="934930" name="Text Box 18"/>
          <p:cNvSpPr txBox="1">
            <a:spLocks noChangeArrowheads="1"/>
          </p:cNvSpPr>
          <p:nvPr/>
        </p:nvSpPr>
        <p:spPr bwMode="auto">
          <a:xfrm>
            <a:off x="7937500" y="1144588"/>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4931" name="Line 19"/>
          <p:cNvSpPr>
            <a:spLocks noChangeShapeType="1"/>
          </p:cNvSpPr>
          <p:nvPr/>
        </p:nvSpPr>
        <p:spPr bwMode="auto">
          <a:xfrm flipH="1">
            <a:off x="7772400" y="1320800"/>
            <a:ext cx="228600" cy="3810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29834630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4926"/>
                                        </p:tgtEl>
                                        <p:attrNameLst>
                                          <p:attrName>style.visibility</p:attrName>
                                        </p:attrNameLst>
                                      </p:cBhvr>
                                      <p:to>
                                        <p:strVal val="visible"/>
                                      </p:to>
                                    </p:set>
                                    <p:animEffect transition="in" filter="box(out)">
                                      <p:cBhvr>
                                        <p:cTn id="7" dur="500"/>
                                        <p:tgtEl>
                                          <p:spTgt spid="9349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17"/>
                                        </p:tgtEl>
                                        <p:attrNameLst>
                                          <p:attrName>style.visibility</p:attrName>
                                        </p:attrNameLst>
                                      </p:cBhvr>
                                      <p:to>
                                        <p:strVal val="visible"/>
                                      </p:to>
                                    </p:set>
                                    <p:animEffect transition="in" filter="box(out)">
                                      <p:cBhvr>
                                        <p:cTn id="11" dur="500"/>
                                        <p:tgtEl>
                                          <p:spTgt spid="934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6"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60" name="Picture 24" descr="Fig"/>
          <p:cNvPicPr>
            <a:picLocks noChangeAspect="1" noChangeArrowheads="1"/>
          </p:cNvPicPr>
          <p:nvPr/>
        </p:nvPicPr>
        <p:blipFill>
          <a:blip r:embed="rId2" cstate="print"/>
          <a:srcRect/>
          <a:stretch>
            <a:fillRect/>
          </a:stretch>
        </p:blipFill>
        <p:spPr bwMode="auto">
          <a:xfrm>
            <a:off x="6400800" y="1790700"/>
            <a:ext cx="3683000" cy="3340100"/>
          </a:xfrm>
          <a:prstGeom prst="rect">
            <a:avLst/>
          </a:prstGeom>
          <a:noFill/>
        </p:spPr>
      </p:pic>
      <p:sp>
        <p:nvSpPr>
          <p:cNvPr id="935938"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5939" name="Rectangle 3"/>
          <p:cNvSpPr>
            <a:spLocks noChangeArrowheads="1"/>
          </p:cNvSpPr>
          <p:nvPr/>
        </p:nvSpPr>
        <p:spPr bwMode="auto">
          <a:xfrm>
            <a:off x="1981200" y="1295400"/>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B</a:t>
            </a:r>
            <a:r>
              <a:rPr lang="en-US" altLang="en-US" sz="3200">
                <a:latin typeface="Times" charset="0"/>
              </a:rPr>
              <a:t> allele is also dominant to </a:t>
            </a:r>
            <a:r>
              <a:rPr lang="en-US" altLang="en-US" sz="3200" i="1">
                <a:latin typeface="Times" charset="0"/>
              </a:rPr>
              <a:t>i</a:t>
            </a:r>
            <a:r>
              <a:rPr lang="en-US" altLang="en-US" sz="3200">
                <a:latin typeface="Times" charset="0"/>
              </a:rPr>
              <a:t>.</a:t>
            </a:r>
          </a:p>
        </p:txBody>
      </p:sp>
      <p:sp>
        <p:nvSpPr>
          <p:cNvPr id="935940" name="Rectangle 4"/>
          <p:cNvSpPr>
            <a:spLocks noChangeArrowheads="1"/>
          </p:cNvSpPr>
          <p:nvPr/>
        </p:nvSpPr>
        <p:spPr bwMode="auto">
          <a:xfrm>
            <a:off x="1981200" y="7620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B</a:t>
            </a:r>
            <a:endParaRPr lang="en-US" altLang="en-US" sz="4000" b="1">
              <a:solidFill>
                <a:srgbClr val="FFFF00"/>
              </a:solidFill>
              <a:latin typeface="Times" charset="0"/>
            </a:endParaRPr>
          </a:p>
        </p:txBody>
      </p:sp>
      <p:pic>
        <p:nvPicPr>
          <p:cNvPr id="935941"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359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359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359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35945"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3594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35947" name="Picture 11" descr="Section 3 title"/>
          <p:cNvPicPr>
            <a:picLocks noChangeAspect="1" noChangeArrowheads="1"/>
          </p:cNvPicPr>
          <p:nvPr/>
        </p:nvPicPr>
        <p:blipFill>
          <a:blip r:embed="rId11" cstate="print"/>
          <a:srcRect/>
          <a:stretch>
            <a:fillRect/>
          </a:stretch>
        </p:blipFill>
        <p:spPr bwMode="auto">
          <a:xfrm>
            <a:off x="3352800" y="0"/>
            <a:ext cx="6477000" cy="482600"/>
          </a:xfrm>
          <a:prstGeom prst="rect">
            <a:avLst/>
          </a:prstGeom>
          <a:noFill/>
        </p:spPr>
      </p:pic>
      <p:pic>
        <p:nvPicPr>
          <p:cNvPr id="935948" name="Picture 12"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pic>
        <p:nvPicPr>
          <p:cNvPr id="935949" name="Picture 13" descr="Sec"/>
          <p:cNvPicPr>
            <a:picLocks noChangeAspect="1" noChangeArrowheads="1"/>
          </p:cNvPicPr>
          <p:nvPr/>
        </p:nvPicPr>
        <p:blipFill>
          <a:blip r:embed="rId13" cstate="print"/>
          <a:srcRect/>
          <a:stretch>
            <a:fillRect/>
          </a:stretch>
        </p:blipFill>
        <p:spPr bwMode="auto">
          <a:xfrm>
            <a:off x="3581400" y="0"/>
            <a:ext cx="6540500" cy="482600"/>
          </a:xfrm>
          <a:prstGeom prst="rect">
            <a:avLst/>
          </a:prstGeom>
          <a:noFill/>
        </p:spPr>
      </p:pic>
      <p:sp>
        <p:nvSpPr>
          <p:cNvPr id="935950" name="Rectangle 14"/>
          <p:cNvSpPr>
            <a:spLocks noChangeArrowheads="1"/>
          </p:cNvSpPr>
          <p:nvPr/>
        </p:nvSpPr>
        <p:spPr bwMode="auto">
          <a:xfrm>
            <a:off x="1981200" y="2286000"/>
            <a:ext cx="44196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To have type B blood, you must inherit the </a:t>
            </a:r>
            <a:r>
              <a:rPr lang="en-US" altLang="en-US" sz="3200" i="1"/>
              <a:t>l</a:t>
            </a:r>
            <a:r>
              <a:rPr lang="en-US" altLang="en-US" sz="3200" i="1" baseline="30000"/>
              <a:t>B</a:t>
            </a:r>
            <a:r>
              <a:rPr lang="en-US" altLang="en-US" sz="3200">
                <a:latin typeface="Times" charset="0"/>
              </a:rPr>
              <a:t> allele from one parent and either another </a:t>
            </a:r>
            <a:r>
              <a:rPr lang="en-US" altLang="en-US" sz="3200" i="1"/>
              <a:t>l</a:t>
            </a:r>
            <a:r>
              <a:rPr lang="en-US" altLang="en-US" sz="3200" i="1" baseline="30000"/>
              <a:t>B</a:t>
            </a:r>
            <a:r>
              <a:rPr lang="en-US" altLang="en-US" sz="3200">
                <a:latin typeface="Times" charset="0"/>
              </a:rPr>
              <a:t> allele or the </a:t>
            </a:r>
            <a:r>
              <a:rPr lang="en-US" altLang="en-US" sz="3200" i="1">
                <a:latin typeface="Times" charset="0"/>
              </a:rPr>
              <a:t>i</a:t>
            </a:r>
            <a:r>
              <a:rPr lang="en-US" altLang="en-US" sz="3200">
                <a:latin typeface="Times" charset="0"/>
              </a:rPr>
              <a:t> allele from the other.</a:t>
            </a:r>
          </a:p>
        </p:txBody>
      </p:sp>
      <p:sp>
        <p:nvSpPr>
          <p:cNvPr id="935952" name="Rectangle 16"/>
          <p:cNvSpPr>
            <a:spLocks noChangeArrowheads="1"/>
          </p:cNvSpPr>
          <p:nvPr/>
        </p:nvSpPr>
        <p:spPr bwMode="auto">
          <a:xfrm>
            <a:off x="1981200" y="5051425"/>
            <a:ext cx="55626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B is produced.</a:t>
            </a:r>
          </a:p>
        </p:txBody>
      </p:sp>
      <p:sp>
        <p:nvSpPr>
          <p:cNvPr id="935954" name="Text Box 18"/>
          <p:cNvSpPr txBox="1">
            <a:spLocks noChangeArrowheads="1"/>
          </p:cNvSpPr>
          <p:nvPr/>
        </p:nvSpPr>
        <p:spPr bwMode="auto">
          <a:xfrm>
            <a:off x="7900988" y="11430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5956" name="Line 20"/>
          <p:cNvSpPr>
            <a:spLocks noChangeShapeType="1"/>
          </p:cNvSpPr>
          <p:nvPr/>
        </p:nvSpPr>
        <p:spPr bwMode="auto">
          <a:xfrm flipH="1">
            <a:off x="7569200" y="1371600"/>
            <a:ext cx="381000" cy="6096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8121132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5950"/>
                                        </p:tgtEl>
                                        <p:attrNameLst>
                                          <p:attrName>style.visibility</p:attrName>
                                        </p:attrNameLst>
                                      </p:cBhvr>
                                      <p:to>
                                        <p:strVal val="visible"/>
                                      </p:to>
                                    </p:set>
                                    <p:animEffect transition="in" filter="box(out)">
                                      <p:cBhvr>
                                        <p:cTn id="7" dur="500"/>
                                        <p:tgtEl>
                                          <p:spTgt spid="9359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5952"/>
                                        </p:tgtEl>
                                        <p:attrNameLst>
                                          <p:attrName>style.visibility</p:attrName>
                                        </p:attrNameLst>
                                      </p:cBhvr>
                                      <p:to>
                                        <p:strVal val="visible"/>
                                      </p:to>
                                    </p:set>
                                    <p:animEffect transition="in" filter="box(out)">
                                      <p:cBhvr>
                                        <p:cTn id="12" dur="500"/>
                                        <p:tgtEl>
                                          <p:spTgt spid="93595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5941"/>
                                        </p:tgtEl>
                                        <p:attrNameLst>
                                          <p:attrName>style.visibility</p:attrName>
                                        </p:attrNameLst>
                                      </p:cBhvr>
                                      <p:to>
                                        <p:strVal val="visible"/>
                                      </p:to>
                                    </p:set>
                                    <p:animEffect transition="in" filter="box(out)">
                                      <p:cBhvr>
                                        <p:cTn id="16" dur="500"/>
                                        <p:tgtEl>
                                          <p:spTgt spid="93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0" grpId="0" autoUpdateAnimBg="0"/>
      <p:bldP spid="935952"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6963" name="Rectangle 3"/>
          <p:cNvSpPr>
            <a:spLocks noChangeArrowheads="1"/>
          </p:cNvSpPr>
          <p:nvPr/>
        </p:nvSpPr>
        <p:spPr bwMode="auto">
          <a:xfrm>
            <a:off x="1981200" y="1381125"/>
            <a:ext cx="43434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a:latin typeface="Times" charset="0"/>
              </a:rPr>
              <a:t> alleles are codominant. </a:t>
            </a:r>
          </a:p>
        </p:txBody>
      </p:sp>
      <p:sp>
        <p:nvSpPr>
          <p:cNvPr id="936964" name="Rectangle 4"/>
          <p:cNvSpPr>
            <a:spLocks noChangeArrowheads="1"/>
          </p:cNvSpPr>
          <p:nvPr/>
        </p:nvSpPr>
        <p:spPr bwMode="auto">
          <a:xfrm>
            <a:off x="1981200" y="762000"/>
            <a:ext cx="41910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AB</a:t>
            </a:r>
            <a:endParaRPr lang="en-US" altLang="en-US" sz="4000" b="1">
              <a:solidFill>
                <a:srgbClr val="FFFF00"/>
              </a:solidFill>
              <a:latin typeface="Times" charset="0"/>
            </a:endParaRPr>
          </a:p>
        </p:txBody>
      </p:sp>
      <p:pic>
        <p:nvPicPr>
          <p:cNvPr id="9369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69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69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69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69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69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69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697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6973"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6974" name="Rectangle 14"/>
          <p:cNvSpPr>
            <a:spLocks noChangeArrowheads="1"/>
          </p:cNvSpPr>
          <p:nvPr/>
        </p:nvSpPr>
        <p:spPr bwMode="auto">
          <a:xfrm>
            <a:off x="1981200" y="2400301"/>
            <a:ext cx="4724400" cy="403187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This means that if you inherit the </a:t>
            </a:r>
            <a:r>
              <a:rPr lang="en-US" altLang="en-US" sz="3200" i="1"/>
              <a:t>l</a:t>
            </a:r>
            <a:r>
              <a:rPr lang="en-US" altLang="en-US" sz="3200" i="1" baseline="30000"/>
              <a:t>A</a:t>
            </a:r>
            <a:r>
              <a:rPr lang="en-US" altLang="en-US" sz="3200">
                <a:latin typeface="Times" charset="0"/>
              </a:rPr>
              <a:t> allele from one parent and the </a:t>
            </a:r>
            <a:r>
              <a:rPr lang="en-US" altLang="en-US" sz="3200" i="1"/>
              <a:t>l</a:t>
            </a:r>
            <a:r>
              <a:rPr lang="en-US" altLang="en-US" sz="3200" i="1" baseline="30000"/>
              <a:t>B</a:t>
            </a:r>
            <a:r>
              <a:rPr lang="en-US" altLang="en-US" sz="3200">
                <a:latin typeface="Times" charset="0"/>
              </a:rPr>
              <a:t> allele from the other, your red blood cells will produce both surface molecules and you will have type AB blood.</a:t>
            </a:r>
          </a:p>
        </p:txBody>
      </p:sp>
      <p:pic>
        <p:nvPicPr>
          <p:cNvPr id="936976" name="Picture 16" descr="Fig"/>
          <p:cNvPicPr>
            <a:picLocks noChangeAspect="1" noChangeArrowheads="1"/>
          </p:cNvPicPr>
          <p:nvPr/>
        </p:nvPicPr>
        <p:blipFill>
          <a:blip r:embed="rId13" cstate="print"/>
          <a:srcRect/>
          <a:stretch>
            <a:fillRect/>
          </a:stretch>
        </p:blipFill>
        <p:spPr bwMode="auto">
          <a:xfrm>
            <a:off x="6781800" y="1447801"/>
            <a:ext cx="3352800" cy="3294063"/>
          </a:xfrm>
          <a:prstGeom prst="rect">
            <a:avLst/>
          </a:prstGeom>
          <a:noFill/>
        </p:spPr>
      </p:pic>
      <p:sp>
        <p:nvSpPr>
          <p:cNvPr id="936977" name="Text Box 17"/>
          <p:cNvSpPr txBox="1">
            <a:spLocks noChangeArrowheads="1"/>
          </p:cNvSpPr>
          <p:nvPr/>
        </p:nvSpPr>
        <p:spPr bwMode="auto">
          <a:xfrm>
            <a:off x="8104188" y="9144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6979" name="Line 19"/>
          <p:cNvSpPr>
            <a:spLocks noChangeShapeType="1"/>
          </p:cNvSpPr>
          <p:nvPr/>
        </p:nvSpPr>
        <p:spPr bwMode="auto">
          <a:xfrm flipH="1">
            <a:off x="8001000" y="1104900"/>
            <a:ext cx="152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936980" name="Text Box 20"/>
          <p:cNvSpPr txBox="1">
            <a:spLocks noChangeArrowheads="1"/>
          </p:cNvSpPr>
          <p:nvPr/>
        </p:nvSpPr>
        <p:spPr bwMode="auto">
          <a:xfrm>
            <a:off x="7315200" y="5029200"/>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6981" name="Line 21"/>
          <p:cNvSpPr>
            <a:spLocks noChangeShapeType="1"/>
          </p:cNvSpPr>
          <p:nvPr/>
        </p:nvSpPr>
        <p:spPr bwMode="auto">
          <a:xfrm flipH="1" flipV="1">
            <a:off x="7543800" y="4267200"/>
            <a:ext cx="762000" cy="762000"/>
          </a:xfrm>
          <a:prstGeom prst="line">
            <a:avLst/>
          </a:prstGeom>
          <a:noFill/>
          <a:ln w="28575">
            <a:solidFill>
              <a:schemeClr val="tx1"/>
            </a:solidFill>
            <a:round/>
            <a:headEnd/>
            <a:tailEnd/>
          </a:ln>
          <a:effectLst/>
        </p:spPr>
        <p:txBody>
          <a:bodyPr wrap="none" anchor="ctr">
            <a:spAutoFit/>
          </a:bodyPr>
          <a:lstStyle/>
          <a:p>
            <a:endParaRPr lang="en-US"/>
          </a:p>
        </p:txBody>
      </p:sp>
    </p:spTree>
    <p:extLst>
      <p:ext uri="{BB962C8B-B14F-4D97-AF65-F5344CB8AC3E}">
        <p14:creationId xmlns:p14="http://schemas.microsoft.com/office/powerpoint/2010/main" val="558765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6974"/>
                                        </p:tgtEl>
                                        <p:attrNameLst>
                                          <p:attrName>style.visibility</p:attrName>
                                        </p:attrNameLst>
                                      </p:cBhvr>
                                      <p:to>
                                        <p:strVal val="visible"/>
                                      </p:to>
                                    </p:set>
                                    <p:animEffect transition="in" filter="box(out)">
                                      <p:cBhvr>
                                        <p:cTn id="7" dur="500"/>
                                        <p:tgtEl>
                                          <p:spTgt spid="93697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65"/>
                                        </p:tgtEl>
                                        <p:attrNameLst>
                                          <p:attrName>style.visibility</p:attrName>
                                        </p:attrNameLst>
                                      </p:cBhvr>
                                      <p:to>
                                        <p:strVal val="visible"/>
                                      </p:to>
                                    </p:set>
                                    <p:animEffect transition="in" filter="box(out)">
                                      <p:cBhvr>
                                        <p:cTn id="11" dur="500"/>
                                        <p:tgtEl>
                                          <p:spTgt spid="936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4"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7987" name="Rectangle 3"/>
          <p:cNvSpPr>
            <a:spLocks noChangeArrowheads="1"/>
          </p:cNvSpPr>
          <p:nvPr/>
        </p:nvSpPr>
        <p:spPr bwMode="auto">
          <a:xfrm>
            <a:off x="5715000" y="1565275"/>
            <a:ext cx="43434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latin typeface="Times" charset="0"/>
              </a:rPr>
              <a:t>i</a:t>
            </a:r>
            <a:r>
              <a:rPr lang="en-US" altLang="en-US" sz="3200">
                <a:latin typeface="Times" charset="0"/>
              </a:rPr>
              <a:t> allele is recessive and produces no surface molecules.</a:t>
            </a:r>
          </a:p>
        </p:txBody>
      </p:sp>
      <p:sp>
        <p:nvSpPr>
          <p:cNvPr id="937988" name="Rectangle 4"/>
          <p:cNvSpPr>
            <a:spLocks noChangeArrowheads="1"/>
          </p:cNvSpPr>
          <p:nvPr/>
        </p:nvSpPr>
        <p:spPr bwMode="auto">
          <a:xfrm>
            <a:off x="2057400" y="944564"/>
            <a:ext cx="31242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O</a:t>
            </a:r>
            <a:endParaRPr lang="en-US" altLang="en-US" sz="4000" b="1">
              <a:solidFill>
                <a:srgbClr val="FFFF00"/>
              </a:solidFill>
              <a:latin typeface="Times" charset="0"/>
            </a:endParaRPr>
          </a:p>
        </p:txBody>
      </p:sp>
      <p:pic>
        <p:nvPicPr>
          <p:cNvPr id="93798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79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79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79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79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799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799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799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7997"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7998" name="Rectangle 14"/>
          <p:cNvSpPr>
            <a:spLocks noChangeArrowheads="1"/>
          </p:cNvSpPr>
          <p:nvPr/>
        </p:nvSpPr>
        <p:spPr bwMode="auto">
          <a:xfrm>
            <a:off x="5715000" y="3124200"/>
            <a:ext cx="38862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Therefore, if you are homozygous </a:t>
            </a:r>
            <a:r>
              <a:rPr lang="en-US" altLang="en-US" sz="3200" i="1">
                <a:latin typeface="Times" charset="0"/>
              </a:rPr>
              <a:t>ii</a:t>
            </a:r>
            <a:r>
              <a:rPr lang="en-US" altLang="en-US" sz="3200">
                <a:latin typeface="Times" charset="0"/>
              </a:rPr>
              <a:t>, your blood cells have no surface molecules and you have blood type O.</a:t>
            </a:r>
          </a:p>
        </p:txBody>
      </p:sp>
      <p:pic>
        <p:nvPicPr>
          <p:cNvPr id="938000" name="Picture 16" descr="Fig"/>
          <p:cNvPicPr>
            <a:picLocks noChangeAspect="1" noChangeArrowheads="1"/>
          </p:cNvPicPr>
          <p:nvPr/>
        </p:nvPicPr>
        <p:blipFill>
          <a:blip r:embed="rId13" cstate="print"/>
          <a:srcRect/>
          <a:stretch>
            <a:fillRect/>
          </a:stretch>
        </p:blipFill>
        <p:spPr bwMode="auto">
          <a:xfrm>
            <a:off x="2209800" y="2057400"/>
            <a:ext cx="3086100" cy="3200400"/>
          </a:xfrm>
          <a:prstGeom prst="rect">
            <a:avLst/>
          </a:prstGeom>
          <a:noFill/>
        </p:spPr>
      </p:pic>
    </p:spTree>
    <p:extLst>
      <p:ext uri="{BB962C8B-B14F-4D97-AF65-F5344CB8AC3E}">
        <p14:creationId xmlns:p14="http://schemas.microsoft.com/office/powerpoint/2010/main" val="762588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7998"/>
                                        </p:tgtEl>
                                        <p:attrNameLst>
                                          <p:attrName>style.visibility</p:attrName>
                                        </p:attrNameLst>
                                      </p:cBhvr>
                                      <p:to>
                                        <p:strVal val="visible"/>
                                      </p:to>
                                    </p:set>
                                    <p:animEffect transition="in" filter="box(out)">
                                      <p:cBhvr>
                                        <p:cTn id="7" dur="500"/>
                                        <p:tgtEl>
                                          <p:spTgt spid="9379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8000"/>
                                        </p:tgtEl>
                                        <p:attrNameLst>
                                          <p:attrName>style.visibility</p:attrName>
                                        </p:attrNameLst>
                                      </p:cBhvr>
                                      <p:to>
                                        <p:strVal val="visible"/>
                                      </p:to>
                                    </p:set>
                                    <p:animEffect transition="in" filter="box(out)">
                                      <p:cBhvr>
                                        <p:cTn id="11" dur="500"/>
                                        <p:tgtEl>
                                          <p:spTgt spid="93800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7989"/>
                                        </p:tgtEl>
                                        <p:attrNameLst>
                                          <p:attrName>style.visibility</p:attrName>
                                        </p:attrNameLst>
                                      </p:cBhvr>
                                      <p:to>
                                        <p:strVal val="visible"/>
                                      </p:to>
                                    </p:set>
                                    <p:animEffect transition="in" filter="box(out)">
                                      <p:cBhvr>
                                        <p:cTn id="15" dur="500"/>
                                        <p:tgtEl>
                                          <p:spTgt spid="93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3" y="665018"/>
            <a:ext cx="10939548" cy="1620981"/>
          </a:xfrm>
        </p:spPr>
        <p:txBody>
          <a:bodyPr>
            <a:normAutofit/>
          </a:bodyPr>
          <a:lstStyle/>
          <a:p>
            <a:r>
              <a:rPr lang="en-US" dirty="0" smtClean="0"/>
              <a:t>Ag Biology Notebook</a:t>
            </a:r>
            <a:br>
              <a:rPr lang="en-US" dirty="0" smtClean="0"/>
            </a:br>
            <a:endParaRPr lang="en-US" dirty="0"/>
          </a:p>
        </p:txBody>
      </p:sp>
      <p:sp>
        <p:nvSpPr>
          <p:cNvPr id="3" name="Content Placeholder 2"/>
          <p:cNvSpPr>
            <a:spLocks noGrp="1"/>
          </p:cNvSpPr>
          <p:nvPr>
            <p:ph idx="1"/>
          </p:nvPr>
        </p:nvSpPr>
        <p:spPr/>
        <p:txBody>
          <a:bodyPr/>
          <a:lstStyle/>
          <a:p>
            <a:r>
              <a:rPr lang="en-US" dirty="0" smtClean="0"/>
              <a:t>Open your Notebook to the Center where the book is sewn.</a:t>
            </a:r>
          </a:p>
          <a:p>
            <a:r>
              <a:rPr lang="en-US" dirty="0" smtClean="0"/>
              <a:t>Number the Right side of the page 1</a:t>
            </a:r>
          </a:p>
          <a:p>
            <a:r>
              <a:rPr lang="en-US" dirty="0" smtClean="0"/>
              <a:t>Turn the page, number the left side of the page 2</a:t>
            </a:r>
          </a:p>
          <a:p>
            <a:r>
              <a:rPr lang="en-US" dirty="0" smtClean="0"/>
              <a:t>Odd’s on the right, Evens on the left</a:t>
            </a:r>
          </a:p>
          <a:p>
            <a:r>
              <a:rPr lang="en-US" dirty="0" smtClean="0"/>
              <a:t>Number to page 8</a:t>
            </a:r>
            <a:endParaRPr lang="en-US" dirty="0"/>
          </a:p>
        </p:txBody>
      </p:sp>
    </p:spTree>
    <p:extLst>
      <p:ext uri="{BB962C8B-B14F-4D97-AF65-F5344CB8AC3E}">
        <p14:creationId xmlns:p14="http://schemas.microsoft.com/office/powerpoint/2010/main" val="373288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706" name="Picture 42" descr="Table"/>
          <p:cNvPicPr>
            <a:picLocks noChangeAspect="1" noChangeArrowheads="1"/>
          </p:cNvPicPr>
          <p:nvPr/>
        </p:nvPicPr>
        <p:blipFill>
          <a:blip r:embed="rId2" cstate="print"/>
          <a:srcRect/>
          <a:stretch>
            <a:fillRect/>
          </a:stretch>
        </p:blipFill>
        <p:spPr bwMode="auto">
          <a:xfrm>
            <a:off x="2057400" y="3276600"/>
            <a:ext cx="5105400" cy="2584450"/>
          </a:xfrm>
          <a:prstGeom prst="rect">
            <a:avLst/>
          </a:prstGeom>
          <a:noFill/>
        </p:spPr>
      </p:pic>
      <p:pic>
        <p:nvPicPr>
          <p:cNvPr id="8816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16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16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1670" name="Picture 6"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81671" name="Picture 7"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81672" name="Picture 8"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1673" name="Picture 9"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81674" name="Text Box 10"/>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81676" name="Rectangle 12"/>
          <p:cNvSpPr>
            <a:spLocks noChangeArrowheads="1"/>
          </p:cNvSpPr>
          <p:nvPr/>
        </p:nvSpPr>
        <p:spPr bwMode="auto">
          <a:xfrm>
            <a:off x="2057400" y="838200"/>
            <a:ext cx="7924800" cy="579438"/>
          </a:xfrm>
          <a:prstGeom prst="rect">
            <a:avLst/>
          </a:prstGeom>
          <a:noFill/>
          <a:ln w="9525">
            <a:noFill/>
            <a:miter lim="800000"/>
            <a:headEnd/>
            <a:tailEnd/>
          </a:ln>
          <a:effectLst/>
        </p:spPr>
        <p:txBody>
          <a:bodyPr anchor="ctr"/>
          <a:lstStyle/>
          <a:p>
            <a:pPr eaLnBrk="1" hangingPunct="1">
              <a:lnSpc>
                <a:spcPct val="90000"/>
              </a:lnSpc>
              <a:spcBef>
                <a:spcPct val="20000"/>
              </a:spcBef>
              <a:spcAft>
                <a:spcPct val="20000"/>
              </a:spcAft>
            </a:pPr>
            <a:r>
              <a:rPr lang="en-US" sz="3600" b="1">
                <a:solidFill>
                  <a:schemeClr val="hlink"/>
                </a:solidFill>
                <a:latin typeface="Times" charset="0"/>
              </a:rPr>
              <a:t>Question</a:t>
            </a:r>
            <a:r>
              <a:rPr lang="en-US" sz="4000" b="1">
                <a:solidFill>
                  <a:schemeClr val="hlink"/>
                </a:solidFill>
                <a:latin typeface="Times" charset="0"/>
              </a:rPr>
              <a:t> 2</a:t>
            </a:r>
          </a:p>
        </p:txBody>
      </p:sp>
      <p:sp>
        <p:nvSpPr>
          <p:cNvPr id="881677" name="Rectangle 13"/>
          <p:cNvSpPr>
            <a:spLocks noChangeArrowheads="1"/>
          </p:cNvSpPr>
          <p:nvPr/>
        </p:nvSpPr>
        <p:spPr bwMode="auto">
          <a:xfrm>
            <a:off x="1600200" y="1431926"/>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According to the table, if you inherit the </a:t>
            </a:r>
            <a:r>
              <a:rPr lang="en-US" i="1">
                <a:latin typeface="Times" charset="0"/>
              </a:rPr>
              <a:t>I</a:t>
            </a:r>
            <a:r>
              <a:rPr lang="en-US" i="1" baseline="30000">
                <a:latin typeface="Times" charset="0"/>
              </a:rPr>
              <a:t>A </a:t>
            </a:r>
            <a:r>
              <a:rPr lang="en-US">
                <a:latin typeface="Times" charset="0"/>
              </a:rPr>
              <a:t>allele from one parent and the </a:t>
            </a:r>
            <a:r>
              <a:rPr lang="en-US" i="1">
                <a:latin typeface="Times" charset="0"/>
              </a:rPr>
              <a:t>I</a:t>
            </a:r>
            <a:r>
              <a:rPr lang="en-US" i="1" baseline="30000">
                <a:latin typeface="Times" charset="0"/>
              </a:rPr>
              <a:t>B</a:t>
            </a:r>
            <a:r>
              <a:rPr lang="en-US">
                <a:latin typeface="Times" charset="0"/>
              </a:rPr>
              <a:t> allele from the other parent, you will have type _______ blood. </a:t>
            </a:r>
          </a:p>
        </p:txBody>
      </p:sp>
      <p:sp>
        <p:nvSpPr>
          <p:cNvPr id="881707" name="Text Box 43"/>
          <p:cNvSpPr txBox="1">
            <a:spLocks noChangeArrowheads="1"/>
          </p:cNvSpPr>
          <p:nvPr/>
        </p:nvSpPr>
        <p:spPr bwMode="auto">
          <a:xfrm>
            <a:off x="35734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81708" name="Text Box 44"/>
          <p:cNvSpPr txBox="1">
            <a:spLocks noChangeArrowheads="1"/>
          </p:cNvSpPr>
          <p:nvPr/>
        </p:nvSpPr>
        <p:spPr bwMode="auto">
          <a:xfrm>
            <a:off x="24003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81709" name="Text Box 45"/>
          <p:cNvSpPr txBox="1">
            <a:spLocks noChangeArrowheads="1"/>
          </p:cNvSpPr>
          <p:nvPr/>
        </p:nvSpPr>
        <p:spPr bwMode="auto">
          <a:xfrm>
            <a:off x="37084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81710" name="Text Box 46"/>
          <p:cNvSpPr txBox="1">
            <a:spLocks noChangeArrowheads="1"/>
          </p:cNvSpPr>
          <p:nvPr/>
        </p:nvSpPr>
        <p:spPr bwMode="auto">
          <a:xfrm>
            <a:off x="56451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81711" name="Text Box 47"/>
          <p:cNvSpPr txBox="1">
            <a:spLocks noChangeArrowheads="1"/>
          </p:cNvSpPr>
          <p:nvPr/>
        </p:nvSpPr>
        <p:spPr bwMode="auto">
          <a:xfrm>
            <a:off x="23622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2" name="Text Box 48"/>
          <p:cNvSpPr txBox="1">
            <a:spLocks noChangeArrowheads="1"/>
          </p:cNvSpPr>
          <p:nvPr/>
        </p:nvSpPr>
        <p:spPr bwMode="auto">
          <a:xfrm>
            <a:off x="43878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14" name="Text Box 50"/>
          <p:cNvSpPr txBox="1">
            <a:spLocks noChangeArrowheads="1"/>
          </p:cNvSpPr>
          <p:nvPr/>
        </p:nvSpPr>
        <p:spPr bwMode="auto">
          <a:xfrm>
            <a:off x="23129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5" name="Text Box 51"/>
          <p:cNvSpPr txBox="1">
            <a:spLocks noChangeArrowheads="1"/>
          </p:cNvSpPr>
          <p:nvPr/>
        </p:nvSpPr>
        <p:spPr bwMode="auto">
          <a:xfrm>
            <a:off x="26050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81716" name="Text Box 52"/>
          <p:cNvSpPr txBox="1">
            <a:spLocks noChangeArrowheads="1"/>
          </p:cNvSpPr>
          <p:nvPr/>
        </p:nvSpPr>
        <p:spPr bwMode="auto">
          <a:xfrm>
            <a:off x="26860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a:solidFill>
                  <a:schemeClr val="bg2"/>
                </a:solidFill>
                <a:latin typeface="Arial" pitchFamily="34" charset="0"/>
              </a:rPr>
              <a:t>ii</a:t>
            </a:r>
          </a:p>
        </p:txBody>
      </p:sp>
      <p:sp>
        <p:nvSpPr>
          <p:cNvPr id="881718" name="Text Box 54"/>
          <p:cNvSpPr txBox="1">
            <a:spLocks noChangeArrowheads="1"/>
          </p:cNvSpPr>
          <p:nvPr/>
        </p:nvSpPr>
        <p:spPr bwMode="auto">
          <a:xfrm>
            <a:off x="43878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19" name="Text Box 55"/>
          <p:cNvSpPr txBox="1">
            <a:spLocks noChangeArrowheads="1"/>
          </p:cNvSpPr>
          <p:nvPr/>
        </p:nvSpPr>
        <p:spPr bwMode="auto">
          <a:xfrm>
            <a:off x="40830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81720" name="Text Box 56"/>
          <p:cNvSpPr txBox="1">
            <a:spLocks noChangeArrowheads="1"/>
          </p:cNvSpPr>
          <p:nvPr/>
        </p:nvSpPr>
        <p:spPr bwMode="auto">
          <a:xfrm>
            <a:off x="42227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81721" name="Text Box 57"/>
          <p:cNvSpPr txBox="1">
            <a:spLocks noChangeArrowheads="1"/>
          </p:cNvSpPr>
          <p:nvPr/>
        </p:nvSpPr>
        <p:spPr bwMode="auto">
          <a:xfrm>
            <a:off x="60706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22" name="Text Box 58"/>
          <p:cNvSpPr txBox="1">
            <a:spLocks noChangeArrowheads="1"/>
          </p:cNvSpPr>
          <p:nvPr/>
        </p:nvSpPr>
        <p:spPr bwMode="auto">
          <a:xfrm>
            <a:off x="60642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23" name="Text Box 59"/>
          <p:cNvSpPr txBox="1">
            <a:spLocks noChangeArrowheads="1"/>
          </p:cNvSpPr>
          <p:nvPr/>
        </p:nvSpPr>
        <p:spPr bwMode="auto">
          <a:xfrm>
            <a:off x="60198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81724" name="Text Box 60"/>
          <p:cNvSpPr txBox="1">
            <a:spLocks noChangeArrowheads="1"/>
          </p:cNvSpPr>
          <p:nvPr/>
        </p:nvSpPr>
        <p:spPr bwMode="auto">
          <a:xfrm>
            <a:off x="60960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sp>
        <p:nvSpPr>
          <p:cNvPr id="881725" name="Text Box 61"/>
          <p:cNvSpPr txBox="1">
            <a:spLocks noChangeArrowheads="1"/>
          </p:cNvSpPr>
          <p:nvPr/>
        </p:nvSpPr>
        <p:spPr bwMode="auto">
          <a:xfrm>
            <a:off x="8763000" y="4521200"/>
            <a:ext cx="676788" cy="369332"/>
          </a:xfrm>
          <a:prstGeom prst="rect">
            <a:avLst/>
          </a:prstGeom>
          <a:noFill/>
          <a:ln w="9525" algn="ctr">
            <a:noFill/>
            <a:miter lim="800000"/>
            <a:headEnd/>
            <a:tailEnd/>
          </a:ln>
          <a:effectLst/>
        </p:spPr>
        <p:txBody>
          <a:bodyPr wrap="none">
            <a:spAutoFit/>
          </a:bodyPr>
          <a:lstStyle/>
          <a:p>
            <a:r>
              <a:rPr lang="en-US">
                <a:latin typeface="Times" charset="0"/>
              </a:rPr>
              <a:t>D. </a:t>
            </a:r>
            <a:r>
              <a:rPr lang="en-US"/>
              <a:t>O</a:t>
            </a:r>
            <a:r>
              <a:rPr lang="en-US">
                <a:latin typeface="Times" charset="0"/>
              </a:rPr>
              <a:t> </a:t>
            </a:r>
          </a:p>
        </p:txBody>
      </p:sp>
      <p:sp>
        <p:nvSpPr>
          <p:cNvPr id="881726" name="Text Box 62"/>
          <p:cNvSpPr txBox="1">
            <a:spLocks noChangeArrowheads="1"/>
          </p:cNvSpPr>
          <p:nvPr/>
        </p:nvSpPr>
        <p:spPr bwMode="auto">
          <a:xfrm>
            <a:off x="8732839" y="3763963"/>
            <a:ext cx="769763" cy="369332"/>
          </a:xfrm>
          <a:prstGeom prst="rect">
            <a:avLst/>
          </a:prstGeom>
          <a:noFill/>
          <a:ln w="9525" algn="ctr">
            <a:noFill/>
            <a:miter lim="800000"/>
            <a:headEnd/>
            <a:tailEnd/>
          </a:ln>
          <a:effectLst/>
        </p:spPr>
        <p:txBody>
          <a:bodyPr wrap="none">
            <a:spAutoFit/>
          </a:bodyPr>
          <a:lstStyle/>
          <a:p>
            <a:r>
              <a:rPr lang="en-US">
                <a:latin typeface="Times" charset="0"/>
              </a:rPr>
              <a:t>C. </a:t>
            </a:r>
            <a:r>
              <a:rPr lang="en-US"/>
              <a:t>AB</a:t>
            </a:r>
            <a:r>
              <a:rPr lang="en-US">
                <a:latin typeface="Times" charset="0"/>
              </a:rPr>
              <a:t> </a:t>
            </a:r>
          </a:p>
        </p:txBody>
      </p:sp>
      <p:sp>
        <p:nvSpPr>
          <p:cNvPr id="881727" name="Text Box 63"/>
          <p:cNvSpPr txBox="1">
            <a:spLocks noChangeArrowheads="1"/>
          </p:cNvSpPr>
          <p:nvPr/>
        </p:nvSpPr>
        <p:spPr bwMode="auto">
          <a:xfrm>
            <a:off x="7310439" y="4521200"/>
            <a:ext cx="579005" cy="369332"/>
          </a:xfrm>
          <a:prstGeom prst="rect">
            <a:avLst/>
          </a:prstGeom>
          <a:noFill/>
          <a:ln w="9525" algn="ctr">
            <a:noFill/>
            <a:miter lim="800000"/>
            <a:headEnd/>
            <a:tailEnd/>
          </a:ln>
          <a:effectLst/>
        </p:spPr>
        <p:txBody>
          <a:bodyPr wrap="none">
            <a:spAutoFit/>
          </a:bodyPr>
          <a:lstStyle/>
          <a:p>
            <a:r>
              <a:rPr lang="en-US">
                <a:latin typeface="Times" charset="0"/>
              </a:rPr>
              <a:t>B. </a:t>
            </a:r>
            <a:r>
              <a:rPr lang="en-US"/>
              <a:t>B</a:t>
            </a:r>
            <a:endParaRPr lang="en-US">
              <a:latin typeface="Times" charset="0"/>
            </a:endParaRPr>
          </a:p>
        </p:txBody>
      </p:sp>
      <p:sp>
        <p:nvSpPr>
          <p:cNvPr id="881728" name="Text Box 64"/>
          <p:cNvSpPr txBox="1">
            <a:spLocks noChangeArrowheads="1"/>
          </p:cNvSpPr>
          <p:nvPr/>
        </p:nvSpPr>
        <p:spPr bwMode="auto">
          <a:xfrm>
            <a:off x="7305675" y="3759200"/>
            <a:ext cx="657552" cy="369332"/>
          </a:xfrm>
          <a:prstGeom prst="rect">
            <a:avLst/>
          </a:prstGeom>
          <a:noFill/>
          <a:ln w="9525" algn="ctr">
            <a:noFill/>
            <a:miter lim="800000"/>
            <a:headEnd/>
            <a:tailEnd/>
          </a:ln>
          <a:effectLst/>
        </p:spPr>
        <p:txBody>
          <a:bodyPr wrap="none">
            <a:spAutoFit/>
          </a:bodyPr>
          <a:lstStyle/>
          <a:p>
            <a:r>
              <a:rPr lang="en-US">
                <a:latin typeface="Times" charset="0"/>
              </a:rPr>
              <a:t>A. </a:t>
            </a:r>
            <a:r>
              <a:rPr lang="en-US"/>
              <a:t>A</a:t>
            </a:r>
            <a:r>
              <a:rPr lang="en-US">
                <a:latin typeface="Times" charset="0"/>
              </a:rPr>
              <a:t> </a:t>
            </a:r>
          </a:p>
        </p:txBody>
      </p:sp>
      <p:pic>
        <p:nvPicPr>
          <p:cNvPr id="881730" name="Picture 6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881733" name="Picture 69"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81734" name="Text Box 70"/>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3083362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1733"/>
                                        </p:tgtEl>
                                        <p:attrNameLst>
                                          <p:attrName>style.visibility</p:attrName>
                                        </p:attrNameLst>
                                      </p:cBhvr>
                                      <p:to>
                                        <p:strVal val="visible"/>
                                      </p:to>
                                    </p:set>
                                    <p:animEffect transition="in" filter="box(out)">
                                      <p:cBhvr>
                                        <p:cTn id="7" dur="500"/>
                                        <p:tgtEl>
                                          <p:spTgt spid="88173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1734"/>
                                        </p:tgtEl>
                                        <p:attrNameLst>
                                          <p:attrName>style.visibility</p:attrName>
                                        </p:attrNameLst>
                                      </p:cBhvr>
                                      <p:to>
                                        <p:strVal val="visible"/>
                                      </p:to>
                                    </p:set>
                                    <p:animEffect transition="in" filter="box(out)">
                                      <p:cBhvr>
                                        <p:cTn id="10" dur="500"/>
                                        <p:tgtEl>
                                          <p:spTgt spid="88173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167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881728"/>
                                        </p:tgtEl>
                                        <p:attrNameLst>
                                          <p:attrName>style.visibility</p:attrName>
                                        </p:attrNameLst>
                                      </p:cBhvr>
                                      <p:to>
                                        <p:strVal val="visible"/>
                                      </p:to>
                                    </p:set>
                                    <p:animEffect transition="in" filter="box(out)">
                                      <p:cBhvr>
                                        <p:cTn id="18" dur="500"/>
                                        <p:tgtEl>
                                          <p:spTgt spid="881728"/>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881727"/>
                                        </p:tgtEl>
                                        <p:attrNameLst>
                                          <p:attrName>style.visibility</p:attrName>
                                        </p:attrNameLst>
                                      </p:cBhvr>
                                      <p:to>
                                        <p:strVal val="visible"/>
                                      </p:to>
                                    </p:set>
                                    <p:animEffect transition="in" filter="box(out)">
                                      <p:cBhvr>
                                        <p:cTn id="22" dur="500"/>
                                        <p:tgtEl>
                                          <p:spTgt spid="881727"/>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881726"/>
                                        </p:tgtEl>
                                        <p:attrNameLst>
                                          <p:attrName>style.visibility</p:attrName>
                                        </p:attrNameLst>
                                      </p:cBhvr>
                                      <p:to>
                                        <p:strVal val="visible"/>
                                      </p:to>
                                    </p:set>
                                    <p:animEffect transition="in" filter="box(out)">
                                      <p:cBhvr>
                                        <p:cTn id="26" dur="500"/>
                                        <p:tgtEl>
                                          <p:spTgt spid="881726"/>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881725"/>
                                        </p:tgtEl>
                                        <p:attrNameLst>
                                          <p:attrName>style.visibility</p:attrName>
                                        </p:attrNameLst>
                                      </p:cBhvr>
                                      <p:to>
                                        <p:strVal val="visible"/>
                                      </p:to>
                                    </p:set>
                                    <p:animEffect transition="in" filter="box(out)">
                                      <p:cBhvr>
                                        <p:cTn id="30" dur="500"/>
                                        <p:tgtEl>
                                          <p:spTgt spid="881725"/>
                                        </p:tgtEl>
                                      </p:cBhvr>
                                    </p:animEffec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881670"/>
                                        </p:tgtEl>
                                        <p:attrNameLst>
                                          <p:attrName>style.visibility</p:attrName>
                                        </p:attrNameLst>
                                      </p:cBhvr>
                                      <p:to>
                                        <p:strVal val="visible"/>
                                      </p:to>
                                    </p:set>
                                    <p:animEffect transition="in" filter="box(out)">
                                      <p:cBhvr>
                                        <p:cTn id="34"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4" grpId="0" autoUpdateAnimBg="0"/>
      <p:bldP spid="881725" grpId="0" autoUpdateAnimBg="0"/>
      <p:bldP spid="881726" grpId="0" autoUpdateAnimBg="0"/>
      <p:bldP spid="881727" grpId="0" autoUpdateAnimBg="0"/>
      <p:bldP spid="881728" grpId="0" autoUpdateAnimBg="0"/>
      <p:bldP spid="88173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Table"/>
          <p:cNvPicPr>
            <a:picLocks noChangeAspect="1" noChangeArrowheads="1"/>
          </p:cNvPicPr>
          <p:nvPr/>
        </p:nvPicPr>
        <p:blipFill>
          <a:blip r:embed="rId2" cstate="print"/>
          <a:srcRect/>
          <a:stretch>
            <a:fillRect/>
          </a:stretch>
        </p:blipFill>
        <p:spPr bwMode="auto">
          <a:xfrm>
            <a:off x="3505200" y="3282950"/>
            <a:ext cx="5105400" cy="2584450"/>
          </a:xfrm>
          <a:prstGeom prst="rect">
            <a:avLst/>
          </a:prstGeom>
          <a:noFill/>
        </p:spPr>
      </p:pic>
      <p:pic>
        <p:nvPicPr>
          <p:cNvPr id="89293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5" name="Picture 7"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92936" name="Picture 8"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92937" name="Picture 9"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92939" name="Text Box 11"/>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92941" name="Rectangle 13"/>
          <p:cNvSpPr>
            <a:spLocks noChangeArrowheads="1"/>
          </p:cNvSpPr>
          <p:nvPr/>
        </p:nvSpPr>
        <p:spPr bwMode="auto">
          <a:xfrm>
            <a:off x="1600200" y="1219201"/>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t>
            </a:r>
            <a:r>
              <a:rPr lang="en-US">
                <a:solidFill>
                  <a:schemeClr val="tx2"/>
                </a:solidFill>
                <a:latin typeface="Times" charset="0"/>
              </a:rPr>
              <a:t>The answer is C.</a:t>
            </a:r>
            <a:r>
              <a:rPr lang="en-US">
                <a:latin typeface="Times" charset="0"/>
              </a:rPr>
              <a:t> The </a:t>
            </a:r>
            <a:r>
              <a:rPr lang="en-US" i="1">
                <a:latin typeface="Times" charset="0"/>
              </a:rPr>
              <a:t>I</a:t>
            </a:r>
            <a:r>
              <a:rPr lang="en-US" i="1" baseline="30000">
                <a:latin typeface="Times" charset="0"/>
              </a:rPr>
              <a:t>A</a:t>
            </a:r>
            <a:r>
              <a:rPr lang="en-US">
                <a:latin typeface="Times" charset="0"/>
              </a:rPr>
              <a:t> and </a:t>
            </a:r>
            <a:r>
              <a:rPr lang="en-US" i="1">
                <a:latin typeface="Times" charset="0"/>
              </a:rPr>
              <a:t>I</a:t>
            </a:r>
            <a:r>
              <a:rPr lang="en-US" i="1" baseline="30000">
                <a:latin typeface="Times" charset="0"/>
              </a:rPr>
              <a:t>B</a:t>
            </a:r>
            <a:r>
              <a:rPr lang="en-US">
                <a:latin typeface="Times" charset="0"/>
              </a:rPr>
              <a:t> alleles are codominant. Your red blood cells would produce both surface molecules and you would have type AB blood.</a:t>
            </a:r>
          </a:p>
        </p:txBody>
      </p:sp>
      <p:sp>
        <p:nvSpPr>
          <p:cNvPr id="892943" name="Text Box 15"/>
          <p:cNvSpPr txBox="1">
            <a:spLocks noChangeArrowheads="1"/>
          </p:cNvSpPr>
          <p:nvPr/>
        </p:nvSpPr>
        <p:spPr bwMode="auto">
          <a:xfrm>
            <a:off x="50212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92944" name="Text Box 16"/>
          <p:cNvSpPr txBox="1">
            <a:spLocks noChangeArrowheads="1"/>
          </p:cNvSpPr>
          <p:nvPr/>
        </p:nvSpPr>
        <p:spPr bwMode="auto">
          <a:xfrm>
            <a:off x="38481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92945" name="Text Box 17"/>
          <p:cNvSpPr txBox="1">
            <a:spLocks noChangeArrowheads="1"/>
          </p:cNvSpPr>
          <p:nvPr/>
        </p:nvSpPr>
        <p:spPr bwMode="auto">
          <a:xfrm>
            <a:off x="51562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92946" name="Text Box 18"/>
          <p:cNvSpPr txBox="1">
            <a:spLocks noChangeArrowheads="1"/>
          </p:cNvSpPr>
          <p:nvPr/>
        </p:nvSpPr>
        <p:spPr bwMode="auto">
          <a:xfrm>
            <a:off x="70929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92947" name="Text Box 19"/>
          <p:cNvSpPr txBox="1">
            <a:spLocks noChangeArrowheads="1"/>
          </p:cNvSpPr>
          <p:nvPr/>
        </p:nvSpPr>
        <p:spPr bwMode="auto">
          <a:xfrm>
            <a:off x="38100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48" name="Text Box 20"/>
          <p:cNvSpPr txBox="1">
            <a:spLocks noChangeArrowheads="1"/>
          </p:cNvSpPr>
          <p:nvPr/>
        </p:nvSpPr>
        <p:spPr bwMode="auto">
          <a:xfrm>
            <a:off x="58356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49" name="Text Box 21"/>
          <p:cNvSpPr txBox="1">
            <a:spLocks noChangeArrowheads="1"/>
          </p:cNvSpPr>
          <p:nvPr/>
        </p:nvSpPr>
        <p:spPr bwMode="auto">
          <a:xfrm>
            <a:off x="37607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50" name="Text Box 22"/>
          <p:cNvSpPr txBox="1">
            <a:spLocks noChangeArrowheads="1"/>
          </p:cNvSpPr>
          <p:nvPr/>
        </p:nvSpPr>
        <p:spPr bwMode="auto">
          <a:xfrm>
            <a:off x="40528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92951" name="Text Box 23"/>
          <p:cNvSpPr txBox="1">
            <a:spLocks noChangeArrowheads="1"/>
          </p:cNvSpPr>
          <p:nvPr/>
        </p:nvSpPr>
        <p:spPr bwMode="auto">
          <a:xfrm>
            <a:off x="41338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a:solidFill>
                  <a:srgbClr val="FF0000"/>
                </a:solidFill>
                <a:latin typeface="Arial" pitchFamily="34" charset="0"/>
              </a:rPr>
              <a:t>ii</a:t>
            </a:r>
          </a:p>
        </p:txBody>
      </p:sp>
      <p:sp>
        <p:nvSpPr>
          <p:cNvPr id="892952" name="Text Box 24"/>
          <p:cNvSpPr txBox="1">
            <a:spLocks noChangeArrowheads="1"/>
          </p:cNvSpPr>
          <p:nvPr/>
        </p:nvSpPr>
        <p:spPr bwMode="auto">
          <a:xfrm>
            <a:off x="58356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3" name="Text Box 25"/>
          <p:cNvSpPr txBox="1">
            <a:spLocks noChangeArrowheads="1"/>
          </p:cNvSpPr>
          <p:nvPr/>
        </p:nvSpPr>
        <p:spPr bwMode="auto">
          <a:xfrm>
            <a:off x="55308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92954" name="Text Box 26"/>
          <p:cNvSpPr txBox="1">
            <a:spLocks noChangeArrowheads="1"/>
          </p:cNvSpPr>
          <p:nvPr/>
        </p:nvSpPr>
        <p:spPr bwMode="auto">
          <a:xfrm>
            <a:off x="56705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92955" name="Text Box 27"/>
          <p:cNvSpPr txBox="1">
            <a:spLocks noChangeArrowheads="1"/>
          </p:cNvSpPr>
          <p:nvPr/>
        </p:nvSpPr>
        <p:spPr bwMode="auto">
          <a:xfrm>
            <a:off x="75184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56" name="Text Box 28"/>
          <p:cNvSpPr txBox="1">
            <a:spLocks noChangeArrowheads="1"/>
          </p:cNvSpPr>
          <p:nvPr/>
        </p:nvSpPr>
        <p:spPr bwMode="auto">
          <a:xfrm>
            <a:off x="75120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7" name="Text Box 29"/>
          <p:cNvSpPr txBox="1">
            <a:spLocks noChangeArrowheads="1"/>
          </p:cNvSpPr>
          <p:nvPr/>
        </p:nvSpPr>
        <p:spPr bwMode="auto">
          <a:xfrm>
            <a:off x="74676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92958" name="Text Box 30"/>
          <p:cNvSpPr txBox="1">
            <a:spLocks noChangeArrowheads="1"/>
          </p:cNvSpPr>
          <p:nvPr/>
        </p:nvSpPr>
        <p:spPr bwMode="auto">
          <a:xfrm>
            <a:off x="75438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pic>
        <p:nvPicPr>
          <p:cNvPr id="892964" name="Picture 3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sp>
        <p:nvSpPr>
          <p:cNvPr id="892965" name="Rectangle 37"/>
          <p:cNvSpPr>
            <a:spLocks noChangeArrowheads="1"/>
          </p:cNvSpPr>
          <p:nvPr/>
        </p:nvSpPr>
        <p:spPr bwMode="auto">
          <a:xfrm>
            <a:off x="7391401" y="4958834"/>
            <a:ext cx="184731" cy="369332"/>
          </a:xfrm>
          <a:prstGeom prst="rect">
            <a:avLst/>
          </a:prstGeom>
          <a:noFill/>
          <a:ln w="57150">
            <a:solidFill>
              <a:schemeClr val="tx2"/>
            </a:solidFill>
            <a:miter lim="800000"/>
            <a:headEnd/>
            <a:tailEnd/>
          </a:ln>
          <a:effectLst/>
        </p:spPr>
        <p:txBody>
          <a:bodyPr wrap="none" anchor="ctr">
            <a:spAutoFit/>
          </a:bodyPr>
          <a:lstStyle/>
          <a:p>
            <a:endParaRPr lang="en-US"/>
          </a:p>
        </p:txBody>
      </p:sp>
      <p:pic>
        <p:nvPicPr>
          <p:cNvPr id="892968" name="Picture 4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92969" name="Text Box 41"/>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29215418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92968"/>
                                        </p:tgtEl>
                                        <p:attrNameLst>
                                          <p:attrName>style.visibility</p:attrName>
                                        </p:attrNameLst>
                                      </p:cBhvr>
                                      <p:to>
                                        <p:strVal val="visible"/>
                                      </p:to>
                                    </p:set>
                                    <p:animEffect transition="in" filter="box(out)">
                                      <p:cBhvr>
                                        <p:cTn id="7" dur="500"/>
                                        <p:tgtEl>
                                          <p:spTgt spid="89296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92969"/>
                                        </p:tgtEl>
                                        <p:attrNameLst>
                                          <p:attrName>style.visibility</p:attrName>
                                        </p:attrNameLst>
                                      </p:cBhvr>
                                      <p:to>
                                        <p:strVal val="visible"/>
                                      </p:to>
                                    </p:set>
                                    <p:animEffect transition="in" filter="box(out)">
                                      <p:cBhvr>
                                        <p:cTn id="10" dur="500"/>
                                        <p:tgtEl>
                                          <p:spTgt spid="89296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92939"/>
                                        </p:tgtEl>
                                        <p:attrNameLst>
                                          <p:attrName>style.visibility</p:attrName>
                                        </p:attrNameLst>
                                      </p:cBhvr>
                                      <p:to>
                                        <p:strVal val="visible"/>
                                      </p:to>
                                    </p:set>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892935"/>
                                        </p:tgtEl>
                                        <p:attrNameLst>
                                          <p:attrName>style.visibility</p:attrName>
                                        </p:attrNameLst>
                                      </p:cBhvr>
                                      <p:to>
                                        <p:strVal val="visible"/>
                                      </p:to>
                                    </p:set>
                                    <p:animEffect transition="in" filter="box(out)">
                                      <p:cBhvr>
                                        <p:cTn id="17" dur="500"/>
                                        <p:tgtEl>
                                          <p:spTgt spid="89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9" grpId="0" autoUpdateAnimBg="0"/>
      <p:bldP spid="89296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524000" y="1793875"/>
            <a:ext cx="8686800" cy="1569660"/>
          </a:xfrm>
          <a:prstGeom prst="rect">
            <a:avLst/>
          </a:prstGeom>
          <a:noFill/>
          <a:ln w="9525">
            <a:noFill/>
            <a:miter lim="800000"/>
            <a:headEnd/>
            <a:tailEnd/>
          </a:ln>
          <a:effectLst/>
        </p:spPr>
        <p:txBody>
          <a:bodyPr>
            <a:spAutoFit/>
          </a:bodyPr>
          <a:lstStyle/>
          <a:p>
            <a:pPr marL="609600" indent="-609600"/>
            <a:r>
              <a:rPr lang="en-US" altLang="en-US" sz="3200">
                <a:latin typeface="Times" charset="0"/>
              </a:rPr>
              <a:t>      </a:t>
            </a:r>
            <a:r>
              <a:rPr lang="en-US" altLang="en-US" sz="3200">
                <a:latin typeface="Times New Roman" pitchFamily="18" charset="0"/>
                <a:cs typeface="Times New Roman" pitchFamily="18" charset="0"/>
              </a:rPr>
              <a:t>What is the difference between simple Mendelian inheritance and codominant inheritance?</a:t>
            </a:r>
            <a:r>
              <a:rPr lang="en-US" altLang="en-US" sz="3200">
                <a:latin typeface="Times" charset="0"/>
              </a:rPr>
              <a:t> </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39266864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a:solidFill>
                <a:srgbClr val="FFFFCC"/>
              </a:solidFill>
              <a:latin typeface="Times" charset="0"/>
            </a:endParaRPr>
          </a:p>
        </p:txBody>
      </p:sp>
      <p:sp>
        <p:nvSpPr>
          <p:cNvPr id="183311" name="Rectangle 15"/>
          <p:cNvSpPr>
            <a:spLocks noChangeArrowheads="1"/>
          </p:cNvSpPr>
          <p:nvPr/>
        </p:nvSpPr>
        <p:spPr bwMode="auto">
          <a:xfrm>
            <a:off x="2057400" y="1012825"/>
            <a:ext cx="8077200" cy="304698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latin typeface="Times New Roman" pitchFamily="18" charset="0"/>
                <a:cs typeface="Times New Roman" pitchFamily="18" charset="0"/>
              </a:rPr>
              <a:t>In Mendelian inheritance, heterozygous individuals will display the inherited dominant trait of the homozygotes. When traits are inherited in a codominant pattern the phenotypes of both homozygotes are displayed equally in the heterozygotes.</a:t>
            </a:r>
            <a:r>
              <a:rPr lang="en-US" altLang="en-US" sz="3200">
                <a:latin typeface="Times" charset="0"/>
              </a:rPr>
              <a:t> </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6" name="Picture 50"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1171455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29795" name="Rectangle 3"/>
          <p:cNvSpPr>
            <a:spLocks noChangeArrowheads="1"/>
          </p:cNvSpPr>
          <p:nvPr/>
        </p:nvSpPr>
        <p:spPr bwMode="auto">
          <a:xfrm>
            <a:off x="1981200" y="1600200"/>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change in shape occurs in the body’s narrow capillaries after the hemoglobin delivers oxygen to the cells. </a:t>
            </a:r>
          </a:p>
        </p:txBody>
      </p:sp>
      <p:sp>
        <p:nvSpPr>
          <p:cNvPr id="929796"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297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97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97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98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98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98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2980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29805"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29806"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29810" name="Picture 18"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29811" name="Text Box 19"/>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29812" name="Line 20"/>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29813" name="Text Box 21"/>
          <p:cNvSpPr txBox="1">
            <a:spLocks noChangeArrowheads="1"/>
          </p:cNvSpPr>
          <p:nvPr/>
        </p:nvSpPr>
        <p:spPr bwMode="auto">
          <a:xfrm>
            <a:off x="2540001" y="52847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29814"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630434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9797"/>
                                        </p:tgtEl>
                                        <p:attrNameLst>
                                          <p:attrName>style.visibility</p:attrName>
                                        </p:attrNameLst>
                                      </p:cBhvr>
                                      <p:to>
                                        <p:strVal val="visible"/>
                                      </p:to>
                                    </p:set>
                                    <p:animEffect transition="in" filter="box(out)">
                                      <p:cBhvr>
                                        <p:cTn id="7" dur="500"/>
                                        <p:tgtEl>
                                          <p:spTgt spid="92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9942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994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943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sp>
        <p:nvSpPr>
          <p:cNvPr id="999436" name="Rectangle 12"/>
          <p:cNvSpPr>
            <a:spLocks noChangeArrowheads="1"/>
          </p:cNvSpPr>
          <p:nvPr/>
        </p:nvSpPr>
        <p:spPr bwMode="auto">
          <a:xfrm>
            <a:off x="1981200" y="1641475"/>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Abnormally shaped blood cells, slow blood flow, block small vessels, and result in tissue damage and pain.</a:t>
            </a:r>
          </a:p>
        </p:txBody>
      </p:sp>
      <p:pic>
        <p:nvPicPr>
          <p:cNvPr id="99943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9943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99441" name="Picture 17"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99442" name="Text Box 18"/>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99443" name="Line 19"/>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99444" name="Text Box 20"/>
          <p:cNvSpPr txBox="1">
            <a:spLocks noChangeArrowheads="1"/>
          </p:cNvSpPr>
          <p:nvPr/>
        </p:nvSpPr>
        <p:spPr bwMode="auto">
          <a:xfrm>
            <a:off x="2514601" y="53228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99446"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4151939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Symbols</a:t>
            </a:r>
          </a:p>
          <a:p>
            <a:pPr algn="ctr" eaLnBrk="1" hangingPunct="1">
              <a:lnSpc>
                <a:spcPct val="60000"/>
              </a:lnSpc>
              <a:spcBef>
                <a:spcPct val="20000"/>
              </a:spcBef>
              <a:spcAft>
                <a:spcPct val="20000"/>
              </a:spcAft>
            </a:pPr>
            <a:r>
              <a:rPr lang="en-US" sz="3600" dirty="0">
                <a:solidFill>
                  <a:schemeClr val="tx2"/>
                </a:solidFill>
                <a:latin typeface="Times" pitchFamily="18" charset="0"/>
              </a:rPr>
              <a:t>Used by</a:t>
            </a:r>
          </a:p>
          <a:p>
            <a:pPr algn="ctr" eaLnBrk="1" hangingPunct="1">
              <a:lnSpc>
                <a:spcPct val="50000"/>
              </a:lnSpc>
              <a:spcBef>
                <a:spcPct val="20000"/>
              </a:spcBef>
              <a:spcAft>
                <a:spcPct val="20000"/>
              </a:spcAft>
            </a:pPr>
            <a:r>
              <a:rPr lang="en-US" sz="3600" dirty="0">
                <a:solidFill>
                  <a:schemeClr val="tx2"/>
                </a:solidFill>
                <a:latin typeface="Times" pitchFamily="18" charset="0"/>
              </a:rPr>
              <a:t>Geneticists</a:t>
            </a:r>
          </a:p>
        </p:txBody>
      </p:sp>
      <p:pic>
        <p:nvPicPr>
          <p:cNvPr id="91341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341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2" cstate="print"/>
          <a:srcRect/>
          <a:stretch>
            <a:fillRect/>
          </a:stretch>
        </p:blipFill>
        <p:spPr bwMode="auto">
          <a:xfrm>
            <a:off x="4410076" y="825500"/>
            <a:ext cx="4810125" cy="4876800"/>
          </a:xfrm>
          <a:prstGeom prst="rect">
            <a:avLst/>
          </a:prstGeom>
          <a:noFill/>
        </p:spPr>
      </p:pic>
    </p:spTree>
    <p:extLst>
      <p:ext uri="{BB962C8B-B14F-4D97-AF65-F5344CB8AC3E}">
        <p14:creationId xmlns:p14="http://schemas.microsoft.com/office/powerpoint/2010/main" val="366856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mily tree"/>
          <p:cNvPicPr>
            <a:picLocks noChangeAspect="1" noChangeArrowheads="1"/>
          </p:cNvPicPr>
          <p:nvPr/>
        </p:nvPicPr>
        <p:blipFill>
          <a:blip r:embed="rId2" cstate="print"/>
          <a:srcRect/>
          <a:stretch>
            <a:fillRect/>
          </a:stretch>
        </p:blipFill>
        <p:spPr bwMode="auto">
          <a:xfrm>
            <a:off x="1524000" y="609601"/>
            <a:ext cx="9144000" cy="5133975"/>
          </a:xfrm>
          <a:prstGeom prst="rect">
            <a:avLst/>
          </a:prstGeom>
          <a:noFill/>
        </p:spPr>
      </p:pic>
    </p:spTree>
    <p:extLst>
      <p:ext uri="{BB962C8B-B14F-4D97-AF65-F5344CB8AC3E}">
        <p14:creationId xmlns:p14="http://schemas.microsoft.com/office/powerpoint/2010/main" val="75036935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24001" y="-69566"/>
            <a:ext cx="4343400" cy="6326056"/>
          </a:xfrm>
          <a:prstGeom prst="rect">
            <a:avLst/>
          </a:prstGeom>
          <a:noFill/>
          <a:ln w="9525">
            <a:noFill/>
            <a:miter lim="800000"/>
            <a:headEnd/>
            <a:tailEnd/>
          </a:ln>
          <a:effectLst/>
        </p:spPr>
      </p:pic>
    </p:spTree>
    <p:extLst>
      <p:ext uri="{BB962C8B-B14F-4D97-AF65-F5344CB8AC3E}">
        <p14:creationId xmlns:p14="http://schemas.microsoft.com/office/powerpoint/2010/main" val="42804147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Family Pedigree </a:t>
            </a:r>
            <a:r>
              <a:rPr lang="en-US" dirty="0" smtClean="0"/>
              <a:t>Project</a:t>
            </a:r>
            <a:endParaRPr lang="en-US" dirty="0"/>
          </a:p>
        </p:txBody>
      </p:sp>
      <p:sp>
        <p:nvSpPr>
          <p:cNvPr id="3" name="Content Placeholder 2"/>
          <p:cNvSpPr>
            <a:spLocks noGrp="1"/>
          </p:cNvSpPr>
          <p:nvPr>
            <p:ph idx="1"/>
          </p:nvPr>
        </p:nvSpPr>
        <p:spPr>
          <a:xfrm>
            <a:off x="1905000" y="1143001"/>
            <a:ext cx="8229600" cy="4525963"/>
          </a:xfrm>
        </p:spPr>
        <p:txBody>
          <a:bodyPr>
            <a:normAutofit lnSpcReduction="10000"/>
          </a:bodyPr>
          <a:lstStyle/>
          <a:p>
            <a:r>
              <a:rPr lang="en-US" dirty="0" smtClean="0"/>
              <a:t>Show 3 Generations </a:t>
            </a:r>
          </a:p>
          <a:p>
            <a:r>
              <a:rPr lang="en-US" dirty="0" smtClean="0"/>
              <a:t>One side of the family</a:t>
            </a:r>
          </a:p>
          <a:p>
            <a:r>
              <a:rPr lang="en-US" dirty="0" smtClean="0"/>
              <a:t>Include at least 12 individuals</a:t>
            </a:r>
          </a:p>
          <a:p>
            <a:r>
              <a:rPr lang="en-US" dirty="0" smtClean="0"/>
              <a:t>Show only 1 trait</a:t>
            </a:r>
          </a:p>
          <a:p>
            <a:r>
              <a:rPr lang="en-US" dirty="0" smtClean="0"/>
              <a:t>Show the key of what the traits are</a:t>
            </a:r>
          </a:p>
          <a:p>
            <a:r>
              <a:rPr lang="en-US" dirty="0" smtClean="0"/>
              <a:t>Show affected individuals with the trait (color)</a:t>
            </a:r>
          </a:p>
          <a:p>
            <a:r>
              <a:rPr lang="en-US" dirty="0" smtClean="0"/>
              <a:t>Label </a:t>
            </a:r>
            <a:r>
              <a:rPr lang="en-US" dirty="0" err="1" smtClean="0"/>
              <a:t>Autosomal</a:t>
            </a:r>
            <a:r>
              <a:rPr lang="en-US" dirty="0" smtClean="0"/>
              <a:t> or sex-linked</a:t>
            </a:r>
          </a:p>
          <a:p>
            <a:r>
              <a:rPr lang="en-US" dirty="0" smtClean="0"/>
              <a:t>Label Dominant or recessive</a:t>
            </a:r>
          </a:p>
          <a:p>
            <a:r>
              <a:rPr lang="en-US" dirty="0" smtClean="0"/>
              <a:t>Write Genotypes</a:t>
            </a:r>
          </a:p>
          <a:p>
            <a:endParaRPr lang="en-US" dirty="0" smtClean="0"/>
          </a:p>
          <a:p>
            <a:endParaRPr lang="en-US" dirty="0"/>
          </a:p>
        </p:txBody>
      </p:sp>
    </p:spTree>
    <p:extLst>
      <p:ext uri="{BB962C8B-B14F-4D97-AF65-F5344CB8AC3E}">
        <p14:creationId xmlns:p14="http://schemas.microsoft.com/office/powerpoint/2010/main" val="103456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Biology</a:t>
            </a:r>
            <a:br>
              <a:rPr lang="en-US" dirty="0" smtClean="0"/>
            </a:br>
            <a:r>
              <a:rPr lang="en-US" dirty="0" smtClean="0"/>
              <a:t>UNIT Genetic Inheritance</a:t>
            </a:r>
            <a:endParaRPr lang="en-US" dirty="0"/>
          </a:p>
        </p:txBody>
      </p:sp>
      <p:sp>
        <p:nvSpPr>
          <p:cNvPr id="3" name="Subtitle 2"/>
          <p:cNvSpPr>
            <a:spLocks noGrp="1"/>
          </p:cNvSpPr>
          <p:nvPr>
            <p:ph type="subTitle" idx="1"/>
          </p:nvPr>
        </p:nvSpPr>
        <p:spPr/>
        <p:txBody>
          <a:bodyPr/>
          <a:lstStyle/>
          <a:p>
            <a:r>
              <a:rPr lang="en-US" dirty="0" smtClean="0"/>
              <a:t>October 24</a:t>
            </a:r>
            <a:r>
              <a:rPr lang="en-US" baseline="30000" dirty="0" smtClean="0"/>
              <a:t>th</a:t>
            </a:r>
            <a:r>
              <a:rPr lang="en-US" dirty="0" smtClean="0"/>
              <a:t> – October 28th</a:t>
            </a:r>
            <a:endParaRPr lang="en-US" dirty="0"/>
          </a:p>
        </p:txBody>
      </p:sp>
    </p:spTree>
    <p:extLst>
      <p:ext uri="{BB962C8B-B14F-4D97-AF65-F5344CB8AC3E}">
        <p14:creationId xmlns:p14="http://schemas.microsoft.com/office/powerpoint/2010/main" val="222134686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2759075" y="685800"/>
          <a:ext cx="6673850" cy="5486400"/>
        </p:xfrm>
        <a:graphic>
          <a:graphicData uri="http://schemas.openxmlformats.org/presentationml/2006/ole">
            <mc:AlternateContent xmlns:mc="http://schemas.openxmlformats.org/markup-compatibility/2006">
              <mc:Choice xmlns:v="urn:schemas-microsoft-com:vml" Requires="v">
                <p:oleObj spid="_x0000_s5177" name="Document" r:id="rId3" imgW="6674129" imgH="5485770" progId="">
                  <p:embed/>
                </p:oleObj>
              </mc:Choice>
              <mc:Fallback>
                <p:oleObj name="Document" r:id="rId3" imgW="6674129" imgH="548577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075" y="685800"/>
                        <a:ext cx="6673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62180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Documents and Settings\jmcallister\Desktop\pedigree.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47280429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93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93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931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931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932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9321" name="Text Box 9"/>
          <p:cNvSpPr txBox="1">
            <a:spLocks noChangeArrowheads="1"/>
          </p:cNvSpPr>
          <p:nvPr/>
        </p:nvSpPr>
        <p:spPr bwMode="auto">
          <a:xfrm>
            <a:off x="1917700" y="2725738"/>
            <a:ext cx="1784350" cy="113506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60000"/>
              </a:lnSpc>
              <a:spcBef>
                <a:spcPct val="20000"/>
              </a:spcBef>
              <a:spcAft>
                <a:spcPct val="20000"/>
              </a:spcAft>
            </a:pPr>
            <a:r>
              <a:rPr lang="en-US" sz="3600" dirty="0">
                <a:solidFill>
                  <a:schemeClr val="tx2"/>
                </a:solidFill>
                <a:latin typeface="Times" pitchFamily="18" charset="0"/>
              </a:rPr>
              <a:t>Chart</a:t>
            </a:r>
          </a:p>
        </p:txBody>
      </p:sp>
      <p:pic>
        <p:nvPicPr>
          <p:cNvPr id="90932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932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9324" name="Picture 12" descr="Pedigree chart"/>
          <p:cNvPicPr>
            <a:picLocks noChangeAspect="1" noChangeArrowheads="1"/>
          </p:cNvPicPr>
          <p:nvPr/>
        </p:nvPicPr>
        <p:blipFill>
          <a:blip r:embed="rId12" cstate="print"/>
          <a:srcRect/>
          <a:stretch>
            <a:fillRect/>
          </a:stretch>
        </p:blipFill>
        <p:spPr bwMode="auto">
          <a:xfrm>
            <a:off x="3708400" y="1028700"/>
            <a:ext cx="5969000" cy="4527550"/>
          </a:xfrm>
          <a:prstGeom prst="rect">
            <a:avLst/>
          </a:prstGeom>
          <a:noFill/>
        </p:spPr>
      </p:pic>
    </p:spTree>
    <p:extLst>
      <p:ext uri="{BB962C8B-B14F-4D97-AF65-F5344CB8AC3E}">
        <p14:creationId xmlns:p14="http://schemas.microsoft.com/office/powerpoint/2010/main" val="42029989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932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9317"/>
                                        </p:tgtEl>
                                        <p:attrNameLst>
                                          <p:attrName>style.visibility</p:attrName>
                                        </p:attrNameLst>
                                      </p:cBhvr>
                                      <p:to>
                                        <p:strVal val="visible"/>
                                      </p:to>
                                    </p:set>
                                    <p:animEffect transition="in" filter="box(out)">
                                      <p:cBhvr>
                                        <p:cTn id="10" dur="500"/>
                                        <p:tgtEl>
                                          <p:spTgt spid="909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0"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Classroom Family Pedigree</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Work by yourself, with a partner or two other people.</a:t>
            </a:r>
          </a:p>
          <a:p>
            <a:r>
              <a:rPr lang="en-US" dirty="0" smtClean="0"/>
              <a:t>Come up and get a Family Scenario of an Inherited Trait</a:t>
            </a:r>
          </a:p>
          <a:p>
            <a:r>
              <a:rPr lang="en-US" dirty="0" smtClean="0"/>
              <a:t>Draw a Rough Family Pedigree on Binder paper, with affected people shaded, carriers half shaded, and unaffected not shaded.  Include all names.</a:t>
            </a:r>
          </a:p>
          <a:p>
            <a:r>
              <a:rPr lang="en-US" dirty="0" smtClean="0"/>
              <a:t>Include a Key showing all the possible combinations of the trait for each sex.</a:t>
            </a:r>
          </a:p>
          <a:p>
            <a:r>
              <a:rPr lang="en-US" dirty="0" smtClean="0"/>
              <a:t>What is the Disease/ Trait?  Give a definition.</a:t>
            </a:r>
          </a:p>
          <a:p>
            <a:r>
              <a:rPr lang="en-US" dirty="0" smtClean="0"/>
              <a:t>Is the Disease/ Trait Dominant or Recessive?</a:t>
            </a:r>
          </a:p>
          <a:p>
            <a:r>
              <a:rPr lang="en-US" dirty="0" smtClean="0"/>
              <a:t>Is the trait </a:t>
            </a:r>
            <a:r>
              <a:rPr lang="en-US" dirty="0" err="1" smtClean="0"/>
              <a:t>Autosomal</a:t>
            </a:r>
            <a:r>
              <a:rPr lang="en-US" dirty="0" smtClean="0"/>
              <a:t> or Sex – Linked?</a:t>
            </a:r>
          </a:p>
          <a:p>
            <a:r>
              <a:rPr lang="en-US" dirty="0" smtClean="0"/>
              <a:t>Show </a:t>
            </a:r>
            <a:r>
              <a:rPr lang="en-US" smtClean="0"/>
              <a:t>all Genotypes </a:t>
            </a:r>
            <a:endParaRPr lang="en-US" dirty="0"/>
          </a:p>
        </p:txBody>
      </p:sp>
    </p:spTree>
    <p:extLst>
      <p:ext uri="{BB962C8B-B14F-4D97-AF65-F5344CB8AC3E}">
        <p14:creationId xmlns:p14="http://schemas.microsoft.com/office/powerpoint/2010/main" val="76158295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sz="2400" dirty="0"/>
              <a:t>3/26  Complex Inheritance of Human Traits 12.3</a:t>
            </a:r>
            <a:br>
              <a:rPr lang="en-US" sz="2400" dirty="0"/>
            </a:br>
            <a:r>
              <a:rPr lang="en-US" sz="2400" dirty="0"/>
              <a:t>Obj. TSW predict possible combinations of alleles in a zygote from the genetic make up of the parents by working on a pedigree. P.86 NB</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5562600" y="1524000"/>
            <a:ext cx="5105400" cy="3951288"/>
          </a:xfrm>
        </p:spPr>
        <p:txBody>
          <a:bodyPr>
            <a:normAutofit fontScale="92500" lnSpcReduction="20000"/>
          </a:bodyPr>
          <a:lstStyle/>
          <a:p>
            <a:pPr marL="457200" indent="-457200">
              <a:buFont typeface="+mj-lt"/>
              <a:buAutoNum type="arabicPeriod"/>
            </a:pPr>
            <a:r>
              <a:rPr lang="en-US" dirty="0" smtClean="0"/>
              <a:t>Reading the Pedigree from the Problem Solving Lab 12.3 p. 326, Is this an </a:t>
            </a:r>
            <a:r>
              <a:rPr lang="en-US" dirty="0" err="1" smtClean="0"/>
              <a:t>autosomal</a:t>
            </a:r>
            <a:r>
              <a:rPr lang="en-US" dirty="0" smtClean="0"/>
              <a:t> or sex- linked disorder? How do you know?</a:t>
            </a:r>
          </a:p>
          <a:p>
            <a:pPr marL="457200" indent="-457200">
              <a:buFont typeface="+mj-lt"/>
              <a:buAutoNum type="arabicPeriod"/>
            </a:pPr>
            <a:r>
              <a:rPr lang="en-US" dirty="0" smtClean="0"/>
              <a:t>Using the same pedigree as above, What would be the probability of the individual IV-1 having a daughter that is a carrier, and a son inheriting the disorder?</a:t>
            </a:r>
          </a:p>
          <a:p>
            <a:pPr marL="457200" indent="-457200">
              <a:buFont typeface="+mj-lt"/>
              <a:buAutoNum type="arabicPeriod"/>
            </a:pPr>
            <a:r>
              <a:rPr lang="en-US" dirty="0" smtClean="0"/>
              <a:t>Compare &amp; Contrast </a:t>
            </a:r>
            <a:r>
              <a:rPr lang="en-US" dirty="0" err="1" smtClean="0"/>
              <a:t>Autosomes</a:t>
            </a:r>
            <a:r>
              <a:rPr lang="en-US" dirty="0" smtClean="0"/>
              <a:t> and Sex Chromosomes.</a:t>
            </a:r>
            <a:endParaRPr lang="en-US" dirty="0"/>
          </a:p>
        </p:txBody>
      </p:sp>
      <p:pic>
        <p:nvPicPr>
          <p:cNvPr id="2050" name="Picture 2" descr="http://www.biologyreference.com/images/biol_02_img0200.jpg"/>
          <p:cNvPicPr>
            <a:picLocks noChangeAspect="1" noChangeArrowheads="1"/>
          </p:cNvPicPr>
          <p:nvPr/>
        </p:nvPicPr>
        <p:blipFill>
          <a:blip r:embed="rId2" cstate="print"/>
          <a:srcRect/>
          <a:stretch>
            <a:fillRect/>
          </a:stretch>
        </p:blipFill>
        <p:spPr bwMode="auto">
          <a:xfrm>
            <a:off x="1524000" y="1371600"/>
            <a:ext cx="3867150" cy="5210232"/>
          </a:xfrm>
          <a:prstGeom prst="rect">
            <a:avLst/>
          </a:prstGeom>
          <a:noFill/>
        </p:spPr>
      </p:pic>
    </p:spTree>
    <p:extLst>
      <p:ext uri="{BB962C8B-B14F-4D97-AF65-F5344CB8AC3E}">
        <p14:creationId xmlns:p14="http://schemas.microsoft.com/office/powerpoint/2010/main" val="1032364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9700" y="35276"/>
            <a:ext cx="10668000" cy="1417638"/>
          </a:xfrm>
        </p:spPr>
        <p:txBody>
          <a:bodyPr>
            <a:normAutofit fontScale="90000"/>
          </a:bodyPr>
          <a:lstStyle/>
          <a:p>
            <a:r>
              <a:rPr lang="en-US" sz="2400" dirty="0"/>
              <a:t/>
            </a:r>
            <a:br>
              <a:rPr lang="en-US" sz="2400" dirty="0"/>
            </a:br>
            <a:r>
              <a:rPr lang="en-US" sz="3100" dirty="0" smtClean="0"/>
              <a:t>10/24 </a:t>
            </a:r>
            <a:r>
              <a:rPr lang="en-US" sz="3100" dirty="0"/>
              <a:t>Chromosomes 10.1</a:t>
            </a:r>
            <a:br>
              <a:rPr lang="en-US" sz="3100" dirty="0"/>
            </a:br>
            <a:r>
              <a:rPr lang="en-US" sz="3100" dirty="0"/>
              <a:t>Obj. TSW explain why half of an individual’s DNA sequence comes from each parent and identify a karyotype in the warm up and </a:t>
            </a:r>
            <a:r>
              <a:rPr lang="en-US" sz="3100" dirty="0">
                <a:hlinkClick r:id="rId2"/>
              </a:rPr>
              <a:t>class notes</a:t>
            </a:r>
            <a:r>
              <a:rPr lang="en-US" sz="3100" dirty="0"/>
              <a:t>, Human Traits Checklist &amp; PTC tasting. </a:t>
            </a:r>
            <a:r>
              <a:rPr lang="en-US" sz="3100" dirty="0" smtClean="0"/>
              <a:t>P.8NB</a:t>
            </a:r>
            <a:endParaRPr lang="en-US" sz="3100" dirty="0"/>
          </a:p>
        </p:txBody>
      </p:sp>
      <p:sp>
        <p:nvSpPr>
          <p:cNvPr id="6" name="Content Placeholder 5"/>
          <p:cNvSpPr>
            <a:spLocks noGrp="1"/>
          </p:cNvSpPr>
          <p:nvPr>
            <p:ph sz="quarter" idx="4"/>
          </p:nvPr>
        </p:nvSpPr>
        <p:spPr>
          <a:xfrm>
            <a:off x="6781800" y="1715015"/>
            <a:ext cx="5410200" cy="4362450"/>
          </a:xfrm>
        </p:spPr>
        <p:txBody>
          <a:bodyPr/>
          <a:lstStyle/>
          <a:p>
            <a:pPr marL="457200" indent="-457200">
              <a:buFont typeface="+mj-lt"/>
              <a:buAutoNum type="arabicPeriod"/>
            </a:pPr>
            <a:r>
              <a:rPr lang="en-US" dirty="0" smtClean="0"/>
              <a:t>Compare &amp; Contrast Heredity &amp; Traits.</a:t>
            </a:r>
          </a:p>
          <a:p>
            <a:pPr marL="457200" indent="-457200">
              <a:buFont typeface="+mj-lt"/>
              <a:buAutoNum type="arabicPeriod"/>
            </a:pPr>
            <a:r>
              <a:rPr lang="en-US" dirty="0" smtClean="0"/>
              <a:t>Compare &amp; Contrast Gametes &amp; and Fertilization.</a:t>
            </a:r>
          </a:p>
          <a:p>
            <a:pPr marL="457200" indent="-457200">
              <a:buFont typeface="+mj-lt"/>
              <a:buAutoNum type="arabicPeriod"/>
            </a:pPr>
            <a:r>
              <a:rPr lang="en-US" dirty="0" smtClean="0"/>
              <a:t> Compare &amp; Contrast a Zygote &amp; a Chromosome.</a:t>
            </a:r>
            <a:endParaRPr lang="en-US" dirty="0"/>
          </a:p>
        </p:txBody>
      </p:sp>
      <p:pic>
        <p:nvPicPr>
          <p:cNvPr id="7" name="Picture 12" descr="Homologous chromosome"/>
          <p:cNvPicPr>
            <a:picLocks noGrp="1" noChangeAspect="1" noChangeArrowheads="1"/>
          </p:cNvPicPr>
          <p:nvPr>
            <p:ph sz="half" idx="2"/>
          </p:nvPr>
        </p:nvPicPr>
        <p:blipFill>
          <a:blip r:embed="rId3" cstate="print"/>
          <a:srcRect/>
          <a:stretch>
            <a:fillRect/>
          </a:stretch>
        </p:blipFill>
        <p:spPr bwMode="auto">
          <a:xfrm>
            <a:off x="18245" y="2438400"/>
            <a:ext cx="2658687" cy="2895600"/>
          </a:xfrm>
          <a:prstGeom prst="rect">
            <a:avLst/>
          </a:prstGeom>
          <a:noFill/>
        </p:spPr>
      </p:pic>
      <p:pic>
        <p:nvPicPr>
          <p:cNvPr id="8" name="Picture 12" descr="Sexual reproduction cycle"/>
          <p:cNvPicPr>
            <a:picLocks noChangeAspect="1" noChangeArrowheads="1"/>
          </p:cNvPicPr>
          <p:nvPr/>
        </p:nvPicPr>
        <p:blipFill>
          <a:blip r:embed="rId4" cstate="print"/>
          <a:srcRect/>
          <a:stretch>
            <a:fillRect/>
          </a:stretch>
        </p:blipFill>
        <p:spPr bwMode="auto">
          <a:xfrm>
            <a:off x="3536893" y="1672783"/>
            <a:ext cx="3168707" cy="2223457"/>
          </a:xfrm>
          <a:prstGeom prst="rect">
            <a:avLst/>
          </a:prstGeom>
          <a:noFill/>
        </p:spPr>
      </p:pic>
      <p:pic>
        <p:nvPicPr>
          <p:cNvPr id="9" name="Picture 5"/>
          <p:cNvPicPr>
            <a:picLocks noChangeAspect="1" noChangeArrowheads="1"/>
          </p:cNvPicPr>
          <p:nvPr/>
        </p:nvPicPr>
        <p:blipFill>
          <a:blip r:embed="rId5" cstate="print"/>
          <a:srcRect/>
          <a:stretch>
            <a:fillRect/>
          </a:stretch>
        </p:blipFill>
        <p:spPr bwMode="auto">
          <a:xfrm>
            <a:off x="2781300" y="3886200"/>
            <a:ext cx="4076700" cy="3124008"/>
          </a:xfrm>
          <a:prstGeom prst="rect">
            <a:avLst/>
          </a:prstGeom>
          <a:noFill/>
          <a:ln w="9525">
            <a:noFill/>
            <a:miter lim="800000"/>
            <a:headEnd/>
            <a:tailEnd/>
          </a:ln>
        </p:spPr>
      </p:pic>
      <p:sp>
        <p:nvSpPr>
          <p:cNvPr id="8601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8049032" y="4617207"/>
            <a:ext cx="3810000" cy="830997"/>
          </a:xfrm>
          <a:prstGeom prst="rect">
            <a:avLst/>
          </a:prstGeom>
          <a:noFill/>
        </p:spPr>
        <p:txBody>
          <a:bodyPr wrap="square" rtlCol="0">
            <a:spAutoFit/>
          </a:bodyPr>
          <a:lstStyle/>
          <a:p>
            <a:r>
              <a:rPr lang="en-US" sz="2400" b="1" dirty="0" err="1"/>
              <a:t>Karyotype</a:t>
            </a:r>
            <a:r>
              <a:rPr lang="en-US" sz="2400" b="1" dirty="0"/>
              <a:t> – a picture of all 23 pairs of chromosomes.</a:t>
            </a:r>
          </a:p>
        </p:txBody>
      </p:sp>
      <p:sp>
        <p:nvSpPr>
          <p:cNvPr id="11" name="Text Placeholder 10"/>
          <p:cNvSpPr>
            <a:spLocks noGrp="1"/>
          </p:cNvSpPr>
          <p:nvPr>
            <p:ph type="body" idx="1"/>
          </p:nvPr>
        </p:nvSpPr>
        <p:spPr>
          <a:xfrm>
            <a:off x="332570" y="1798638"/>
            <a:ext cx="4040188" cy="639762"/>
          </a:xfrm>
        </p:spPr>
        <p:txBody>
          <a:bodyPr>
            <a:noAutofit/>
          </a:bodyPr>
          <a:lstStyle/>
          <a:p>
            <a:r>
              <a:rPr lang="en-US" dirty="0" smtClean="0"/>
              <a:t>HW – Read CH 10, </a:t>
            </a:r>
          </a:p>
          <a:p>
            <a:r>
              <a:rPr lang="en-US" dirty="0" smtClean="0"/>
              <a:t>1 page notes Page 11 NB</a:t>
            </a:r>
            <a:endParaRPr lang="en-US" dirty="0"/>
          </a:p>
        </p:txBody>
      </p:sp>
    </p:spTree>
    <p:extLst>
      <p:ext uri="{BB962C8B-B14F-4D97-AF65-F5344CB8AC3E}">
        <p14:creationId xmlns:p14="http://schemas.microsoft.com/office/powerpoint/2010/main" val="2539874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1524000" y="0"/>
          <a:ext cx="8516620" cy="6400800"/>
        </p:xfrm>
        <a:graphic>
          <a:graphicData uri="http://schemas.openxmlformats.org/presentationml/2006/ole">
            <mc:AlternateContent xmlns:mc="http://schemas.openxmlformats.org/markup-compatibility/2006">
              <mc:Choice xmlns:v="urn:schemas-microsoft-com:vml" Requires="v">
                <p:oleObj spid="_x0000_s1087"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516620" cy="640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46559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1377" name="Object 1"/>
          <p:cNvGraphicFramePr>
            <a:graphicFrameLocks noChangeAspect="1"/>
          </p:cNvGraphicFramePr>
          <p:nvPr/>
        </p:nvGraphicFramePr>
        <p:xfrm>
          <a:off x="1524000" y="0"/>
          <a:ext cx="8229600" cy="6185086"/>
        </p:xfrm>
        <a:graphic>
          <a:graphicData uri="http://schemas.openxmlformats.org/presentationml/2006/ole">
            <mc:AlternateContent xmlns:mc="http://schemas.openxmlformats.org/markup-compatibility/2006">
              <mc:Choice xmlns:v="urn:schemas-microsoft-com:vml" Requires="v">
                <p:oleObj spid="_x0000_s2111"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229600" cy="61850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118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2"/>
          <p:cNvGraphicFramePr>
            <a:graphicFrameLocks noChangeAspect="1"/>
          </p:cNvGraphicFramePr>
          <p:nvPr/>
        </p:nvGraphicFramePr>
        <p:xfrm>
          <a:off x="1524000" y="0"/>
          <a:ext cx="8001000" cy="6013278"/>
        </p:xfrm>
        <a:graphic>
          <a:graphicData uri="http://schemas.openxmlformats.org/presentationml/2006/ole">
            <mc:AlternateContent xmlns:mc="http://schemas.openxmlformats.org/markup-compatibility/2006">
              <mc:Choice xmlns:v="urn:schemas-microsoft-com:vml" Requires="v">
                <p:oleObj spid="_x0000_s3135"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001000" cy="6013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1817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4203" name="Text Box 11"/>
          <p:cNvSpPr txBox="1">
            <a:spLocks noChangeArrowheads="1"/>
          </p:cNvSpPr>
          <p:nvPr/>
        </p:nvSpPr>
        <p:spPr bwMode="auto">
          <a:xfrm>
            <a:off x="3352800" y="0"/>
            <a:ext cx="2978150" cy="923330"/>
          </a:xfrm>
          <a:prstGeom prst="rect">
            <a:avLst/>
          </a:prstGeom>
          <a:noFill/>
          <a:ln w="9525">
            <a:noFill/>
            <a:miter lim="800000"/>
            <a:headEnd/>
            <a:tailEnd/>
          </a:ln>
          <a:effectLst/>
        </p:spPr>
        <p:txBody>
          <a:bodyPr wrap="square">
            <a:spAutoFit/>
          </a:bodyPr>
          <a:lstStyle/>
          <a:p>
            <a:pPr algn="ctr"/>
            <a:r>
              <a:rPr lang="en-US" sz="3600" dirty="0">
                <a:solidFill>
                  <a:schemeClr val="tx2"/>
                </a:solidFill>
              </a:rPr>
              <a:t>Homologous</a:t>
            </a:r>
          </a:p>
          <a:p>
            <a:pPr algn="ctr">
              <a:lnSpc>
                <a:spcPct val="50000"/>
              </a:lnSpc>
            </a:pPr>
            <a:r>
              <a:rPr lang="en-US" sz="3600" dirty="0">
                <a:solidFill>
                  <a:schemeClr val="tx2"/>
                </a:solidFill>
              </a:rPr>
              <a:t>Chromosome</a:t>
            </a:r>
          </a:p>
        </p:txBody>
      </p:sp>
      <p:pic>
        <p:nvPicPr>
          <p:cNvPr id="904204" name="Picture 12" descr="Homologous chromosome"/>
          <p:cNvPicPr>
            <a:picLocks noChangeAspect="1" noChangeArrowheads="1"/>
          </p:cNvPicPr>
          <p:nvPr/>
        </p:nvPicPr>
        <p:blipFill>
          <a:blip r:embed="rId9" cstate="print"/>
          <a:srcRect/>
          <a:stretch>
            <a:fillRect/>
          </a:stretch>
        </p:blipFill>
        <p:spPr bwMode="auto">
          <a:xfrm>
            <a:off x="6259514" y="0"/>
            <a:ext cx="4408487" cy="4800600"/>
          </a:xfrm>
          <a:prstGeom prst="rect">
            <a:avLst/>
          </a:prstGeom>
          <a:noFill/>
        </p:spPr>
      </p:pic>
      <p:pic>
        <p:nvPicPr>
          <p:cNvPr id="254978" name="Picture 2" descr="http://www.nia.nih.gov/sites/default/files/genetic_blueprint_smaller.jpg">
            <a:hlinkClick r:id="rId10"/>
          </p:cNvPr>
          <p:cNvPicPr>
            <a:picLocks noChangeAspect="1" noChangeArrowheads="1"/>
          </p:cNvPicPr>
          <p:nvPr/>
        </p:nvPicPr>
        <p:blipFill>
          <a:blip r:embed="rId11" cstate="print"/>
          <a:srcRect/>
          <a:stretch>
            <a:fillRect/>
          </a:stretch>
        </p:blipFill>
        <p:spPr bwMode="auto">
          <a:xfrm>
            <a:off x="1478282" y="987670"/>
            <a:ext cx="4846318" cy="4193930"/>
          </a:xfrm>
          <a:prstGeom prst="rect">
            <a:avLst/>
          </a:prstGeom>
          <a:noFill/>
        </p:spPr>
      </p:pic>
    </p:spTree>
    <p:extLst>
      <p:ext uri="{BB962C8B-B14F-4D97-AF65-F5344CB8AC3E}">
        <p14:creationId xmlns:p14="http://schemas.microsoft.com/office/powerpoint/2010/main" val="3741443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829" y="0"/>
            <a:ext cx="10300342" cy="6858000"/>
          </a:xfrm>
          <a:prstGeom prst="rect">
            <a:avLst/>
          </a:prstGeom>
        </p:spPr>
      </p:pic>
    </p:spTree>
    <p:extLst>
      <p:ext uri="{BB962C8B-B14F-4D97-AF65-F5344CB8AC3E}">
        <p14:creationId xmlns:p14="http://schemas.microsoft.com/office/powerpoint/2010/main" val="1164824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71600"/>
          </a:xfrm>
        </p:spPr>
        <p:txBody>
          <a:bodyPr>
            <a:normAutofit/>
          </a:bodyPr>
          <a:lstStyle/>
          <a:p>
            <a:r>
              <a:rPr lang="en-US" sz="3200" dirty="0"/>
              <a:t>Place the following in order from smallest to largest: </a:t>
            </a:r>
            <a:r>
              <a:rPr lang="en-US" sz="3200" b="1" dirty="0"/>
              <a:t>chromosome, nucleotide, cell, DNA, nucleus</a:t>
            </a:r>
          </a:p>
        </p:txBody>
      </p:sp>
      <p:sp>
        <p:nvSpPr>
          <p:cNvPr id="3" name="Content Placeholder 2"/>
          <p:cNvSpPr>
            <a:spLocks noGrp="1"/>
          </p:cNvSpPr>
          <p:nvPr>
            <p:ph idx="1"/>
          </p:nvPr>
        </p:nvSpPr>
        <p:spPr/>
        <p:txBody>
          <a:bodyPr/>
          <a:lstStyle/>
          <a:p>
            <a:endParaRPr lang="en-US" dirty="0"/>
          </a:p>
        </p:txBody>
      </p:sp>
      <p:pic>
        <p:nvPicPr>
          <p:cNvPr id="277506" name="Picture 2" descr="http://www.ncbi.nlm.nih.gov/Class/MLACourse/Original8Hour/Genetics/chromosome.gif">
            <a:hlinkClick r:id="rId2"/>
          </p:cNvPr>
          <p:cNvPicPr>
            <a:picLocks noChangeAspect="1" noChangeArrowheads="1"/>
          </p:cNvPicPr>
          <p:nvPr/>
        </p:nvPicPr>
        <p:blipFill>
          <a:blip r:embed="rId3" cstate="print"/>
          <a:srcRect/>
          <a:stretch>
            <a:fillRect/>
          </a:stretch>
        </p:blipFill>
        <p:spPr bwMode="auto">
          <a:xfrm>
            <a:off x="5791200" y="1090246"/>
            <a:ext cx="4876800" cy="5767755"/>
          </a:xfrm>
          <a:prstGeom prst="rect">
            <a:avLst/>
          </a:prstGeom>
          <a:noFill/>
        </p:spPr>
      </p:pic>
    </p:spTree>
    <p:extLst>
      <p:ext uri="{BB962C8B-B14F-4D97-AF65-F5344CB8AC3E}">
        <p14:creationId xmlns:p14="http://schemas.microsoft.com/office/powerpoint/2010/main" val="3076129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75523" name="Rectangle 3"/>
          <p:cNvSpPr>
            <a:spLocks noChangeArrowheads="1"/>
          </p:cNvSpPr>
          <p:nvPr/>
        </p:nvSpPr>
        <p:spPr bwMode="auto">
          <a:xfrm>
            <a:off x="2057400" y="179387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was the first person to succeed in predicting how traits are transferred from one generation to the next.</a:t>
            </a:r>
            <a:endParaRPr lang="en-US" altLang="en-US" sz="2400" i="1" dirty="0">
              <a:latin typeface="Times" charset="0"/>
            </a:endParaRPr>
          </a:p>
        </p:txBody>
      </p:sp>
      <p:sp>
        <p:nvSpPr>
          <p:cNvPr id="875524" name="Text Box 4"/>
          <p:cNvSpPr txBox="1">
            <a:spLocks noChangeArrowheads="1"/>
          </p:cNvSpPr>
          <p:nvPr/>
        </p:nvSpPr>
        <p:spPr bwMode="auto">
          <a:xfrm>
            <a:off x="2089151" y="914401"/>
            <a:ext cx="490390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Why Mendel Succeeded</a:t>
            </a:r>
          </a:p>
        </p:txBody>
      </p:sp>
      <p:pic>
        <p:nvPicPr>
          <p:cNvPr id="87552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552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552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552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552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553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7553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75533" name="Rectangle 13"/>
          <p:cNvSpPr>
            <a:spLocks noChangeArrowheads="1"/>
          </p:cNvSpPr>
          <p:nvPr/>
        </p:nvSpPr>
        <p:spPr bwMode="auto">
          <a:xfrm>
            <a:off x="2057400" y="3581401"/>
            <a:ext cx="7239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 complete explanation requires the careful study of </a:t>
            </a:r>
            <a:r>
              <a:rPr lang="en-US" altLang="en-US" sz="2400" dirty="0">
                <a:solidFill>
                  <a:srgbClr val="FF0066"/>
                </a:solidFill>
                <a:latin typeface="Times" charset="0"/>
              </a:rPr>
              <a:t>genetics</a:t>
            </a:r>
            <a:r>
              <a:rPr lang="en-US" altLang="en-US" sz="2400" i="1" dirty="0">
                <a:latin typeface="Times" charset="0"/>
              </a:rPr>
              <a:t>—</a:t>
            </a:r>
            <a:r>
              <a:rPr lang="en-US" altLang="en-US" sz="2400" dirty="0">
                <a:latin typeface="Times" charset="0"/>
              </a:rPr>
              <a:t>the branch of biology that studies heredity.</a:t>
            </a:r>
          </a:p>
        </p:txBody>
      </p:sp>
      <p:pic>
        <p:nvPicPr>
          <p:cNvPr id="875535" name="Picture 15" descr="audio image blue">
            <a:hlinkClick r:id="" action="ppaction://noaction">
              <a:snd r:embed="rId10" name="10-genetics.WAV"/>
            </a:hlinkClick>
          </p:cNvPr>
          <p:cNvPicPr>
            <a:picLocks noChangeAspect="1" noChangeArrowheads="1"/>
          </p:cNvPicPr>
          <p:nvPr/>
        </p:nvPicPr>
        <p:blipFill>
          <a:blip r:embed="rId11" cstate="print"/>
          <a:srcRect/>
          <a:stretch>
            <a:fillRect/>
          </a:stretch>
        </p:blipFill>
        <p:spPr bwMode="auto">
          <a:xfrm>
            <a:off x="7315201" y="4572001"/>
            <a:ext cx="354013" cy="354013"/>
          </a:xfrm>
          <a:prstGeom prst="rect">
            <a:avLst/>
          </a:prstGeom>
          <a:noFill/>
        </p:spPr>
      </p:pic>
      <p:pic>
        <p:nvPicPr>
          <p:cNvPr id="875536"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499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7018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box(out)">
                                      <p:cBhvr>
                                        <p:cTn id="7" dur="5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5533"/>
                                        </p:tgtEl>
                                        <p:attrNameLst>
                                          <p:attrName>style.visibility</p:attrName>
                                        </p:attrNameLst>
                                      </p:cBhvr>
                                      <p:to>
                                        <p:strVal val="visible"/>
                                      </p:to>
                                    </p:set>
                                    <p:animEffect transition="in" filter="box(out)">
                                      <p:cBhvr>
                                        <p:cTn id="12" dur="500"/>
                                        <p:tgtEl>
                                          <p:spTgt spid="8755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75535"/>
                                        </p:tgtEl>
                                        <p:attrNameLst>
                                          <p:attrName>style.visibility</p:attrName>
                                        </p:attrNameLst>
                                      </p:cBhvr>
                                      <p:to>
                                        <p:strVal val="visible"/>
                                      </p:to>
                                    </p:set>
                                    <p:animEffect transition="in" filter="box(out)">
                                      <p:cBhvr>
                                        <p:cTn id="17" dur="500"/>
                                        <p:tgtEl>
                                          <p:spTgt spid="8755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5525"/>
                                        </p:tgtEl>
                                        <p:attrNameLst>
                                          <p:attrName>style.visibility</p:attrName>
                                        </p:attrNameLst>
                                      </p:cBhvr>
                                      <p:to>
                                        <p:strVal val="visible"/>
                                      </p:to>
                                    </p:set>
                                    <p:animEffect transition="in" filter="box(out)">
                                      <p:cBhvr>
                                        <p:cTn id="21" dur="500"/>
                                        <p:tgtEl>
                                          <p:spTgt spid="87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utoUpdateAnimBg="0"/>
      <p:bldP spid="87553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64" y="-94896"/>
            <a:ext cx="10515600" cy="1325563"/>
          </a:xfrm>
        </p:spPr>
        <p:txBody>
          <a:bodyPr/>
          <a:lstStyle/>
          <a:p>
            <a:r>
              <a:rPr lang="en-US" dirty="0" smtClean="0"/>
              <a:t>Human Traits Checklist</a:t>
            </a:r>
            <a:endParaRPr lang="en-US" dirty="0"/>
          </a:p>
        </p:txBody>
      </p:sp>
      <p:pic>
        <p:nvPicPr>
          <p:cNvPr id="278530" name="Picture 2" descr="http://www.onemillionscars.com/wp-content/uploads/2013/07/demi-lovato.jpg">
            <a:hlinkClick r:id="rId2"/>
          </p:cNvPr>
          <p:cNvPicPr>
            <a:picLocks noChangeAspect="1" noChangeArrowheads="1"/>
          </p:cNvPicPr>
          <p:nvPr/>
        </p:nvPicPr>
        <p:blipFill>
          <a:blip r:embed="rId3" cstate="print"/>
          <a:srcRect/>
          <a:stretch>
            <a:fillRect/>
          </a:stretch>
        </p:blipFill>
        <p:spPr bwMode="auto">
          <a:xfrm>
            <a:off x="2133601" y="1676400"/>
            <a:ext cx="1918425" cy="2590800"/>
          </a:xfrm>
          <a:prstGeom prst="rect">
            <a:avLst/>
          </a:prstGeom>
          <a:noFill/>
        </p:spPr>
      </p:pic>
      <p:pic>
        <p:nvPicPr>
          <p:cNvPr id="278532" name="Picture 4" descr="File:MaleWidowsPeak.jpg">
            <a:hlinkClick r:id="rId4"/>
          </p:cNvPr>
          <p:cNvPicPr>
            <a:picLocks noChangeAspect="1" noChangeArrowheads="1"/>
          </p:cNvPicPr>
          <p:nvPr/>
        </p:nvPicPr>
        <p:blipFill>
          <a:blip r:embed="rId5" cstate="print"/>
          <a:srcRect/>
          <a:stretch>
            <a:fillRect/>
          </a:stretch>
        </p:blipFill>
        <p:spPr bwMode="auto">
          <a:xfrm>
            <a:off x="6705600" y="1295400"/>
            <a:ext cx="2857500" cy="3810000"/>
          </a:xfrm>
          <a:prstGeom prst="rect">
            <a:avLst/>
          </a:prstGeom>
          <a:noFill/>
        </p:spPr>
      </p:pic>
      <p:sp>
        <p:nvSpPr>
          <p:cNvPr id="7" name="Content Placeholder 6"/>
          <p:cNvSpPr txBox="1">
            <a:spLocks noGrp="1"/>
          </p:cNvSpPr>
          <p:nvPr>
            <p:ph idx="1"/>
          </p:nvPr>
        </p:nvSpPr>
        <p:spPr>
          <a:xfrm>
            <a:off x="1752600" y="990602"/>
            <a:ext cx="1981200" cy="480131"/>
          </a:xfrm>
          <a:prstGeom prst="rect">
            <a:avLst/>
          </a:prstGeom>
          <a:noFill/>
        </p:spPr>
        <p:txBody>
          <a:bodyPr wrap="square" rtlCol="0">
            <a:spAutoFit/>
          </a:bodyPr>
          <a:lstStyle/>
          <a:p>
            <a:pPr>
              <a:buNone/>
            </a:pPr>
            <a:r>
              <a:rPr lang="en-US" b="1" dirty="0" smtClean="0"/>
              <a:t>Cleft</a:t>
            </a:r>
            <a:r>
              <a:rPr lang="en-US" dirty="0" smtClean="0"/>
              <a:t> </a:t>
            </a:r>
            <a:r>
              <a:rPr lang="en-US" b="1" dirty="0" smtClean="0"/>
              <a:t>Chin</a:t>
            </a:r>
            <a:endParaRPr lang="en-US" b="1" dirty="0"/>
          </a:p>
        </p:txBody>
      </p:sp>
      <p:sp>
        <p:nvSpPr>
          <p:cNvPr id="8" name="TextBox 7"/>
          <p:cNvSpPr txBox="1"/>
          <p:nvPr/>
        </p:nvSpPr>
        <p:spPr>
          <a:xfrm>
            <a:off x="9563100" y="1143001"/>
            <a:ext cx="1371600" cy="830997"/>
          </a:xfrm>
          <a:prstGeom prst="rect">
            <a:avLst/>
          </a:prstGeom>
          <a:noFill/>
        </p:spPr>
        <p:txBody>
          <a:bodyPr wrap="square" rtlCol="0">
            <a:spAutoFit/>
          </a:bodyPr>
          <a:lstStyle/>
          <a:p>
            <a:r>
              <a:rPr lang="en-US" sz="2400" b="1" dirty="0"/>
              <a:t>Widow’s Peak</a:t>
            </a:r>
          </a:p>
        </p:txBody>
      </p:sp>
      <p:pic>
        <p:nvPicPr>
          <p:cNvPr id="278534" name="Picture 6" descr="http://www.windows2universe.org/earth/Life/images/earlobes.jpg">
            <a:hlinkClick r:id="rId6"/>
          </p:cNvPr>
          <p:cNvPicPr>
            <a:picLocks noChangeAspect="1" noChangeArrowheads="1"/>
          </p:cNvPicPr>
          <p:nvPr/>
        </p:nvPicPr>
        <p:blipFill>
          <a:blip r:embed="rId7" cstate="print"/>
          <a:srcRect/>
          <a:stretch>
            <a:fillRect/>
          </a:stretch>
        </p:blipFill>
        <p:spPr bwMode="auto">
          <a:xfrm>
            <a:off x="4114800" y="2590801"/>
            <a:ext cx="2286000" cy="3571875"/>
          </a:xfrm>
          <a:prstGeom prst="rect">
            <a:avLst/>
          </a:prstGeom>
          <a:noFill/>
        </p:spPr>
      </p:pic>
      <p:sp>
        <p:nvSpPr>
          <p:cNvPr id="10" name="TextBox 9"/>
          <p:cNvSpPr txBox="1"/>
          <p:nvPr/>
        </p:nvSpPr>
        <p:spPr>
          <a:xfrm>
            <a:off x="4280626" y="1973998"/>
            <a:ext cx="2362200" cy="461665"/>
          </a:xfrm>
          <a:prstGeom prst="rect">
            <a:avLst/>
          </a:prstGeom>
          <a:noFill/>
        </p:spPr>
        <p:txBody>
          <a:bodyPr wrap="square" rtlCol="0">
            <a:spAutoFit/>
          </a:bodyPr>
          <a:lstStyle/>
          <a:p>
            <a:r>
              <a:rPr lang="en-US" sz="2400" b="1" dirty="0"/>
              <a:t>Floppy</a:t>
            </a:r>
            <a:r>
              <a:rPr lang="en-US" sz="2400" dirty="0"/>
              <a:t> </a:t>
            </a:r>
            <a:r>
              <a:rPr lang="en-US" sz="2400" b="1" dirty="0"/>
              <a:t>Ears</a:t>
            </a:r>
          </a:p>
        </p:txBody>
      </p:sp>
      <p:sp>
        <p:nvSpPr>
          <p:cNvPr id="3" name="TextBox 2"/>
          <p:cNvSpPr txBox="1"/>
          <p:nvPr/>
        </p:nvSpPr>
        <p:spPr>
          <a:xfrm>
            <a:off x="6400800" y="5473521"/>
            <a:ext cx="2009104" cy="461665"/>
          </a:xfrm>
          <a:prstGeom prst="rect">
            <a:avLst/>
          </a:prstGeom>
          <a:noFill/>
        </p:spPr>
        <p:txBody>
          <a:bodyPr wrap="square" rtlCol="0">
            <a:spAutoFit/>
          </a:bodyPr>
          <a:lstStyle/>
          <a:p>
            <a:r>
              <a:rPr lang="en-US" sz="2400" b="1" dirty="0" smtClean="0"/>
              <a:t>Attached Ears</a:t>
            </a:r>
            <a:endParaRPr lang="en-US" sz="2400" b="1" dirty="0"/>
          </a:p>
        </p:txBody>
      </p:sp>
    </p:spTree>
    <p:extLst>
      <p:ext uri="{BB962C8B-B14F-4D97-AF65-F5344CB8AC3E}">
        <p14:creationId xmlns:p14="http://schemas.microsoft.com/office/powerpoint/2010/main" val="1860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337"/>
            <a:ext cx="10515600" cy="1325563"/>
          </a:xfrm>
        </p:spPr>
        <p:txBody>
          <a:bodyPr/>
          <a:lstStyle/>
          <a:p>
            <a:r>
              <a:rPr lang="en-US" dirty="0" smtClean="0"/>
              <a:t>Human Traits Check list</a:t>
            </a:r>
            <a:endParaRPr lang="en-US" dirty="0"/>
          </a:p>
        </p:txBody>
      </p:sp>
      <p:sp>
        <p:nvSpPr>
          <p:cNvPr id="3" name="Content Placeholder 2"/>
          <p:cNvSpPr>
            <a:spLocks noGrp="1"/>
          </p:cNvSpPr>
          <p:nvPr>
            <p:ph idx="1"/>
          </p:nvPr>
        </p:nvSpPr>
        <p:spPr/>
        <p:txBody>
          <a:bodyPr/>
          <a:lstStyle/>
          <a:p>
            <a:endParaRPr lang="en-US" dirty="0"/>
          </a:p>
        </p:txBody>
      </p:sp>
      <p:pic>
        <p:nvPicPr>
          <p:cNvPr id="279554" name="Picture 2" descr="http://askabiologist.asu.edu/sites/default/files/resources/articles/mendel/hitchhikers_thumb.jpg">
            <a:hlinkClick r:id="rId2"/>
          </p:cNvPr>
          <p:cNvPicPr>
            <a:picLocks noChangeAspect="1" noChangeArrowheads="1"/>
          </p:cNvPicPr>
          <p:nvPr/>
        </p:nvPicPr>
        <p:blipFill>
          <a:blip r:embed="rId3" cstate="print"/>
          <a:srcRect/>
          <a:stretch>
            <a:fillRect/>
          </a:stretch>
        </p:blipFill>
        <p:spPr bwMode="auto">
          <a:xfrm>
            <a:off x="1981200" y="1600201"/>
            <a:ext cx="2286000" cy="1619251"/>
          </a:xfrm>
          <a:prstGeom prst="rect">
            <a:avLst/>
          </a:prstGeom>
          <a:noFill/>
        </p:spPr>
      </p:pic>
      <p:sp>
        <p:nvSpPr>
          <p:cNvPr id="5" name="TextBox 4"/>
          <p:cNvSpPr txBox="1"/>
          <p:nvPr/>
        </p:nvSpPr>
        <p:spPr>
          <a:xfrm>
            <a:off x="838200" y="1095889"/>
            <a:ext cx="2057400" cy="830997"/>
          </a:xfrm>
          <a:prstGeom prst="rect">
            <a:avLst/>
          </a:prstGeom>
          <a:noFill/>
        </p:spPr>
        <p:txBody>
          <a:bodyPr wrap="square" rtlCol="0">
            <a:spAutoFit/>
          </a:bodyPr>
          <a:lstStyle/>
          <a:p>
            <a:r>
              <a:rPr lang="en-US" sz="2400" dirty="0"/>
              <a:t>Hitch Hikers Thumb</a:t>
            </a:r>
          </a:p>
        </p:txBody>
      </p:sp>
      <p:pic>
        <p:nvPicPr>
          <p:cNvPr id="279556" name="Picture 4" descr="http://www.handresearch.com/news/pictures/little-finger-pinky.jpg">
            <a:hlinkClick r:id="rId4"/>
          </p:cNvPr>
          <p:cNvPicPr>
            <a:picLocks noChangeAspect="1" noChangeArrowheads="1"/>
          </p:cNvPicPr>
          <p:nvPr/>
        </p:nvPicPr>
        <p:blipFill>
          <a:blip r:embed="rId5" cstate="print"/>
          <a:srcRect/>
          <a:stretch>
            <a:fillRect/>
          </a:stretch>
        </p:blipFill>
        <p:spPr bwMode="auto">
          <a:xfrm>
            <a:off x="1514475" y="3631259"/>
            <a:ext cx="1428750" cy="2381250"/>
          </a:xfrm>
          <a:prstGeom prst="rect">
            <a:avLst/>
          </a:prstGeom>
          <a:noFill/>
        </p:spPr>
      </p:pic>
      <p:sp>
        <p:nvSpPr>
          <p:cNvPr id="7" name="TextBox 6"/>
          <p:cNvSpPr txBox="1"/>
          <p:nvPr/>
        </p:nvSpPr>
        <p:spPr>
          <a:xfrm>
            <a:off x="800100" y="3169594"/>
            <a:ext cx="2590800" cy="461665"/>
          </a:xfrm>
          <a:prstGeom prst="rect">
            <a:avLst/>
          </a:prstGeom>
          <a:noFill/>
        </p:spPr>
        <p:txBody>
          <a:bodyPr wrap="square" rtlCol="0">
            <a:spAutoFit/>
          </a:bodyPr>
          <a:lstStyle/>
          <a:p>
            <a:r>
              <a:rPr lang="en-US" sz="2400" dirty="0"/>
              <a:t>Bent Little </a:t>
            </a:r>
            <a:r>
              <a:rPr lang="en-US" sz="2400" dirty="0" smtClean="0"/>
              <a:t>Finger</a:t>
            </a:r>
            <a:endParaRPr lang="en-US" sz="2400" dirty="0"/>
          </a:p>
        </p:txBody>
      </p:sp>
      <p:pic>
        <p:nvPicPr>
          <p:cNvPr id="279558" name="Picture 6" descr="http://mrsmaine.wikispaces.com/file/view/ickkkk_hairy_hands.jpg/74225345/292x320/ickkkk_hairy_hands.jpg">
            <a:hlinkClick r:id="rId6"/>
          </p:cNvPr>
          <p:cNvPicPr>
            <a:picLocks noChangeAspect="1" noChangeArrowheads="1"/>
          </p:cNvPicPr>
          <p:nvPr/>
        </p:nvPicPr>
        <p:blipFill>
          <a:blip r:embed="rId7" cstate="print"/>
          <a:srcRect/>
          <a:stretch>
            <a:fillRect/>
          </a:stretch>
        </p:blipFill>
        <p:spPr bwMode="auto">
          <a:xfrm>
            <a:off x="7315200" y="1600201"/>
            <a:ext cx="2781300" cy="3048001"/>
          </a:xfrm>
          <a:prstGeom prst="rect">
            <a:avLst/>
          </a:prstGeom>
          <a:noFill/>
        </p:spPr>
      </p:pic>
      <p:sp>
        <p:nvSpPr>
          <p:cNvPr id="9" name="TextBox 8"/>
          <p:cNvSpPr txBox="1"/>
          <p:nvPr/>
        </p:nvSpPr>
        <p:spPr>
          <a:xfrm>
            <a:off x="6934200" y="990600"/>
            <a:ext cx="2514600" cy="461665"/>
          </a:xfrm>
          <a:prstGeom prst="rect">
            <a:avLst/>
          </a:prstGeom>
          <a:noFill/>
        </p:spPr>
        <p:txBody>
          <a:bodyPr wrap="square" rtlCol="0">
            <a:spAutoFit/>
          </a:bodyPr>
          <a:lstStyle/>
          <a:p>
            <a:r>
              <a:rPr lang="en-US" sz="2400" b="1" dirty="0"/>
              <a:t>Mid Digit Hair</a:t>
            </a:r>
          </a:p>
        </p:txBody>
      </p:sp>
      <p:pic>
        <p:nvPicPr>
          <p:cNvPr id="279560" name="Picture 8" descr="http://flashhype.com/wp-content/uploads/Mario-Lopez.jpg">
            <a:hlinkClick r:id="rId8"/>
          </p:cNvPr>
          <p:cNvPicPr>
            <a:picLocks noChangeAspect="1" noChangeArrowheads="1"/>
          </p:cNvPicPr>
          <p:nvPr/>
        </p:nvPicPr>
        <p:blipFill>
          <a:blip r:embed="rId9" cstate="print"/>
          <a:srcRect/>
          <a:stretch>
            <a:fillRect/>
          </a:stretch>
        </p:blipFill>
        <p:spPr bwMode="auto">
          <a:xfrm>
            <a:off x="3733800" y="3810001"/>
            <a:ext cx="2971800" cy="2828925"/>
          </a:xfrm>
          <a:prstGeom prst="rect">
            <a:avLst/>
          </a:prstGeom>
          <a:noFill/>
        </p:spPr>
      </p:pic>
      <p:sp>
        <p:nvSpPr>
          <p:cNvPr id="11" name="TextBox 10"/>
          <p:cNvSpPr txBox="1"/>
          <p:nvPr/>
        </p:nvSpPr>
        <p:spPr>
          <a:xfrm>
            <a:off x="5191125" y="3219452"/>
            <a:ext cx="3352800" cy="461665"/>
          </a:xfrm>
          <a:prstGeom prst="rect">
            <a:avLst/>
          </a:prstGeom>
          <a:noFill/>
        </p:spPr>
        <p:txBody>
          <a:bodyPr wrap="square" rtlCol="0">
            <a:spAutoFit/>
          </a:bodyPr>
          <a:lstStyle/>
          <a:p>
            <a:r>
              <a:rPr lang="en-US" sz="2400" dirty="0"/>
              <a:t>Dimples</a:t>
            </a:r>
          </a:p>
        </p:txBody>
      </p:sp>
    </p:spTree>
    <p:extLst>
      <p:ext uri="{BB962C8B-B14F-4D97-AF65-F5344CB8AC3E}">
        <p14:creationId xmlns:p14="http://schemas.microsoft.com/office/powerpoint/2010/main" val="7600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 Number on the Human Traits Wheel</a:t>
            </a:r>
            <a:endParaRPr lang="en-US" dirty="0"/>
          </a:p>
        </p:txBody>
      </p:sp>
      <p:sp>
        <p:nvSpPr>
          <p:cNvPr id="3" name="Content Placeholder 2"/>
          <p:cNvSpPr>
            <a:spLocks noGrp="1"/>
          </p:cNvSpPr>
          <p:nvPr>
            <p:ph idx="1"/>
          </p:nvPr>
        </p:nvSpPr>
        <p:spPr/>
        <p:txBody>
          <a:bodyPr/>
          <a:lstStyle/>
          <a:p>
            <a:r>
              <a:rPr lang="en-US" dirty="0" smtClean="0"/>
              <a:t>Write your name on the board next to the number you are on the human traits wheel.</a:t>
            </a:r>
          </a:p>
          <a:p>
            <a:r>
              <a:rPr lang="en-US" dirty="0" smtClean="0"/>
              <a:t>Is there genetic diversity in our class?</a:t>
            </a:r>
          </a:p>
          <a:p>
            <a:r>
              <a:rPr lang="en-US" dirty="0" smtClean="0"/>
              <a:t>Why is this important?</a:t>
            </a:r>
            <a:endParaRPr lang="en-US" dirty="0"/>
          </a:p>
        </p:txBody>
      </p:sp>
    </p:spTree>
    <p:extLst>
      <p:ext uri="{BB962C8B-B14F-4D97-AF65-F5344CB8AC3E}">
        <p14:creationId xmlns:p14="http://schemas.microsoft.com/office/powerpoint/2010/main" val="1472396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Human Traits Checklist/ Wheel </a:t>
            </a:r>
            <a:br>
              <a:rPr lang="en-US" dirty="0" smtClean="0"/>
            </a:br>
            <a:r>
              <a:rPr lang="en-US" dirty="0" smtClean="0"/>
              <a:t>p. </a:t>
            </a:r>
            <a:r>
              <a:rPr lang="en-US" dirty="0"/>
              <a:t>9</a:t>
            </a:r>
            <a:r>
              <a:rPr lang="en-US" dirty="0" smtClean="0"/>
              <a:t> NB</a:t>
            </a:r>
            <a:endParaRPr lang="en-US" dirty="0"/>
          </a:p>
        </p:txBody>
      </p:sp>
      <p:sp>
        <p:nvSpPr>
          <p:cNvPr id="3" name="Content Placeholder 2"/>
          <p:cNvSpPr>
            <a:spLocks noGrp="1"/>
          </p:cNvSpPr>
          <p:nvPr>
            <p:ph idx="1"/>
          </p:nvPr>
        </p:nvSpPr>
        <p:spPr/>
        <p:txBody>
          <a:bodyPr/>
          <a:lstStyle/>
          <a:p>
            <a:r>
              <a:rPr lang="en-US" dirty="0" smtClean="0"/>
              <a:t>Genetic Diversity is important because it ensures that some people survive to continue the species under changed environmental events. </a:t>
            </a:r>
          </a:p>
          <a:p>
            <a:r>
              <a:rPr lang="en-US" dirty="0" smtClean="0"/>
              <a:t>99.9% of humans DNA are identical.</a:t>
            </a:r>
          </a:p>
          <a:p>
            <a:r>
              <a:rPr lang="en-US" dirty="0" smtClean="0"/>
              <a:t>.1% of your DNA accounts for all our differences in humans.</a:t>
            </a:r>
          </a:p>
          <a:p>
            <a:r>
              <a:rPr lang="en-US" dirty="0" smtClean="0"/>
              <a:t>We are relatively a young species.</a:t>
            </a:r>
            <a:endParaRPr lang="en-US" dirty="0"/>
          </a:p>
        </p:txBody>
      </p:sp>
    </p:spTree>
    <p:extLst>
      <p:ext uri="{BB962C8B-B14F-4D97-AF65-F5344CB8AC3E}">
        <p14:creationId xmlns:p14="http://schemas.microsoft.com/office/powerpoint/2010/main" val="1495362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2016 National FFA Convention</a:t>
            </a:r>
            <a:endParaRPr lang="en-US" dirty="0"/>
          </a:p>
        </p:txBody>
      </p:sp>
      <p:sp>
        <p:nvSpPr>
          <p:cNvPr id="3" name="Content Placeholder 2"/>
          <p:cNvSpPr>
            <a:spLocks noGrp="1"/>
          </p:cNvSpPr>
          <p:nvPr>
            <p:ph idx="1"/>
          </p:nvPr>
        </p:nvSpPr>
        <p:spPr/>
        <p:txBody>
          <a:bodyPr/>
          <a:lstStyle/>
          <a:p>
            <a:r>
              <a:rPr lang="en-US" dirty="0" smtClean="0"/>
              <a:t>Jason Brown Speaker</a:t>
            </a:r>
          </a:p>
          <a:p>
            <a:r>
              <a:rPr lang="en-US" dirty="0" smtClean="0">
                <a:hlinkClick r:id="rId3"/>
              </a:rPr>
              <a:t>Colin Ryan – Keynote Speaker</a:t>
            </a:r>
            <a:endParaRPr lang="en-US" dirty="0" smtClean="0"/>
          </a:p>
          <a:p>
            <a:r>
              <a:rPr lang="en-US" dirty="0" smtClean="0"/>
              <a:t>Ag Ed Lesson plans: </a:t>
            </a:r>
            <a:r>
              <a:rPr lang="en-US" dirty="0"/>
              <a:t>https://www.calaged.org/docs/29453_Ag%20Biology%20Lab%20Manual%20Complete.pdf</a:t>
            </a:r>
          </a:p>
          <a:p>
            <a:pPr marL="0" indent="0">
              <a:buNone/>
            </a:pPr>
            <a:endParaRPr lang="en-US" dirty="0"/>
          </a:p>
        </p:txBody>
      </p:sp>
    </p:spTree>
    <p:extLst>
      <p:ext uri="{BB962C8B-B14F-4D97-AF65-F5344CB8AC3E}">
        <p14:creationId xmlns:p14="http://schemas.microsoft.com/office/powerpoint/2010/main" val="1878516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9 NB</a:t>
            </a:r>
            <a:endParaRPr lang="en-US" dirty="0"/>
          </a:p>
        </p:txBody>
      </p:sp>
      <p:sp>
        <p:nvSpPr>
          <p:cNvPr id="3" name="Content Placeholder 2"/>
          <p:cNvSpPr>
            <a:spLocks noGrp="1"/>
          </p:cNvSpPr>
          <p:nvPr>
            <p:ph idx="1"/>
          </p:nvPr>
        </p:nvSpPr>
        <p:spPr/>
        <p:txBody>
          <a:bodyPr/>
          <a:lstStyle/>
          <a:p>
            <a:r>
              <a:rPr lang="en-US" dirty="0" smtClean="0"/>
              <a:t>Open the Official FFA Manual to page 35.</a:t>
            </a:r>
          </a:p>
          <a:p>
            <a:r>
              <a:rPr lang="en-US" dirty="0" smtClean="0"/>
              <a:t>After watching the National competitors, read through the FFA Creed to yourself.</a:t>
            </a:r>
          </a:p>
          <a:p>
            <a:r>
              <a:rPr lang="en-US" dirty="0" smtClean="0"/>
              <a:t>How does the FFA Creed support the “Transform” idea for the National FFA?</a:t>
            </a:r>
          </a:p>
          <a:p>
            <a:r>
              <a:rPr lang="en-US" dirty="0" smtClean="0"/>
              <a:t>For each of the paragraphs, state the meaning of that paragraph in your Notebook.</a:t>
            </a:r>
          </a:p>
          <a:p>
            <a:r>
              <a:rPr lang="en-US" dirty="0" smtClean="0"/>
              <a:t>Practice with a partner to recite a paragraph of your choosing.</a:t>
            </a:r>
            <a:endParaRPr lang="en-US" dirty="0"/>
          </a:p>
        </p:txBody>
      </p:sp>
    </p:spTree>
    <p:extLst>
      <p:ext uri="{BB962C8B-B14F-4D97-AF65-F5344CB8AC3E}">
        <p14:creationId xmlns:p14="http://schemas.microsoft.com/office/powerpoint/2010/main" val="41921061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6362"/>
            <a:ext cx="9144000" cy="1417638"/>
          </a:xfrm>
        </p:spPr>
        <p:txBody>
          <a:bodyPr>
            <a:normAutofit/>
          </a:bodyPr>
          <a:lstStyle/>
          <a:p>
            <a:r>
              <a:rPr lang="en-US" sz="2400" dirty="0"/>
              <a:t>3/17 Mendel’s Monohybrid Crosses 10.1</a:t>
            </a:r>
            <a:br>
              <a:rPr lang="en-US" sz="2400" dirty="0"/>
            </a:br>
            <a:r>
              <a:rPr lang="en-US" sz="2400" dirty="0"/>
              <a:t>Obj. TSW explain the rule of dominance in their page of Cornell notes, sex determination </a:t>
            </a:r>
            <a:r>
              <a:rPr lang="en-US" sz="2400" dirty="0" err="1"/>
              <a:t>punnett</a:t>
            </a:r>
            <a:r>
              <a:rPr lang="en-US" sz="2400" dirty="0"/>
              <a:t> square, &amp; monohybrid cross &amp; Foldable on Mendel &amp; his laws. P. 72NB</a:t>
            </a:r>
          </a:p>
        </p:txBody>
      </p:sp>
      <p:sp>
        <p:nvSpPr>
          <p:cNvPr id="4" name="Content Placeholder 3"/>
          <p:cNvSpPr>
            <a:spLocks noGrp="1"/>
          </p:cNvSpPr>
          <p:nvPr>
            <p:ph sz="half" idx="2"/>
          </p:nvPr>
        </p:nvSpPr>
        <p:spPr>
          <a:xfrm>
            <a:off x="6172200" y="1524001"/>
            <a:ext cx="4495800" cy="4525963"/>
          </a:xfrm>
        </p:spPr>
        <p:txBody>
          <a:bodyPr>
            <a:normAutofit/>
          </a:bodyPr>
          <a:lstStyle/>
          <a:p>
            <a:pPr marL="514350" indent="-514350">
              <a:buFont typeface="+mj-lt"/>
              <a:buAutoNum type="arabicPeriod"/>
            </a:pPr>
            <a:r>
              <a:rPr lang="en-US" dirty="0" smtClean="0"/>
              <a:t>Explain what an allele is and give an example of  hybrid alleles for a trait (Round pea - R).</a:t>
            </a:r>
          </a:p>
          <a:p>
            <a:pPr marL="514350" indent="-514350">
              <a:buFont typeface="+mj-lt"/>
              <a:buAutoNum type="arabicPeriod"/>
            </a:pPr>
            <a:r>
              <a:rPr lang="en-US" dirty="0" smtClean="0"/>
              <a:t>Compare &amp; Contrast Dominant &amp; Recessive alleles.</a:t>
            </a:r>
          </a:p>
          <a:p>
            <a:pPr marL="514350" indent="-514350">
              <a:buFont typeface="+mj-lt"/>
              <a:buAutoNum type="arabicPeriod"/>
            </a:pPr>
            <a:r>
              <a:rPr lang="en-US" dirty="0" smtClean="0"/>
              <a:t>Using the letter T for tall, Compare &amp; Contrast Genotype and Phenotype.</a:t>
            </a:r>
            <a:endParaRPr lang="en-US" dirty="0"/>
          </a:p>
        </p:txBody>
      </p:sp>
      <p:pic>
        <p:nvPicPr>
          <p:cNvPr id="5" name="Picture 38" descr="Fig"/>
          <p:cNvPicPr>
            <a:picLocks noGrp="1" noChangeAspect="1" noChangeArrowheads="1"/>
          </p:cNvPicPr>
          <p:nvPr>
            <p:ph sz="half" idx="1"/>
          </p:nvPr>
        </p:nvPicPr>
        <p:blipFill>
          <a:blip r:embed="rId2" cstate="print"/>
          <a:srcRect/>
          <a:stretch>
            <a:fillRect/>
          </a:stretch>
        </p:blipFill>
        <p:spPr bwMode="auto">
          <a:xfrm>
            <a:off x="3429000" y="1447800"/>
            <a:ext cx="2819400" cy="2114550"/>
          </a:xfrm>
          <a:prstGeom prst="rect">
            <a:avLst/>
          </a:prstGeom>
          <a:noFill/>
        </p:spPr>
      </p:pic>
      <p:pic>
        <p:nvPicPr>
          <p:cNvPr id="6" name="Picture 2081" descr="Fig"/>
          <p:cNvPicPr>
            <a:picLocks noChangeAspect="1" noChangeArrowheads="1"/>
          </p:cNvPicPr>
          <p:nvPr/>
        </p:nvPicPr>
        <p:blipFill>
          <a:blip r:embed="rId3" cstate="print"/>
          <a:srcRect/>
          <a:stretch>
            <a:fillRect/>
          </a:stretch>
        </p:blipFill>
        <p:spPr bwMode="auto">
          <a:xfrm>
            <a:off x="1524000" y="1219200"/>
            <a:ext cx="1901092" cy="3429000"/>
          </a:xfrm>
          <a:prstGeom prst="rect">
            <a:avLst/>
          </a:prstGeom>
          <a:noFill/>
        </p:spPr>
      </p:pic>
      <p:pic>
        <p:nvPicPr>
          <p:cNvPr id="7" name="Picture 23" descr="Fig"/>
          <p:cNvPicPr>
            <a:picLocks noChangeAspect="1" noChangeArrowheads="1"/>
          </p:cNvPicPr>
          <p:nvPr/>
        </p:nvPicPr>
        <p:blipFill>
          <a:blip r:embed="rId4" cstate="print"/>
          <a:srcRect/>
          <a:stretch>
            <a:fillRect/>
          </a:stretch>
        </p:blipFill>
        <p:spPr bwMode="auto">
          <a:xfrm>
            <a:off x="4038600" y="3505200"/>
            <a:ext cx="2209800" cy="2189678"/>
          </a:xfrm>
          <a:prstGeom prst="rect">
            <a:avLst/>
          </a:prstGeom>
          <a:noFill/>
        </p:spPr>
      </p:pic>
      <p:sp>
        <p:nvSpPr>
          <p:cNvPr id="8" name="TextBox 7"/>
          <p:cNvSpPr txBox="1"/>
          <p:nvPr/>
        </p:nvSpPr>
        <p:spPr>
          <a:xfrm>
            <a:off x="1524000" y="4648200"/>
            <a:ext cx="3200400" cy="1569660"/>
          </a:xfrm>
          <a:prstGeom prst="rect">
            <a:avLst/>
          </a:prstGeom>
          <a:noFill/>
        </p:spPr>
        <p:txBody>
          <a:bodyPr wrap="square" rtlCol="0">
            <a:spAutoFit/>
          </a:bodyPr>
          <a:lstStyle/>
          <a:p>
            <a:pPr>
              <a:buFont typeface="Arial" pitchFamily="34" charset="0"/>
              <a:buChar char="•"/>
            </a:pPr>
            <a:r>
              <a:rPr lang="en-US" sz="2400" dirty="0"/>
              <a:t>HW – Read CH 10</a:t>
            </a:r>
          </a:p>
          <a:p>
            <a:pPr>
              <a:buFont typeface="Arial" pitchFamily="34" charset="0"/>
              <a:buChar char="•"/>
            </a:pPr>
            <a:r>
              <a:rPr lang="en-US" sz="2400" dirty="0"/>
              <a:t>1 page Notes P. 71</a:t>
            </a:r>
          </a:p>
          <a:p>
            <a:pPr>
              <a:buFont typeface="Arial" pitchFamily="34" charset="0"/>
              <a:buChar char="•"/>
            </a:pPr>
            <a:r>
              <a:rPr lang="en-US" sz="2400" dirty="0"/>
              <a:t>Foldable – Mendel</a:t>
            </a:r>
          </a:p>
          <a:p>
            <a:pPr>
              <a:buFont typeface="Arial" pitchFamily="34" charset="0"/>
              <a:buChar char="•"/>
            </a:pPr>
            <a:r>
              <a:rPr lang="en-US" sz="2400" dirty="0"/>
              <a:t>HW - CH 10 WS</a:t>
            </a:r>
          </a:p>
        </p:txBody>
      </p:sp>
      <p:sp>
        <p:nvSpPr>
          <p:cNvPr id="25395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45485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81602" name="Object 2"/>
          <p:cNvGraphicFramePr>
            <a:graphicFrameLocks noChangeAspect="1"/>
          </p:cNvGraphicFramePr>
          <p:nvPr/>
        </p:nvGraphicFramePr>
        <p:xfrm>
          <a:off x="1524000" y="0"/>
          <a:ext cx="9144000" cy="6853228"/>
        </p:xfrm>
        <a:graphic>
          <a:graphicData uri="http://schemas.openxmlformats.org/presentationml/2006/ole">
            <mc:AlternateContent xmlns:mc="http://schemas.openxmlformats.org/markup-compatibility/2006">
              <mc:Choice xmlns:v="urn:schemas-microsoft-com:vml" Requires="v">
                <p:oleObj spid="_x0000_s4159" name="Slide" r:id="rId3" imgW="4570388" imgH="3427437" progId="PowerPoint.Slide.12">
                  <p:embed/>
                </p:oleObj>
              </mc:Choice>
              <mc:Fallback>
                <p:oleObj name="Slide" r:id="rId3" imgW="457038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0354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8263" y="0"/>
            <a:ext cx="9277461" cy="6176963"/>
          </a:xfrm>
        </p:spPr>
      </p:pic>
    </p:spTree>
    <p:extLst>
      <p:ext uri="{BB962C8B-B14F-4D97-AF65-F5344CB8AC3E}">
        <p14:creationId xmlns:p14="http://schemas.microsoft.com/office/powerpoint/2010/main" val="3664777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0883" name="Rectangle 3"/>
          <p:cNvSpPr>
            <a:spLocks noChangeArrowheads="1"/>
          </p:cNvSpPr>
          <p:nvPr/>
        </p:nvSpPr>
        <p:spPr bwMode="auto">
          <a:xfrm>
            <a:off x="2057400" y="1981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each organism has two factors that control each of its traits.</a:t>
            </a:r>
            <a:endParaRPr lang="en-US" altLang="en-US" sz="2400" i="1" dirty="0">
              <a:latin typeface="Times" charset="0"/>
            </a:endParaRPr>
          </a:p>
        </p:txBody>
      </p:sp>
      <p:sp>
        <p:nvSpPr>
          <p:cNvPr id="890884" name="Text Box 4"/>
          <p:cNvSpPr txBox="1">
            <a:spLocks noChangeArrowheads="1"/>
          </p:cNvSpPr>
          <p:nvPr/>
        </p:nvSpPr>
        <p:spPr bwMode="auto">
          <a:xfrm>
            <a:off x="2089150" y="1143001"/>
            <a:ext cx="475001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unit factors</a:t>
            </a:r>
          </a:p>
        </p:txBody>
      </p:sp>
      <p:pic>
        <p:nvPicPr>
          <p:cNvPr id="8908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9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089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0893" name="Rectangle 13"/>
          <p:cNvSpPr>
            <a:spLocks noChangeArrowheads="1"/>
          </p:cNvSpPr>
          <p:nvPr/>
        </p:nvSpPr>
        <p:spPr bwMode="auto">
          <a:xfrm>
            <a:off x="2057400" y="28194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We now know that these factors are genes and that they are located on chromosomes.</a:t>
            </a:r>
            <a:endParaRPr lang="en-US" altLang="en-US" sz="2400" i="1" dirty="0">
              <a:latin typeface="Times" charset="0"/>
            </a:endParaRPr>
          </a:p>
        </p:txBody>
      </p:sp>
      <p:sp>
        <p:nvSpPr>
          <p:cNvPr id="890894" name="Rectangle 14"/>
          <p:cNvSpPr>
            <a:spLocks noChangeArrowheads="1"/>
          </p:cNvSpPr>
          <p:nvPr/>
        </p:nvSpPr>
        <p:spPr bwMode="auto">
          <a:xfrm>
            <a:off x="2057400" y="3581400"/>
            <a:ext cx="8001000" cy="1938992"/>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Genes exist in alternative forms. We call these different gene forms </a:t>
            </a:r>
            <a:r>
              <a:rPr lang="en-US" altLang="en-US" sz="2400" b="1" dirty="0">
                <a:solidFill>
                  <a:srgbClr val="FF0066"/>
                </a:solidFill>
                <a:latin typeface="Times" charset="0"/>
              </a:rPr>
              <a:t>alleles</a:t>
            </a:r>
            <a:r>
              <a:rPr lang="en-US" altLang="en-US" sz="2400" b="1" dirty="0">
                <a:latin typeface="Times" charset="0"/>
              </a:rPr>
              <a:t>.</a:t>
            </a:r>
          </a:p>
          <a:p>
            <a:pPr marL="342900" indent="-342900"/>
            <a:r>
              <a:rPr lang="en-US" altLang="en-US" sz="2400" b="1" i="1" dirty="0">
                <a:latin typeface="Times" charset="0"/>
              </a:rPr>
              <a:t>Pea Plant – Round – R</a:t>
            </a:r>
          </a:p>
          <a:p>
            <a:pPr marL="342900" indent="-342900"/>
            <a:r>
              <a:rPr lang="en-US" altLang="en-US" sz="2400" b="1" i="1" dirty="0">
                <a:latin typeface="Times" charset="0"/>
              </a:rPr>
              <a:t>		- wrinkled – r</a:t>
            </a:r>
          </a:p>
          <a:p>
            <a:pPr marL="342900" indent="-342900"/>
            <a:r>
              <a:rPr lang="en-US" altLang="en-US" sz="2400" b="1" i="1" dirty="0">
                <a:latin typeface="Times" charset="0"/>
              </a:rPr>
              <a:t>Hybrid - </a:t>
            </a:r>
            <a:r>
              <a:rPr lang="en-US" altLang="en-US" sz="2400" b="1" i="1" dirty="0" err="1">
                <a:latin typeface="Times" charset="0"/>
              </a:rPr>
              <a:t>Rr</a:t>
            </a:r>
            <a:endParaRPr lang="en-US" altLang="en-US" sz="2400" b="1" i="1" dirty="0">
              <a:latin typeface="Times" charset="0"/>
            </a:endParaRPr>
          </a:p>
        </p:txBody>
      </p:sp>
      <p:pic>
        <p:nvPicPr>
          <p:cNvPr id="890896" name="Picture 16" descr="audio image blue">
            <a:hlinkClick r:id="" action="ppaction://noaction">
              <a:snd r:embed="rId10" name="10-allele.WAV"/>
            </a:hlinkClick>
          </p:cNvPr>
          <p:cNvPicPr>
            <a:picLocks noChangeAspect="1" noChangeArrowheads="1"/>
          </p:cNvPicPr>
          <p:nvPr/>
        </p:nvPicPr>
        <p:blipFill>
          <a:blip r:embed="rId11" cstate="print"/>
          <a:srcRect/>
          <a:stretch>
            <a:fillRect/>
          </a:stretch>
        </p:blipFill>
        <p:spPr bwMode="auto">
          <a:xfrm>
            <a:off x="8077201" y="5056188"/>
            <a:ext cx="354013" cy="354012"/>
          </a:xfrm>
          <a:prstGeom prst="rect">
            <a:avLst/>
          </a:prstGeom>
          <a:noFill/>
        </p:spPr>
      </p:pic>
      <p:pic>
        <p:nvPicPr>
          <p:cNvPr id="890897" name="Picture 17"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4049545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83"/>
                                        </p:tgtEl>
                                        <p:attrNameLst>
                                          <p:attrName>style.visibility</p:attrName>
                                        </p:attrNameLst>
                                      </p:cBhvr>
                                      <p:to>
                                        <p:strVal val="visible"/>
                                      </p:to>
                                    </p:set>
                                    <p:animEffect transition="in" filter="box(out)">
                                      <p:cBhvr>
                                        <p:cTn id="7" dur="500"/>
                                        <p:tgtEl>
                                          <p:spTgt spid="8908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0893"/>
                                        </p:tgtEl>
                                        <p:attrNameLst>
                                          <p:attrName>style.visibility</p:attrName>
                                        </p:attrNameLst>
                                      </p:cBhvr>
                                      <p:to>
                                        <p:strVal val="visible"/>
                                      </p:to>
                                    </p:set>
                                    <p:animEffect transition="in" filter="box(out)">
                                      <p:cBhvr>
                                        <p:cTn id="12" dur="500"/>
                                        <p:tgtEl>
                                          <p:spTgt spid="890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4"/>
                                        </p:tgtEl>
                                        <p:attrNameLst>
                                          <p:attrName>style.visibility</p:attrName>
                                        </p:attrNameLst>
                                      </p:cBhvr>
                                      <p:to>
                                        <p:strVal val="visible"/>
                                      </p:to>
                                    </p:set>
                                    <p:animEffect transition="in" filter="box(out)">
                                      <p:cBhvr>
                                        <p:cTn id="17" dur="500"/>
                                        <p:tgtEl>
                                          <p:spTgt spid="89089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0896"/>
                                        </p:tgtEl>
                                        <p:attrNameLst>
                                          <p:attrName>style.visibility</p:attrName>
                                        </p:attrNameLst>
                                      </p:cBhvr>
                                      <p:to>
                                        <p:strVal val="visible"/>
                                      </p:to>
                                    </p:set>
                                    <p:animEffect transition="in" filter="box(out)">
                                      <p:cBhvr>
                                        <p:cTn id="22" dur="500"/>
                                        <p:tgtEl>
                                          <p:spTgt spid="89089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90885"/>
                                        </p:tgtEl>
                                        <p:attrNameLst>
                                          <p:attrName>style.visibility</p:attrName>
                                        </p:attrNameLst>
                                      </p:cBhvr>
                                      <p:to>
                                        <p:strVal val="visible"/>
                                      </p:to>
                                    </p:set>
                                    <p:animEffect transition="in" filter="box(out)">
                                      <p:cBhvr>
                                        <p:cTn id="26" dur="500"/>
                                        <p:tgtEl>
                                          <p:spTgt spid="89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3" grpId="0" autoUpdateAnimBg="0"/>
      <p:bldP spid="890893" grpId="0" autoUpdateAnimBg="0"/>
      <p:bldP spid="89089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2931" name="Rectangle 3"/>
          <p:cNvSpPr>
            <a:spLocks noChangeArrowheads="1"/>
          </p:cNvSpPr>
          <p:nvPr/>
        </p:nvSpPr>
        <p:spPr bwMode="auto">
          <a:xfrm>
            <a:off x="2057400" y="1968501"/>
            <a:ext cx="8001000" cy="138499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 called the observed trait </a:t>
            </a:r>
            <a:r>
              <a:rPr lang="en-US" altLang="en-US" sz="2400" dirty="0">
                <a:solidFill>
                  <a:srgbClr val="FF0066"/>
                </a:solidFill>
                <a:latin typeface="Times" charset="0"/>
              </a:rPr>
              <a:t>dominant</a:t>
            </a:r>
            <a:r>
              <a:rPr lang="en-US" altLang="en-US" sz="2400" dirty="0">
                <a:latin typeface="Times" charset="0"/>
              </a:rPr>
              <a:t> and the trait that disappeared </a:t>
            </a:r>
            <a:r>
              <a:rPr lang="en-US" altLang="en-US" sz="2400" dirty="0">
                <a:solidFill>
                  <a:srgbClr val="FF0066"/>
                </a:solidFill>
                <a:latin typeface="Times" charset="0"/>
              </a:rPr>
              <a:t>recessive</a:t>
            </a:r>
            <a:r>
              <a:rPr lang="en-US" altLang="en-US" dirty="0">
                <a:latin typeface="Times" charset="0"/>
              </a:rPr>
              <a:t>. </a:t>
            </a:r>
          </a:p>
          <a:p>
            <a:pPr marL="342900" indent="-342900"/>
            <a:r>
              <a:rPr lang="en-US" altLang="en-US" dirty="0">
                <a:latin typeface="Times" charset="0"/>
              </a:rPr>
              <a:t>Pea Plant – Round – R</a:t>
            </a:r>
          </a:p>
          <a:p>
            <a:pPr marL="342900" indent="-342900"/>
            <a:r>
              <a:rPr lang="en-US" altLang="en-US" dirty="0">
                <a:latin typeface="Times" charset="0"/>
              </a:rPr>
              <a:t>		- wrinkled - r</a:t>
            </a:r>
          </a:p>
        </p:txBody>
      </p:sp>
      <p:pic>
        <p:nvPicPr>
          <p:cNvPr id="89293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294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2941" name="Rectangle 13"/>
          <p:cNvSpPr>
            <a:spLocks noChangeArrowheads="1"/>
          </p:cNvSpPr>
          <p:nvPr/>
        </p:nvSpPr>
        <p:spPr bwMode="auto">
          <a:xfrm>
            <a:off x="2057400" y="3241676"/>
            <a:ext cx="6858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the allele for tall plants is dominant to the allele for short plants. </a:t>
            </a:r>
          </a:p>
        </p:txBody>
      </p:sp>
      <p:pic>
        <p:nvPicPr>
          <p:cNvPr id="892943" name="Picture 15" descr="audio image blue">
            <a:hlinkClick r:id="" action="ppaction://noaction">
              <a:snd r:embed="rId10" name="10-DominantAndRecessive.WAV"/>
            </a:hlinkClick>
          </p:cNvPr>
          <p:cNvPicPr>
            <a:picLocks noChangeAspect="1" noChangeArrowheads="1"/>
          </p:cNvPicPr>
          <p:nvPr/>
        </p:nvPicPr>
        <p:blipFill>
          <a:blip r:embed="rId11" cstate="print"/>
          <a:srcRect/>
          <a:stretch>
            <a:fillRect/>
          </a:stretch>
        </p:blipFill>
        <p:spPr bwMode="auto">
          <a:xfrm>
            <a:off x="8991601" y="2490788"/>
            <a:ext cx="354013" cy="354012"/>
          </a:xfrm>
          <a:prstGeom prst="rect">
            <a:avLst/>
          </a:prstGeom>
          <a:noFill/>
        </p:spPr>
      </p:pic>
      <p:pic>
        <p:nvPicPr>
          <p:cNvPr id="892944"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92945" name="Text Box 17"/>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spTree>
    <p:extLst>
      <p:ext uri="{BB962C8B-B14F-4D97-AF65-F5344CB8AC3E}">
        <p14:creationId xmlns:p14="http://schemas.microsoft.com/office/powerpoint/2010/main" val="36185327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31"/>
                                        </p:tgtEl>
                                        <p:attrNameLst>
                                          <p:attrName>style.visibility</p:attrName>
                                        </p:attrNameLst>
                                      </p:cBhvr>
                                      <p:to>
                                        <p:strVal val="visible"/>
                                      </p:to>
                                    </p:set>
                                    <p:animEffect transition="in" filter="box(out)">
                                      <p:cBhvr>
                                        <p:cTn id="7" dur="500"/>
                                        <p:tgtEl>
                                          <p:spTgt spid="8929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43"/>
                                        </p:tgtEl>
                                        <p:attrNameLst>
                                          <p:attrName>style.visibility</p:attrName>
                                        </p:attrNameLst>
                                      </p:cBhvr>
                                      <p:to>
                                        <p:strVal val="visible"/>
                                      </p:to>
                                    </p:set>
                                    <p:animEffect transition="in" filter="box(out)">
                                      <p:cBhvr>
                                        <p:cTn id="12" dur="500"/>
                                        <p:tgtEl>
                                          <p:spTgt spid="8929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1"/>
                                        </p:tgtEl>
                                        <p:attrNameLst>
                                          <p:attrName>style.visibility</p:attrName>
                                        </p:attrNameLst>
                                      </p:cBhvr>
                                      <p:to>
                                        <p:strVal val="visible"/>
                                      </p:to>
                                    </p:set>
                                    <p:animEffect transition="in" filter="box(out)">
                                      <p:cBhvr>
                                        <p:cTn id="17" dur="500"/>
                                        <p:tgtEl>
                                          <p:spTgt spid="89294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2933"/>
                                        </p:tgtEl>
                                        <p:attrNameLst>
                                          <p:attrName>style.visibility</p:attrName>
                                        </p:attrNameLst>
                                      </p:cBhvr>
                                      <p:to>
                                        <p:strVal val="visible"/>
                                      </p:to>
                                    </p:set>
                                    <p:animEffect transition="in" filter="box(out)">
                                      <p:cBhvr>
                                        <p:cTn id="21" dur="500"/>
                                        <p:tgtEl>
                                          <p:spTgt spid="89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autoUpdateAnimBg="0"/>
      <p:bldP spid="89294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85" name="Picture 2081" descr="Fig"/>
          <p:cNvPicPr>
            <a:picLocks noChangeAspect="1" noChangeArrowheads="1"/>
          </p:cNvPicPr>
          <p:nvPr/>
        </p:nvPicPr>
        <p:blipFill>
          <a:blip r:embed="rId3" cstate="print"/>
          <a:srcRect/>
          <a:stretch>
            <a:fillRect/>
          </a:stretch>
        </p:blipFill>
        <p:spPr bwMode="auto">
          <a:xfrm>
            <a:off x="6813551" y="838200"/>
            <a:ext cx="2830513" cy="5105400"/>
          </a:xfrm>
          <a:prstGeom prst="rect">
            <a:avLst/>
          </a:prstGeom>
          <a:noFill/>
        </p:spPr>
      </p:pic>
      <p:sp>
        <p:nvSpPr>
          <p:cNvPr id="893954"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3955" name="Rectangle 2051"/>
          <p:cNvSpPr>
            <a:spLocks noChangeArrowheads="1"/>
          </p:cNvSpPr>
          <p:nvPr/>
        </p:nvSpPr>
        <p:spPr bwMode="auto">
          <a:xfrm>
            <a:off x="2057400" y="1908175"/>
            <a:ext cx="4572000" cy="923330"/>
          </a:xfrm>
          <a:prstGeom prst="rect">
            <a:avLst/>
          </a:prstGeom>
          <a:noFill/>
          <a:ln w="9525">
            <a:noFill/>
            <a:miter lim="800000"/>
            <a:headEnd/>
            <a:tailEnd/>
          </a:ln>
          <a:effectLst/>
        </p:spPr>
        <p:txBody>
          <a:bodyPr>
            <a:spAutoFit/>
          </a:bodyPr>
          <a:lstStyle/>
          <a:p>
            <a:pPr marL="342900" indent="-342900"/>
            <a:r>
              <a:rPr lang="en-US" altLang="en-US">
                <a:latin typeface="Times" charset="0"/>
              </a:rPr>
              <a:t>When recording the results of crosses, it is customary to use the same letter for different alleles of the same gene. </a:t>
            </a:r>
          </a:p>
        </p:txBody>
      </p:sp>
      <p:sp>
        <p:nvSpPr>
          <p:cNvPr id="893956" name="Text Box 2052"/>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pic>
        <p:nvPicPr>
          <p:cNvPr id="893957" name="Picture 2053"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893958" name="Picture 2054"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5105401" y="6191251"/>
            <a:ext cx="492125" cy="606425"/>
          </a:xfrm>
          <a:prstGeom prst="rect">
            <a:avLst/>
          </a:prstGeom>
          <a:noFill/>
        </p:spPr>
      </p:pic>
      <p:pic>
        <p:nvPicPr>
          <p:cNvPr id="893959" name="Picture 2055"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893960" name="Picture 2056" descr="New next">
            <a:hlinkClick r:id="" action="ppaction://hlinkshowjump?jump=nextslide"/>
          </p:cNvPr>
          <p:cNvPicPr>
            <a:picLocks noChangeAspect="1" noChangeArrowheads="1"/>
          </p:cNvPicPr>
          <p:nvPr/>
        </p:nvPicPr>
        <p:blipFill>
          <a:blip r:embed="rId8" cstate="print"/>
          <a:srcRect/>
          <a:stretch>
            <a:fillRect/>
          </a:stretch>
        </p:blipFill>
        <p:spPr bwMode="auto">
          <a:xfrm>
            <a:off x="6542088" y="6194426"/>
            <a:ext cx="468312" cy="606425"/>
          </a:xfrm>
          <a:prstGeom prst="rect">
            <a:avLst/>
          </a:prstGeom>
          <a:noFill/>
        </p:spPr>
      </p:pic>
      <p:pic>
        <p:nvPicPr>
          <p:cNvPr id="893961" name="Picture 2057" descr="help">
            <a:hlinkClick r:id="" action="ppaction://noaction"/>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pic>
        <p:nvPicPr>
          <p:cNvPr id="893963" name="Picture 2059"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3964" name="Picture 2060" descr="Sec"/>
          <p:cNvPicPr>
            <a:picLocks noChangeAspect="1" noChangeArrowheads="1"/>
          </p:cNvPicPr>
          <p:nvPr/>
        </p:nvPicPr>
        <p:blipFill>
          <a:blip r:embed="rId11" cstate="print"/>
          <a:srcRect/>
          <a:stretch>
            <a:fillRect/>
          </a:stretch>
        </p:blipFill>
        <p:spPr bwMode="auto">
          <a:xfrm>
            <a:off x="3746500" y="0"/>
            <a:ext cx="4699000" cy="482600"/>
          </a:xfrm>
          <a:prstGeom prst="rect">
            <a:avLst/>
          </a:prstGeom>
          <a:noFill/>
        </p:spPr>
      </p:pic>
      <p:sp>
        <p:nvSpPr>
          <p:cNvPr id="893969" name="Rectangle 2065"/>
          <p:cNvSpPr>
            <a:spLocks noChangeArrowheads="1"/>
          </p:cNvSpPr>
          <p:nvPr/>
        </p:nvSpPr>
        <p:spPr bwMode="auto">
          <a:xfrm>
            <a:off x="6962775" y="3048000"/>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0" name="Rectangle 2066"/>
          <p:cNvSpPr>
            <a:spLocks noChangeArrowheads="1"/>
          </p:cNvSpPr>
          <p:nvPr/>
        </p:nvSpPr>
        <p:spPr bwMode="auto">
          <a:xfrm>
            <a:off x="7267575" y="3048000"/>
            <a:ext cx="4572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2" name="Rectangle 2068"/>
          <p:cNvSpPr>
            <a:spLocks noChangeArrowheads="1"/>
          </p:cNvSpPr>
          <p:nvPr/>
        </p:nvSpPr>
        <p:spPr bwMode="auto">
          <a:xfrm>
            <a:off x="7910513" y="5540375"/>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4" name="Rectangle 2070"/>
          <p:cNvSpPr>
            <a:spLocks noChangeArrowheads="1"/>
          </p:cNvSpPr>
          <p:nvPr/>
        </p:nvSpPr>
        <p:spPr bwMode="auto">
          <a:xfrm>
            <a:off x="7148513" y="3719513"/>
            <a:ext cx="762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6" name="Rectangle 2072"/>
          <p:cNvSpPr>
            <a:spLocks noChangeArrowheads="1"/>
          </p:cNvSpPr>
          <p:nvPr/>
        </p:nvSpPr>
        <p:spPr bwMode="auto">
          <a:xfrm>
            <a:off x="88566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7" name="Rectangle 2073"/>
          <p:cNvSpPr>
            <a:spLocks noChangeArrowheads="1"/>
          </p:cNvSpPr>
          <p:nvPr/>
        </p:nvSpPr>
        <p:spPr bwMode="auto">
          <a:xfrm>
            <a:off x="91614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8" name="Rectangle 2074"/>
          <p:cNvSpPr>
            <a:spLocks noChangeArrowheads="1"/>
          </p:cNvSpPr>
          <p:nvPr/>
        </p:nvSpPr>
        <p:spPr bwMode="auto">
          <a:xfrm>
            <a:off x="8993188" y="3698875"/>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9" name="Rectangle 2075"/>
          <p:cNvSpPr>
            <a:spLocks noChangeArrowheads="1"/>
          </p:cNvSpPr>
          <p:nvPr/>
        </p:nvSpPr>
        <p:spPr bwMode="auto">
          <a:xfrm>
            <a:off x="8243888" y="5526088"/>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81" name="Rectangle 2077"/>
          <p:cNvSpPr>
            <a:spLocks noChangeArrowheads="1"/>
          </p:cNvSpPr>
          <p:nvPr/>
        </p:nvSpPr>
        <p:spPr bwMode="auto">
          <a:xfrm>
            <a:off x="6753225" y="2784476"/>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Tall plant</a:t>
            </a:r>
          </a:p>
        </p:txBody>
      </p:sp>
      <p:sp>
        <p:nvSpPr>
          <p:cNvPr id="893982" name="Rectangle 2078"/>
          <p:cNvSpPr>
            <a:spLocks noChangeArrowheads="1"/>
          </p:cNvSpPr>
          <p:nvPr/>
        </p:nvSpPr>
        <p:spPr bwMode="auto">
          <a:xfrm>
            <a:off x="8610600" y="2770189"/>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Short plant</a:t>
            </a:r>
          </a:p>
        </p:txBody>
      </p:sp>
      <p:sp>
        <p:nvSpPr>
          <p:cNvPr id="893983" name="Rectangle 2079"/>
          <p:cNvSpPr>
            <a:spLocks noChangeArrowheads="1"/>
          </p:cNvSpPr>
          <p:nvPr/>
        </p:nvSpPr>
        <p:spPr bwMode="auto">
          <a:xfrm>
            <a:off x="7502525" y="5283201"/>
            <a:ext cx="17526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All tall plants</a:t>
            </a:r>
          </a:p>
        </p:txBody>
      </p:sp>
      <p:sp>
        <p:nvSpPr>
          <p:cNvPr id="893984" name="Rectangle 2080"/>
          <p:cNvSpPr>
            <a:spLocks noChangeArrowheads="1"/>
          </p:cNvSpPr>
          <p:nvPr/>
        </p:nvSpPr>
        <p:spPr bwMode="auto">
          <a:xfrm>
            <a:off x="7391400" y="4343400"/>
            <a:ext cx="4572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MS Shell Dlg" charset="0"/>
              </a:rPr>
              <a:t>F1</a:t>
            </a:r>
          </a:p>
        </p:txBody>
      </p:sp>
      <p:pic>
        <p:nvPicPr>
          <p:cNvPr id="893986" name="Picture 208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1533260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3955"/>
                                        </p:tgtEl>
                                        <p:attrNameLst>
                                          <p:attrName>style.visibility</p:attrName>
                                        </p:attrNameLst>
                                      </p:cBhvr>
                                      <p:to>
                                        <p:strVal val="visible"/>
                                      </p:to>
                                    </p:set>
                                    <p:animEffect transition="in" filter="box(out)">
                                      <p:cBhvr>
                                        <p:cTn id="7" dur="500"/>
                                        <p:tgtEl>
                                          <p:spTgt spid="89395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3957"/>
                                        </p:tgtEl>
                                        <p:attrNameLst>
                                          <p:attrName>style.visibility</p:attrName>
                                        </p:attrNameLst>
                                      </p:cBhvr>
                                      <p:to>
                                        <p:strVal val="visible"/>
                                      </p:to>
                                    </p:set>
                                    <p:animEffect transition="in" filter="box(out)">
                                      <p:cBhvr>
                                        <p:cTn id="11" dur="500"/>
                                        <p:tgtEl>
                                          <p:spTgt spid="89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274639"/>
            <a:ext cx="8229600" cy="346075"/>
          </a:xfrm>
        </p:spPr>
        <p:txBody>
          <a:bodyPr>
            <a:normAutofit fontScale="90000"/>
          </a:bodyPr>
          <a:lstStyle/>
          <a:p>
            <a:pPr eaLnBrk="1" hangingPunct="1"/>
            <a:r>
              <a:rPr lang="en-US" sz="3200" dirty="0"/>
              <a:t>Chromosomes Page 73 NB</a:t>
            </a:r>
          </a:p>
        </p:txBody>
      </p:sp>
      <p:sp>
        <p:nvSpPr>
          <p:cNvPr id="5123" name="Rectangle 3"/>
          <p:cNvSpPr>
            <a:spLocks noGrp="1" noChangeArrowheads="1"/>
          </p:cNvSpPr>
          <p:nvPr>
            <p:ph type="body" idx="1"/>
          </p:nvPr>
        </p:nvSpPr>
        <p:spPr>
          <a:xfrm>
            <a:off x="1703389" y="765175"/>
            <a:ext cx="8785225" cy="5360988"/>
          </a:xfrm>
        </p:spPr>
        <p:txBody>
          <a:bodyPr>
            <a:normAutofit/>
          </a:bodyPr>
          <a:lstStyle/>
          <a:p>
            <a:pPr eaLnBrk="1" hangingPunct="1"/>
            <a:r>
              <a:rPr lang="en-US" sz="2400" dirty="0"/>
              <a:t>*Humans have 23 pairs of chromosomes (46 all together)</a:t>
            </a:r>
          </a:p>
          <a:p>
            <a:pPr eaLnBrk="1" hangingPunct="1"/>
            <a:r>
              <a:rPr lang="en-US" sz="2400" dirty="0"/>
              <a:t>*</a:t>
            </a:r>
            <a:r>
              <a:rPr lang="en-US" sz="2400" dirty="0" err="1"/>
              <a:t>autosomes</a:t>
            </a:r>
            <a:r>
              <a:rPr lang="en-US" sz="2400" dirty="0"/>
              <a:t>: there are equal numbers of copies in males and females (22 pairs, 44 total)</a:t>
            </a:r>
          </a:p>
          <a:p>
            <a:pPr eaLnBrk="1" hangingPunct="1"/>
            <a:r>
              <a:rPr lang="en-US" sz="2400" dirty="0"/>
              <a:t>*sex chromosomes: Chromosomes that determine the sex of the organism (1 pair, 2 total); XX=female   XY=male</a:t>
            </a:r>
          </a:p>
        </p:txBody>
      </p:sp>
      <p:pic>
        <p:nvPicPr>
          <p:cNvPr id="5124" name="Picture 5"/>
          <p:cNvPicPr>
            <a:picLocks noChangeAspect="1" noChangeArrowheads="1"/>
          </p:cNvPicPr>
          <p:nvPr/>
        </p:nvPicPr>
        <p:blipFill>
          <a:blip r:embed="rId2" cstate="print"/>
          <a:srcRect/>
          <a:stretch>
            <a:fillRect/>
          </a:stretch>
        </p:blipFill>
        <p:spPr bwMode="auto">
          <a:xfrm>
            <a:off x="4038600" y="2971801"/>
            <a:ext cx="4038600" cy="3152775"/>
          </a:xfrm>
          <a:prstGeom prst="rect">
            <a:avLst/>
          </a:prstGeom>
          <a:noFill/>
          <a:ln w="9525">
            <a:noFill/>
            <a:miter lim="800000"/>
            <a:headEnd/>
            <a:tailEnd/>
          </a:ln>
        </p:spPr>
      </p:pic>
    </p:spTree>
    <p:extLst>
      <p:ext uri="{BB962C8B-B14F-4D97-AF65-F5344CB8AC3E}">
        <p14:creationId xmlns:p14="http://schemas.microsoft.com/office/powerpoint/2010/main" val="1170729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Female Karyotype </a:t>
            </a:r>
          </a:p>
        </p:txBody>
      </p:sp>
      <p:sp>
        <p:nvSpPr>
          <p:cNvPr id="6147" name="Rectangle 3"/>
          <p:cNvSpPr>
            <a:spLocks noGrp="1" noChangeArrowheads="1"/>
          </p:cNvSpPr>
          <p:nvPr>
            <p:ph type="body" idx="1"/>
          </p:nvPr>
        </p:nvSpPr>
        <p:spPr>
          <a:xfrm>
            <a:off x="1981200" y="1196975"/>
            <a:ext cx="8229600" cy="4929188"/>
          </a:xfrm>
        </p:spPr>
        <p:txBody>
          <a:bodyPr/>
          <a:lstStyle/>
          <a:p>
            <a:pPr eaLnBrk="1" hangingPunct="1"/>
            <a:r>
              <a:rPr lang="en-US" sz="2400"/>
              <a:t>*Karyotype: the complete set of chromosome in the cells of an organism</a:t>
            </a:r>
          </a:p>
        </p:txBody>
      </p:sp>
      <p:pic>
        <p:nvPicPr>
          <p:cNvPr id="6148" name="Picture 4"/>
          <p:cNvPicPr>
            <a:picLocks noChangeAspect="1" noChangeArrowheads="1"/>
          </p:cNvPicPr>
          <p:nvPr/>
        </p:nvPicPr>
        <p:blipFill>
          <a:blip r:embed="rId2" cstate="print"/>
          <a:srcRect/>
          <a:stretch>
            <a:fillRect/>
          </a:stretch>
        </p:blipFill>
        <p:spPr bwMode="auto">
          <a:xfrm>
            <a:off x="1524001" y="2060576"/>
            <a:ext cx="8893175" cy="2422525"/>
          </a:xfrm>
          <a:prstGeom prst="rect">
            <a:avLst/>
          </a:prstGeom>
          <a:noFill/>
          <a:ln w="9525">
            <a:noFill/>
            <a:miter lim="800000"/>
            <a:headEnd/>
            <a:tailEnd/>
          </a:ln>
        </p:spPr>
      </p:pic>
    </p:spTree>
    <p:extLst>
      <p:ext uri="{BB962C8B-B14F-4D97-AF65-F5344CB8AC3E}">
        <p14:creationId xmlns:p14="http://schemas.microsoft.com/office/powerpoint/2010/main" val="1833885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404813"/>
            <a:ext cx="8229600" cy="5721350"/>
          </a:xfrm>
        </p:spPr>
        <p:txBody>
          <a:bodyPr/>
          <a:lstStyle/>
          <a:p>
            <a:pPr eaLnBrk="1" hangingPunct="1"/>
            <a:r>
              <a:rPr lang="en-US" sz="2400" dirty="0"/>
              <a:t>*Homologous chromosomes: there are two copies of each chromosome; same size, same shape, same genes</a:t>
            </a:r>
          </a:p>
          <a:p>
            <a:pPr eaLnBrk="1" hangingPunct="1"/>
            <a:r>
              <a:rPr lang="en-US" sz="2400" dirty="0"/>
              <a:t>Each pair is known as homologous chromosomes p. 73NB</a:t>
            </a:r>
          </a:p>
          <a:p>
            <a:pPr eaLnBrk="1" hangingPunct="1"/>
            <a:endParaRPr lang="en-US" sz="2000" dirty="0"/>
          </a:p>
          <a:p>
            <a:pPr eaLnBrk="1" hangingPunct="1"/>
            <a:endParaRPr lang="en-US" sz="2000" dirty="0"/>
          </a:p>
        </p:txBody>
      </p:sp>
      <p:pic>
        <p:nvPicPr>
          <p:cNvPr id="7172" name="Picture 5"/>
          <p:cNvPicPr>
            <a:picLocks noChangeAspect="1" noChangeArrowheads="1"/>
          </p:cNvPicPr>
          <p:nvPr/>
        </p:nvPicPr>
        <p:blipFill>
          <a:blip r:embed="rId2" cstate="print"/>
          <a:srcRect/>
          <a:stretch>
            <a:fillRect/>
          </a:stretch>
        </p:blipFill>
        <p:spPr bwMode="auto">
          <a:xfrm>
            <a:off x="3657600" y="1676401"/>
            <a:ext cx="4521200" cy="4454525"/>
          </a:xfrm>
          <a:prstGeom prst="rect">
            <a:avLst/>
          </a:prstGeom>
          <a:noFill/>
          <a:ln w="9525">
            <a:noFill/>
            <a:miter lim="800000"/>
            <a:headEnd/>
            <a:tailEnd/>
          </a:ln>
        </p:spPr>
      </p:pic>
    </p:spTree>
    <p:extLst>
      <p:ext uri="{BB962C8B-B14F-4D97-AF65-F5344CB8AC3E}">
        <p14:creationId xmlns:p14="http://schemas.microsoft.com/office/powerpoint/2010/main" val="2518115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274639"/>
            <a:ext cx="8229600" cy="490537"/>
          </a:xfrm>
        </p:spPr>
        <p:txBody>
          <a:bodyPr>
            <a:normAutofit fontScale="90000"/>
          </a:bodyPr>
          <a:lstStyle/>
          <a:p>
            <a:pPr eaLnBrk="1" hangingPunct="1"/>
            <a:r>
              <a:rPr lang="en-US" sz="3200" dirty="0"/>
              <a:t>Draw this Diagram P. 73NB</a:t>
            </a:r>
          </a:p>
        </p:txBody>
      </p:sp>
      <p:sp>
        <p:nvSpPr>
          <p:cNvPr id="8195" name="Rectangle 3"/>
          <p:cNvSpPr>
            <a:spLocks noGrp="1" noChangeArrowheads="1"/>
          </p:cNvSpPr>
          <p:nvPr>
            <p:ph type="body" idx="1"/>
          </p:nvPr>
        </p:nvSpPr>
        <p:spPr/>
        <p:txBody>
          <a:bodyPr/>
          <a:lstStyle/>
          <a:p>
            <a:pPr eaLnBrk="1" hangingPunct="1"/>
            <a:endParaRPr lang="en-US" smtClean="0"/>
          </a:p>
        </p:txBody>
      </p:sp>
      <p:pic>
        <p:nvPicPr>
          <p:cNvPr id="8196" name="Picture 4"/>
          <p:cNvPicPr>
            <a:picLocks noChangeAspect="1" noChangeArrowheads="1"/>
          </p:cNvPicPr>
          <p:nvPr/>
        </p:nvPicPr>
        <p:blipFill>
          <a:blip r:embed="rId2" cstate="print"/>
          <a:srcRect/>
          <a:stretch>
            <a:fillRect/>
          </a:stretch>
        </p:blipFill>
        <p:spPr bwMode="auto">
          <a:xfrm>
            <a:off x="2927350" y="1058413"/>
            <a:ext cx="6902450" cy="4634362"/>
          </a:xfrm>
          <a:prstGeom prst="rect">
            <a:avLst/>
          </a:prstGeom>
          <a:noFill/>
          <a:ln w="9525">
            <a:noFill/>
            <a:miter lim="800000"/>
            <a:headEnd/>
            <a:tailEnd/>
          </a:ln>
        </p:spPr>
      </p:pic>
    </p:spTree>
    <p:extLst>
      <p:ext uri="{BB962C8B-B14F-4D97-AF65-F5344CB8AC3E}">
        <p14:creationId xmlns:p14="http://schemas.microsoft.com/office/powerpoint/2010/main" val="984583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Actual Stained Chromosome</a:t>
            </a:r>
          </a:p>
        </p:txBody>
      </p:sp>
      <p:pic>
        <p:nvPicPr>
          <p:cNvPr id="9219" name="Picture 3"/>
          <p:cNvPicPr>
            <a:picLocks noGrp="1" noChangeAspect="1" noChangeArrowheads="1"/>
          </p:cNvPicPr>
          <p:nvPr>
            <p:ph type="body" idx="1"/>
          </p:nvPr>
        </p:nvPicPr>
        <p:blipFill>
          <a:blip r:embed="rId2" cstate="print"/>
          <a:srcRect/>
          <a:stretch>
            <a:fillRect/>
          </a:stretch>
        </p:blipFill>
        <p:spPr>
          <a:xfrm>
            <a:off x="1981200" y="908051"/>
            <a:ext cx="8229600" cy="5218113"/>
          </a:xfrm>
        </p:spPr>
      </p:pic>
    </p:spTree>
    <p:extLst>
      <p:ext uri="{BB962C8B-B14F-4D97-AF65-F5344CB8AC3E}">
        <p14:creationId xmlns:p14="http://schemas.microsoft.com/office/powerpoint/2010/main" val="19867813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74638"/>
            <a:ext cx="8229600" cy="633412"/>
          </a:xfrm>
        </p:spPr>
        <p:txBody>
          <a:bodyPr/>
          <a:lstStyle/>
          <a:p>
            <a:pPr eaLnBrk="1" hangingPunct="1"/>
            <a:r>
              <a:rPr lang="en-US" sz="3200" dirty="0" err="1"/>
              <a:t>Klinefelter’s</a:t>
            </a:r>
            <a:r>
              <a:rPr lang="en-US" sz="3200" dirty="0"/>
              <a:t> Syndrome -  XXY</a:t>
            </a:r>
          </a:p>
        </p:txBody>
      </p:sp>
      <p:sp>
        <p:nvSpPr>
          <p:cNvPr id="10243" name="Rectangle 3"/>
          <p:cNvSpPr>
            <a:spLocks noGrp="1" noChangeArrowheads="1"/>
          </p:cNvSpPr>
          <p:nvPr>
            <p:ph type="body" idx="1"/>
          </p:nvPr>
        </p:nvSpPr>
        <p:spPr>
          <a:xfrm>
            <a:off x="1981200" y="908051"/>
            <a:ext cx="8229600" cy="5218113"/>
          </a:xfrm>
        </p:spPr>
        <p:txBody>
          <a:bodyPr/>
          <a:lstStyle/>
          <a:p>
            <a:pPr eaLnBrk="1" hangingPunct="1"/>
            <a:r>
              <a:rPr lang="en-US" sz="1800"/>
              <a:t>A condition in which males have an extra X sex chromosome</a:t>
            </a:r>
          </a:p>
          <a:p>
            <a:pPr eaLnBrk="1" hangingPunct="1"/>
            <a:r>
              <a:rPr lang="en-US" sz="1800"/>
              <a:t>the most common sex chromosome disorder </a:t>
            </a:r>
          </a:p>
          <a:p>
            <a:pPr eaLnBrk="1" hangingPunct="1"/>
            <a:r>
              <a:rPr lang="en-US" sz="1800"/>
              <a:t>the second most common condition caused by the presence of extra chromosomes. </a:t>
            </a:r>
          </a:p>
          <a:p>
            <a:pPr eaLnBrk="1" hangingPunct="1"/>
            <a:r>
              <a:rPr lang="en-US" sz="1800"/>
              <a:t>1 out of every 1000 males. </a:t>
            </a:r>
          </a:p>
          <a:p>
            <a:pPr eaLnBrk="1" hangingPunct="1"/>
            <a:r>
              <a:rPr lang="en-US" sz="1800"/>
              <a:t>1 out of every 500 has an extra X chromosome but does not have the syndrome</a:t>
            </a:r>
          </a:p>
          <a:p>
            <a:pPr eaLnBrk="1" hangingPunct="1"/>
            <a:r>
              <a:rPr lang="en-US" sz="1800"/>
              <a:t>Symptoms: almost always infertile, smaller testicles, some neurophysiological deficits, long lanky build, more severe cases have breast tissue and osteoporosis</a:t>
            </a:r>
          </a:p>
          <a:p>
            <a:pPr eaLnBrk="1" hangingPunct="1"/>
            <a:r>
              <a:rPr lang="en-US" sz="1800"/>
              <a:t>Treatment: usually just testosterone</a:t>
            </a:r>
          </a:p>
        </p:txBody>
      </p:sp>
      <p:pic>
        <p:nvPicPr>
          <p:cNvPr id="260098" name="Picture 2" descr="http://www.glogster.com/media/3/6/83/16/6831648.gif"/>
          <p:cNvPicPr>
            <a:picLocks noChangeAspect="1" noChangeArrowheads="1"/>
          </p:cNvPicPr>
          <p:nvPr/>
        </p:nvPicPr>
        <p:blipFill>
          <a:blip r:embed="rId2" cstate="print"/>
          <a:srcRect/>
          <a:stretch>
            <a:fillRect/>
          </a:stretch>
        </p:blipFill>
        <p:spPr bwMode="auto">
          <a:xfrm>
            <a:off x="1828800" y="3810000"/>
            <a:ext cx="3060700" cy="2294230"/>
          </a:xfrm>
          <a:prstGeom prst="rect">
            <a:avLst/>
          </a:prstGeom>
          <a:noFill/>
        </p:spPr>
      </p:pic>
      <p:pic>
        <p:nvPicPr>
          <p:cNvPr id="260100" name="Picture 4" descr="http://www.madsci.org/posts/archives/2007-04/1177381736.Ge.1.gif"/>
          <p:cNvPicPr>
            <a:picLocks noChangeAspect="1" noChangeArrowheads="1"/>
          </p:cNvPicPr>
          <p:nvPr/>
        </p:nvPicPr>
        <p:blipFill>
          <a:blip r:embed="rId3" cstate="print"/>
          <a:srcRect/>
          <a:stretch>
            <a:fillRect/>
          </a:stretch>
        </p:blipFill>
        <p:spPr bwMode="auto">
          <a:xfrm>
            <a:off x="5334000" y="3886201"/>
            <a:ext cx="3638252" cy="2727325"/>
          </a:xfrm>
          <a:prstGeom prst="rect">
            <a:avLst/>
          </a:prstGeom>
          <a:noFill/>
        </p:spPr>
      </p:pic>
    </p:spTree>
    <p:extLst>
      <p:ext uri="{BB962C8B-B14F-4D97-AF65-F5344CB8AC3E}">
        <p14:creationId xmlns:p14="http://schemas.microsoft.com/office/powerpoint/2010/main" val="4181419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274639"/>
            <a:ext cx="8229600" cy="561975"/>
          </a:xfrm>
        </p:spPr>
        <p:txBody>
          <a:bodyPr/>
          <a:lstStyle/>
          <a:p>
            <a:pPr eaLnBrk="1" hangingPunct="1"/>
            <a:r>
              <a:rPr lang="en-US" sz="2400"/>
              <a:t>Turner Syndrome</a:t>
            </a:r>
          </a:p>
        </p:txBody>
      </p:sp>
      <p:sp>
        <p:nvSpPr>
          <p:cNvPr id="11267" name="Rectangle 3"/>
          <p:cNvSpPr>
            <a:spLocks noGrp="1" noChangeArrowheads="1"/>
          </p:cNvSpPr>
          <p:nvPr>
            <p:ph type="body" idx="1"/>
          </p:nvPr>
        </p:nvSpPr>
        <p:spPr>
          <a:xfrm>
            <a:off x="1981200" y="836613"/>
            <a:ext cx="8229600" cy="5289550"/>
          </a:xfrm>
        </p:spPr>
        <p:txBody>
          <a:bodyPr/>
          <a:lstStyle/>
          <a:p>
            <a:pPr eaLnBrk="1" hangingPunct="1"/>
            <a:r>
              <a:rPr lang="en-US" sz="1800"/>
              <a:t>When a female is missing all or part of one of the X chromosomes (X0)</a:t>
            </a:r>
          </a:p>
          <a:p>
            <a:pPr eaLnBrk="1" hangingPunct="1"/>
            <a:r>
              <a:rPr lang="en-US" sz="1800"/>
              <a:t>1 out of every 2500 girls are affected</a:t>
            </a:r>
          </a:p>
          <a:p>
            <a:pPr eaLnBrk="1" hangingPunct="1"/>
            <a:r>
              <a:rPr lang="en-US" sz="1800"/>
              <a:t>Symptoms: short stature, swelling broad chest, low hairline, low set ears, webbed necks, gonadal dysfunction, sterility</a:t>
            </a:r>
          </a:p>
          <a:p>
            <a:pPr eaLnBrk="1" hangingPunct="1"/>
            <a:r>
              <a:rPr lang="en-US" sz="1800"/>
              <a:t>High risk of: congenital heart disease, diabetes, vision problems, hearing problems</a:t>
            </a:r>
          </a:p>
        </p:txBody>
      </p:sp>
      <p:pic>
        <p:nvPicPr>
          <p:cNvPr id="11268" name="Picture 4"/>
          <p:cNvPicPr>
            <a:picLocks noChangeAspect="1" noChangeArrowheads="1"/>
          </p:cNvPicPr>
          <p:nvPr/>
        </p:nvPicPr>
        <p:blipFill>
          <a:blip r:embed="rId2" cstate="print"/>
          <a:srcRect/>
          <a:stretch>
            <a:fillRect/>
          </a:stretch>
        </p:blipFill>
        <p:spPr bwMode="auto">
          <a:xfrm>
            <a:off x="6456364" y="2708276"/>
            <a:ext cx="1550987" cy="23606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3863975" y="2708276"/>
            <a:ext cx="1727200" cy="2303463"/>
          </a:xfrm>
          <a:prstGeom prst="rect">
            <a:avLst/>
          </a:prstGeom>
          <a:noFill/>
          <a:ln w="9525">
            <a:noFill/>
            <a:miter lim="800000"/>
            <a:headEnd/>
            <a:tailEnd/>
          </a:ln>
        </p:spPr>
      </p:pic>
    </p:spTree>
    <p:extLst>
      <p:ext uri="{BB962C8B-B14F-4D97-AF65-F5344CB8AC3E}">
        <p14:creationId xmlns:p14="http://schemas.microsoft.com/office/powerpoint/2010/main" val="475432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38855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9"/>
            <a:ext cx="8229600" cy="490537"/>
          </a:xfrm>
        </p:spPr>
        <p:txBody>
          <a:bodyPr/>
          <a:lstStyle/>
          <a:p>
            <a:pPr eaLnBrk="1" hangingPunct="1"/>
            <a:r>
              <a:rPr lang="en-US" sz="2400"/>
              <a:t>Patau’s Syndrome</a:t>
            </a:r>
          </a:p>
        </p:txBody>
      </p:sp>
      <p:sp>
        <p:nvSpPr>
          <p:cNvPr id="12291" name="Rectangle 3"/>
          <p:cNvSpPr>
            <a:spLocks noGrp="1" noChangeArrowheads="1"/>
          </p:cNvSpPr>
          <p:nvPr>
            <p:ph type="body" idx="1"/>
          </p:nvPr>
        </p:nvSpPr>
        <p:spPr>
          <a:xfrm>
            <a:off x="1981200" y="836613"/>
            <a:ext cx="8229600" cy="5289550"/>
          </a:xfrm>
        </p:spPr>
        <p:txBody>
          <a:bodyPr/>
          <a:lstStyle/>
          <a:p>
            <a:pPr eaLnBrk="1" hangingPunct="1"/>
            <a:r>
              <a:rPr lang="en-US" sz="1800"/>
              <a:t>also known as </a:t>
            </a:r>
            <a:r>
              <a:rPr lang="en-US" sz="1800" b="1"/>
              <a:t>trisomy 13</a:t>
            </a:r>
            <a:r>
              <a:rPr lang="en-US" sz="1800"/>
              <a:t>, a syndrome in which a patient has an additional chromosome 13 due to a nondisjunction of chromosomes during meiosis. </a:t>
            </a:r>
          </a:p>
          <a:p>
            <a:pPr eaLnBrk="1" hangingPunct="1"/>
            <a:r>
              <a:rPr lang="en-US" sz="1800"/>
              <a:t>Affects 1 in 25,000 live births; risk increases with age of female pregnancy</a:t>
            </a:r>
          </a:p>
          <a:p>
            <a:pPr eaLnBrk="1" hangingPunct="1"/>
            <a:r>
              <a:rPr lang="en-US" sz="1800"/>
              <a:t>Causes heart and kidney defects, mental and motor challenged, extra digits, low set ears, structural eye defects, abnormal genetalia</a:t>
            </a:r>
          </a:p>
          <a:p>
            <a:pPr eaLnBrk="1" hangingPunct="1"/>
            <a:endParaRPr lang="en-US" sz="1800"/>
          </a:p>
        </p:txBody>
      </p:sp>
      <p:pic>
        <p:nvPicPr>
          <p:cNvPr id="12292" name="Picture 4"/>
          <p:cNvPicPr>
            <a:picLocks noChangeAspect="1" noChangeArrowheads="1"/>
          </p:cNvPicPr>
          <p:nvPr/>
        </p:nvPicPr>
        <p:blipFill>
          <a:blip r:embed="rId2" cstate="print"/>
          <a:srcRect/>
          <a:stretch>
            <a:fillRect/>
          </a:stretch>
        </p:blipFill>
        <p:spPr bwMode="auto">
          <a:xfrm>
            <a:off x="4943476" y="2420939"/>
            <a:ext cx="1787525" cy="2465387"/>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1919288" y="2565401"/>
            <a:ext cx="2730500" cy="1978025"/>
          </a:xfrm>
          <a:prstGeom prst="rect">
            <a:avLst/>
          </a:prstGeom>
          <a:noFill/>
          <a:ln w="9525">
            <a:noFill/>
            <a:miter lim="800000"/>
            <a:headEnd/>
            <a:tailEnd/>
          </a:ln>
        </p:spPr>
      </p:pic>
      <p:pic>
        <p:nvPicPr>
          <p:cNvPr id="12294" name="Picture 6"/>
          <p:cNvPicPr>
            <a:picLocks noChangeAspect="1" noChangeArrowheads="1"/>
          </p:cNvPicPr>
          <p:nvPr/>
        </p:nvPicPr>
        <p:blipFill>
          <a:blip r:embed="rId4" cstate="print"/>
          <a:srcRect/>
          <a:stretch>
            <a:fillRect/>
          </a:stretch>
        </p:blipFill>
        <p:spPr bwMode="auto">
          <a:xfrm>
            <a:off x="7175501" y="2420939"/>
            <a:ext cx="3128963" cy="4181475"/>
          </a:xfrm>
          <a:prstGeom prst="rect">
            <a:avLst/>
          </a:prstGeom>
          <a:noFill/>
          <a:ln w="9525">
            <a:noFill/>
            <a:miter lim="800000"/>
            <a:headEnd/>
            <a:tailEnd/>
          </a:ln>
        </p:spPr>
      </p:pic>
    </p:spTree>
    <p:extLst>
      <p:ext uri="{BB962C8B-B14F-4D97-AF65-F5344CB8AC3E}">
        <p14:creationId xmlns:p14="http://schemas.microsoft.com/office/powerpoint/2010/main" val="33888036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4639"/>
            <a:ext cx="8229600" cy="490537"/>
          </a:xfrm>
        </p:spPr>
        <p:txBody>
          <a:bodyPr/>
          <a:lstStyle/>
          <a:p>
            <a:pPr eaLnBrk="1" hangingPunct="1"/>
            <a:r>
              <a:rPr lang="en-US" sz="2400"/>
              <a:t>XYY Syndrome</a:t>
            </a:r>
          </a:p>
        </p:txBody>
      </p:sp>
      <p:sp>
        <p:nvSpPr>
          <p:cNvPr id="13315" name="Rectangle 3"/>
          <p:cNvSpPr>
            <a:spLocks noGrp="1" noChangeArrowheads="1"/>
          </p:cNvSpPr>
          <p:nvPr>
            <p:ph type="body" idx="1"/>
          </p:nvPr>
        </p:nvSpPr>
        <p:spPr>
          <a:xfrm>
            <a:off x="1981200" y="836613"/>
            <a:ext cx="8229600" cy="5289550"/>
          </a:xfrm>
        </p:spPr>
        <p:txBody>
          <a:bodyPr/>
          <a:lstStyle/>
          <a:p>
            <a:pPr eaLnBrk="1" hangingPunct="1"/>
            <a:r>
              <a:rPr lang="en-US" sz="1800"/>
              <a:t>Most often, the extra Y chromosome causes no unusual physical features or medical problems. </a:t>
            </a:r>
          </a:p>
          <a:p>
            <a:pPr eaLnBrk="1" hangingPunct="1"/>
            <a:r>
              <a:rPr lang="en-US" sz="1800"/>
              <a:t>boys have an increased growth velocity during earliest childhood, with an average final height approximately 7 cm above expected final height. </a:t>
            </a:r>
          </a:p>
          <a:p>
            <a:pPr eaLnBrk="1" hangingPunct="1"/>
            <a:r>
              <a:rPr lang="en-US" sz="1800"/>
              <a:t>1 in 1000 boys affected</a:t>
            </a:r>
          </a:p>
          <a:p>
            <a:pPr eaLnBrk="1" hangingPunct="1"/>
            <a:r>
              <a:rPr lang="en-US" sz="1800"/>
              <a:t>Increased learning disabilities, delayed speech/language skills, behavioral problems such as anger/agression</a:t>
            </a:r>
          </a:p>
        </p:txBody>
      </p:sp>
    </p:spTree>
    <p:extLst>
      <p:ext uri="{BB962C8B-B14F-4D97-AF65-F5344CB8AC3E}">
        <p14:creationId xmlns:p14="http://schemas.microsoft.com/office/powerpoint/2010/main" val="13573644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Down’s Syndrome</a:t>
            </a:r>
          </a:p>
        </p:txBody>
      </p:sp>
      <p:sp>
        <p:nvSpPr>
          <p:cNvPr id="14339" name="Rectangle 3"/>
          <p:cNvSpPr>
            <a:spLocks noGrp="1" noChangeArrowheads="1"/>
          </p:cNvSpPr>
          <p:nvPr>
            <p:ph type="body" idx="1"/>
          </p:nvPr>
        </p:nvSpPr>
        <p:spPr>
          <a:xfrm>
            <a:off x="1981200" y="765175"/>
            <a:ext cx="8229600" cy="5360988"/>
          </a:xfrm>
        </p:spPr>
        <p:txBody>
          <a:bodyPr/>
          <a:lstStyle/>
          <a:p>
            <a:pPr eaLnBrk="1" hangingPunct="1"/>
            <a:r>
              <a:rPr lang="en-US" sz="1800" b="1"/>
              <a:t>Down's syndrome</a:t>
            </a:r>
            <a:r>
              <a:rPr lang="en-US" sz="1800"/>
              <a:t> AKA </a:t>
            </a:r>
            <a:r>
              <a:rPr lang="en-US" sz="1800" b="1"/>
              <a:t>trisomy 21</a:t>
            </a:r>
            <a:r>
              <a:rPr lang="en-US" sz="1800"/>
              <a:t>, or </a:t>
            </a:r>
            <a:r>
              <a:rPr lang="en-US" sz="1800" b="1"/>
              <a:t>trisomy G</a:t>
            </a:r>
            <a:r>
              <a:rPr lang="en-US" sz="1800"/>
              <a:t> is a chromosomal disorder caused by the presence of all or part of an extra 21st chromosome.</a:t>
            </a:r>
          </a:p>
          <a:p>
            <a:pPr eaLnBrk="1" hangingPunct="1"/>
            <a:r>
              <a:rPr lang="en-US" sz="1800"/>
              <a:t>1 out of 1000 births are affected</a:t>
            </a:r>
          </a:p>
          <a:p>
            <a:pPr eaLnBrk="1" hangingPunct="1"/>
            <a:r>
              <a:rPr lang="en-US" sz="1800"/>
              <a:t>Small chin, round face, oversized tongue, shorter limbs, poor muscle tone, ear infections, heart defects,  </a:t>
            </a:r>
          </a:p>
        </p:txBody>
      </p:sp>
      <p:pic>
        <p:nvPicPr>
          <p:cNvPr id="14340" name="Picture 4"/>
          <p:cNvPicPr>
            <a:picLocks noChangeAspect="1" noChangeArrowheads="1"/>
          </p:cNvPicPr>
          <p:nvPr/>
        </p:nvPicPr>
        <p:blipFill>
          <a:blip r:embed="rId2" cstate="print"/>
          <a:srcRect/>
          <a:stretch>
            <a:fillRect/>
          </a:stretch>
        </p:blipFill>
        <p:spPr bwMode="auto">
          <a:xfrm>
            <a:off x="2711451" y="2492375"/>
            <a:ext cx="2879725" cy="1835150"/>
          </a:xfrm>
          <a:prstGeom prst="rect">
            <a:avLst/>
          </a:prstGeom>
          <a:noFill/>
          <a:ln w="9525">
            <a:noFill/>
            <a:miter lim="800000"/>
            <a:headEnd/>
            <a:tailEnd/>
          </a:ln>
        </p:spPr>
      </p:pic>
      <p:pic>
        <p:nvPicPr>
          <p:cNvPr id="14341" name="Picture 5"/>
          <p:cNvPicPr>
            <a:picLocks noChangeAspect="1" noChangeArrowheads="1"/>
          </p:cNvPicPr>
          <p:nvPr/>
        </p:nvPicPr>
        <p:blipFill>
          <a:blip r:embed="rId3" cstate="print"/>
          <a:srcRect/>
          <a:stretch>
            <a:fillRect/>
          </a:stretch>
        </p:blipFill>
        <p:spPr bwMode="auto">
          <a:xfrm>
            <a:off x="6167439" y="2133600"/>
            <a:ext cx="2009775" cy="2381250"/>
          </a:xfrm>
          <a:prstGeom prst="rect">
            <a:avLst/>
          </a:prstGeom>
          <a:noFill/>
          <a:ln w="9525">
            <a:noFill/>
            <a:miter lim="800000"/>
            <a:headEnd/>
            <a:tailEnd/>
          </a:ln>
        </p:spPr>
      </p:pic>
    </p:spTree>
    <p:extLst>
      <p:ext uri="{BB962C8B-B14F-4D97-AF65-F5344CB8AC3E}">
        <p14:creationId xmlns:p14="http://schemas.microsoft.com/office/powerpoint/2010/main" val="6834227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type="body" idx="1"/>
          </p:nvPr>
        </p:nvSpPr>
        <p:spPr/>
        <p:txBody>
          <a:bodyPr/>
          <a:lstStyle/>
          <a:p>
            <a:pPr eaLnBrk="1" hangingPunct="1"/>
            <a:endParaRPr lang="en-US" smtClean="0"/>
          </a:p>
        </p:txBody>
      </p:sp>
      <p:pic>
        <p:nvPicPr>
          <p:cNvPr id="15364" name="Picture 4"/>
          <p:cNvPicPr>
            <a:picLocks noChangeAspect="1" noChangeArrowheads="1"/>
          </p:cNvPicPr>
          <p:nvPr/>
        </p:nvPicPr>
        <p:blipFill>
          <a:blip r:embed="rId2" cstate="print"/>
          <a:srcRect/>
          <a:stretch>
            <a:fillRect/>
          </a:stretch>
        </p:blipFill>
        <p:spPr bwMode="auto">
          <a:xfrm>
            <a:off x="2286000" y="419100"/>
            <a:ext cx="7620000" cy="6019800"/>
          </a:xfrm>
          <a:prstGeom prst="rect">
            <a:avLst/>
          </a:prstGeom>
          <a:noFill/>
          <a:ln w="9525">
            <a:noFill/>
            <a:miter lim="800000"/>
            <a:headEnd/>
            <a:tailEnd/>
          </a:ln>
        </p:spPr>
      </p:pic>
    </p:spTree>
    <p:extLst>
      <p:ext uri="{BB962C8B-B14F-4D97-AF65-F5344CB8AC3E}">
        <p14:creationId xmlns:p14="http://schemas.microsoft.com/office/powerpoint/2010/main" val="41300414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9"/>
            <a:ext cx="8229600" cy="561975"/>
          </a:xfrm>
        </p:spPr>
        <p:txBody>
          <a:bodyPr/>
          <a:lstStyle/>
          <a:p>
            <a:pPr eaLnBrk="1" hangingPunct="1"/>
            <a:r>
              <a:rPr lang="en-US" sz="2800"/>
              <a:t>Triple X Syndrome</a:t>
            </a:r>
          </a:p>
        </p:txBody>
      </p:sp>
      <p:sp>
        <p:nvSpPr>
          <p:cNvPr id="16387" name="Rectangle 3"/>
          <p:cNvSpPr>
            <a:spLocks noGrp="1" noChangeArrowheads="1"/>
          </p:cNvSpPr>
          <p:nvPr>
            <p:ph type="body" idx="1"/>
          </p:nvPr>
        </p:nvSpPr>
        <p:spPr>
          <a:xfrm>
            <a:off x="1992313" y="908050"/>
            <a:ext cx="8229600" cy="5761038"/>
          </a:xfrm>
        </p:spPr>
        <p:txBody>
          <a:bodyPr/>
          <a:lstStyle/>
          <a:p>
            <a:pPr eaLnBrk="1" hangingPunct="1"/>
            <a:r>
              <a:rPr lang="en-US" sz="1800"/>
              <a:t>a form of chromosomal variation characterized by the presence of an extra X chromosome in each cell of a human female. </a:t>
            </a:r>
          </a:p>
          <a:p>
            <a:pPr eaLnBrk="1" hangingPunct="1"/>
            <a:r>
              <a:rPr lang="en-US" sz="1800"/>
              <a:t>1 in 1000 births</a:t>
            </a:r>
          </a:p>
          <a:p>
            <a:pPr eaLnBrk="1" hangingPunct="1"/>
            <a:r>
              <a:rPr lang="en-US" sz="2000"/>
              <a:t>only one X chromosome is active at any time in a female cell. Thus, triple X syndrome most often causes no unusual physical features or medical problems. </a:t>
            </a:r>
          </a:p>
          <a:p>
            <a:pPr eaLnBrk="1" hangingPunct="1"/>
            <a:r>
              <a:rPr lang="en-US" sz="2000"/>
              <a:t>Females with the condition may have menstrual irregularities, and, have an increased risk of learning disabilities, delayed speech, deficient language skills, and delayed development of motor skills. </a:t>
            </a:r>
          </a:p>
        </p:txBody>
      </p:sp>
    </p:spTree>
    <p:extLst>
      <p:ext uri="{BB962C8B-B14F-4D97-AF65-F5344CB8AC3E}">
        <p14:creationId xmlns:p14="http://schemas.microsoft.com/office/powerpoint/2010/main" val="336479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1</a:t>
            </a:r>
          </a:p>
        </p:txBody>
      </p:sp>
      <p:sp>
        <p:nvSpPr>
          <p:cNvPr id="23573" name="Rectangle 21"/>
          <p:cNvSpPr>
            <a:spLocks noChangeArrowheads="1"/>
          </p:cNvSpPr>
          <p:nvPr/>
        </p:nvSpPr>
        <p:spPr bwMode="auto">
          <a:xfrm>
            <a:off x="1600200" y="1622426"/>
            <a:ext cx="7537450" cy="830997"/>
          </a:xfrm>
          <a:prstGeom prst="rect">
            <a:avLst/>
          </a:prstGeom>
          <a:noFill/>
          <a:ln w="9525">
            <a:noFill/>
            <a:miter lim="800000"/>
            <a:headEnd/>
            <a:tailEnd/>
          </a:ln>
          <a:effectLst/>
        </p:spPr>
        <p:txBody>
          <a:bodyPr>
            <a:spAutoFit/>
          </a:bodyPr>
          <a:lstStyle/>
          <a:p>
            <a:pPr marL="609600" indent="-609600"/>
            <a:r>
              <a:rPr lang="en-US" altLang="en-US" dirty="0">
                <a:latin typeface="Times" charset="0"/>
                <a:cs typeface="Times New Roman" pitchFamily="18" charset="0"/>
              </a:rPr>
              <a:t>	</a:t>
            </a:r>
            <a:r>
              <a:rPr lang="en-US" altLang="en-US" sz="2400" dirty="0">
                <a:latin typeface="Times" charset="0"/>
                <a:cs typeface="Times New Roman" pitchFamily="18" charset="0"/>
              </a:rPr>
              <a:t>The passing on of characteristics from parents to offspring is </a:t>
            </a:r>
            <a:r>
              <a:rPr lang="en-US" altLang="en-US" dirty="0">
                <a:latin typeface="Times" charset="0"/>
                <a:cs typeface="Times New Roman" pitchFamily="18" charset="0"/>
              </a:rPr>
              <a:t>__________.</a:t>
            </a:r>
            <a:r>
              <a:rPr lang="en-US" altLang="en-US" dirty="0">
                <a:latin typeface="Times" charset="0"/>
              </a:rPr>
              <a:t> </a:t>
            </a:r>
          </a:p>
        </p:txBody>
      </p:sp>
      <p:sp>
        <p:nvSpPr>
          <p:cNvPr id="23635" name="Text Box 83"/>
          <p:cNvSpPr txBox="1">
            <a:spLocks noChangeArrowheads="1"/>
          </p:cNvSpPr>
          <p:nvPr/>
        </p:nvSpPr>
        <p:spPr bwMode="auto">
          <a:xfrm>
            <a:off x="2209801" y="5137150"/>
            <a:ext cx="206979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allelic frequency</a:t>
            </a:r>
            <a:endParaRPr lang="en-US" altLang="en-US">
              <a:latin typeface="Times" charset="0"/>
            </a:endParaRPr>
          </a:p>
        </p:txBody>
      </p:sp>
      <p:sp>
        <p:nvSpPr>
          <p:cNvPr id="23636" name="Text Box 84"/>
          <p:cNvSpPr txBox="1">
            <a:spLocks noChangeArrowheads="1"/>
          </p:cNvSpPr>
          <p:nvPr/>
        </p:nvSpPr>
        <p:spPr bwMode="auto">
          <a:xfrm>
            <a:off x="2209800" y="4364038"/>
            <a:ext cx="156966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pollination</a:t>
            </a:r>
            <a:r>
              <a:rPr lang="en-US" altLang="en-US">
                <a:latin typeface="Times" charset="0"/>
              </a:rPr>
              <a:t> </a:t>
            </a:r>
          </a:p>
        </p:txBody>
      </p:sp>
      <p:sp>
        <p:nvSpPr>
          <p:cNvPr id="23637" name="Text Box 85"/>
          <p:cNvSpPr txBox="1">
            <a:spLocks noChangeArrowheads="1"/>
          </p:cNvSpPr>
          <p:nvPr/>
        </p:nvSpPr>
        <p:spPr bwMode="auto">
          <a:xfrm>
            <a:off x="2209800" y="3584575"/>
            <a:ext cx="13260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heredity</a:t>
            </a:r>
            <a:r>
              <a:rPr lang="en-US" altLang="en-US">
                <a:latin typeface="Times" charset="0"/>
              </a:rPr>
              <a:t> </a:t>
            </a:r>
          </a:p>
        </p:txBody>
      </p:sp>
      <p:sp>
        <p:nvSpPr>
          <p:cNvPr id="23638" name="Text Box 86"/>
          <p:cNvSpPr txBox="1">
            <a:spLocks noChangeArrowheads="1"/>
          </p:cNvSpPr>
          <p:nvPr/>
        </p:nvSpPr>
        <p:spPr bwMode="auto">
          <a:xfrm>
            <a:off x="2209800" y="2789238"/>
            <a:ext cx="128112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dirty="0">
                <a:latin typeface="Times" charset="0"/>
              </a:rPr>
              <a:t>A.  </a:t>
            </a:r>
            <a:r>
              <a:rPr lang="en-US" altLang="en-US" dirty="0">
                <a:latin typeface="Times" charset="0"/>
                <a:cs typeface="Times New Roman" pitchFamily="18" charset="0"/>
              </a:rPr>
              <a:t>genetics</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23649" name="Picture 9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23654" name="Picture 10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23655" name="Picture 103"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23658" name="Picture 10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23659" name="Text Box 10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2179405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58"/>
                                        </p:tgtEl>
                                        <p:attrNameLst>
                                          <p:attrName>style.visibility</p:attrName>
                                        </p:attrNameLst>
                                      </p:cBhvr>
                                      <p:to>
                                        <p:strVal val="visible"/>
                                      </p:to>
                                    </p:set>
                                    <p:animEffect transition="in" filter="box(out)">
                                      <p:cBhvr>
                                        <p:cTn id="7" dur="500"/>
                                        <p:tgtEl>
                                          <p:spTgt spid="236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59"/>
                                        </p:tgtEl>
                                        <p:attrNameLst>
                                          <p:attrName>style.visibility</p:attrName>
                                        </p:attrNameLst>
                                      </p:cBhvr>
                                      <p:to>
                                        <p:strVal val="visible"/>
                                      </p:to>
                                    </p:set>
                                    <p:animEffect transition="in" filter="box(out)">
                                      <p:cBhvr>
                                        <p:cTn id="10" dur="500"/>
                                        <p:tgtEl>
                                          <p:spTgt spid="236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3645"/>
                                        </p:tgtEl>
                                        <p:attrNameLst>
                                          <p:attrName>style.visibility</p:attrName>
                                        </p:attrNameLst>
                                      </p:cBhvr>
                                      <p:to>
                                        <p:strVal val="visible"/>
                                      </p:to>
                                    </p:set>
                                    <p:animEffect transition="in" filter="box(out)">
                                      <p:cBhvr>
                                        <p:cTn id="1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10611" name="Rectangle 19"/>
          <p:cNvSpPr>
            <a:spLocks noChangeArrowheads="1"/>
          </p:cNvSpPr>
          <p:nvPr/>
        </p:nvSpPr>
        <p:spPr bwMode="auto">
          <a:xfrm>
            <a:off x="2343150" y="1066801"/>
            <a:ext cx="6953250" cy="830997"/>
          </a:xfrm>
          <a:prstGeom prst="rect">
            <a:avLst/>
          </a:prstGeom>
          <a:noFill/>
          <a:ln w="9525">
            <a:noFill/>
            <a:miter lim="800000"/>
            <a:headEnd/>
            <a:tailEnd/>
          </a:ln>
          <a:effectLst/>
        </p:spPr>
        <p:txBody>
          <a:bodyPr>
            <a:spAutoFit/>
          </a:bodyPr>
          <a:lstStyle/>
          <a:p>
            <a:pPr>
              <a:buFontTx/>
              <a:buNone/>
            </a:pPr>
            <a:r>
              <a:rPr lang="en-US" altLang="en-US" sz="2400" dirty="0">
                <a:solidFill>
                  <a:schemeClr val="tx2"/>
                </a:solidFill>
                <a:latin typeface="Times" charset="0"/>
                <a:cs typeface="Times New Roman" pitchFamily="18" charset="0"/>
              </a:rPr>
              <a:t>The answer is B.</a:t>
            </a:r>
            <a:r>
              <a:rPr lang="en-US" altLang="en-US" sz="2400" dirty="0">
                <a:latin typeface="Times" charset="0"/>
                <a:cs typeface="Times New Roman" pitchFamily="18" charset="0"/>
              </a:rPr>
              <a:t> Genetics is the branch of biology that studies heredity.</a:t>
            </a:r>
          </a:p>
        </p:txBody>
      </p:sp>
      <p:pic>
        <p:nvPicPr>
          <p:cNvPr id="110665" name="Picture 73"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10666" name="Picture 7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10667" name="Picture 7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10668" name="Picture 7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10669" name="Picture 7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10670" name="Picture 7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10675" name="Picture 83"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10677" name="Picture 8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10680" name="Picture 8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10681" name="Text Box 8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640776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0680"/>
                                        </p:tgtEl>
                                        <p:attrNameLst>
                                          <p:attrName>style.visibility</p:attrName>
                                        </p:attrNameLst>
                                      </p:cBhvr>
                                      <p:to>
                                        <p:strVal val="visible"/>
                                      </p:to>
                                    </p:set>
                                    <p:animEffect transition="in" filter="box(out)">
                                      <p:cBhvr>
                                        <p:cTn id="7" dur="500"/>
                                        <p:tgtEl>
                                          <p:spTgt spid="11068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0681"/>
                                        </p:tgtEl>
                                        <p:attrNameLst>
                                          <p:attrName>style.visibility</p:attrName>
                                        </p:attrNameLst>
                                      </p:cBhvr>
                                      <p:to>
                                        <p:strVal val="visible"/>
                                      </p:to>
                                    </p:set>
                                    <p:animEffect transition="in" filter="box(out)">
                                      <p:cBhvr>
                                        <p:cTn id="10" dur="500"/>
                                        <p:tgtEl>
                                          <p:spTgt spid="11068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0670"/>
                                        </p:tgtEl>
                                        <p:attrNameLst>
                                          <p:attrName>style.visibility</p:attrName>
                                        </p:attrNameLst>
                                      </p:cBhvr>
                                      <p:to>
                                        <p:strVal val="visible"/>
                                      </p:to>
                                    </p:set>
                                    <p:animEffect transition="in" filter="box(out)">
                                      <p:cBhvr>
                                        <p:cTn id="14" dur="500"/>
                                        <p:tgtEl>
                                          <p:spTgt spid="110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8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8643"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2</a:t>
            </a:r>
          </a:p>
        </p:txBody>
      </p:sp>
      <p:sp>
        <p:nvSpPr>
          <p:cNvPr id="1008644"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What are traits?</a:t>
            </a:r>
            <a:endParaRPr lang="en-US" altLang="en-US" sz="2400" dirty="0">
              <a:latin typeface="Times" charset="0"/>
            </a:endParaRPr>
          </a:p>
        </p:txBody>
      </p:sp>
      <p:pic>
        <p:nvPicPr>
          <p:cNvPr id="1008649"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8650"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8651"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8652"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8653"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8654"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8656"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sp>
        <p:nvSpPr>
          <p:cNvPr id="1008657" name="Rectangle 17"/>
          <p:cNvSpPr>
            <a:spLocks noChangeArrowheads="1"/>
          </p:cNvSpPr>
          <p:nvPr/>
        </p:nvSpPr>
        <p:spPr bwMode="auto">
          <a:xfrm>
            <a:off x="2133600" y="3230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Answer</a:t>
            </a:r>
          </a:p>
        </p:txBody>
      </p:sp>
      <p:sp>
        <p:nvSpPr>
          <p:cNvPr id="1008658" name="Rectangle 18"/>
          <p:cNvSpPr>
            <a:spLocks noChangeArrowheads="1"/>
          </p:cNvSpPr>
          <p:nvPr/>
        </p:nvSpPr>
        <p:spPr bwMode="auto">
          <a:xfrm>
            <a:off x="2219325" y="3962401"/>
            <a:ext cx="8020050" cy="646331"/>
          </a:xfrm>
          <a:prstGeom prst="rect">
            <a:avLst/>
          </a:prstGeom>
          <a:noFill/>
          <a:ln w="9525">
            <a:noFill/>
            <a:miter lim="800000"/>
            <a:headEnd/>
            <a:tailEnd/>
          </a:ln>
          <a:effectLst/>
        </p:spPr>
        <p:txBody>
          <a:bodyPr>
            <a:spAutoFit/>
          </a:bodyPr>
          <a:lstStyle/>
          <a:p>
            <a:pPr>
              <a:buFontTx/>
              <a:buNone/>
            </a:pPr>
            <a:r>
              <a:rPr lang="en-US" altLang="en-US">
                <a:latin typeface="Times" charset="0"/>
                <a:cs typeface="Times New Roman" pitchFamily="18" charset="0"/>
              </a:rPr>
              <a:t>Traits are characteristics that are inherited. Height, hair color and eye color are examples of traits in humans. </a:t>
            </a:r>
          </a:p>
        </p:txBody>
      </p:sp>
      <p:pic>
        <p:nvPicPr>
          <p:cNvPr id="1008659" name="Picture 19"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8662" name="Picture 22"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8663"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4</a:t>
            </a:r>
          </a:p>
        </p:txBody>
      </p:sp>
    </p:spTree>
    <p:extLst>
      <p:ext uri="{BB962C8B-B14F-4D97-AF65-F5344CB8AC3E}">
        <p14:creationId xmlns:p14="http://schemas.microsoft.com/office/powerpoint/2010/main" val="16282853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8662"/>
                                        </p:tgtEl>
                                        <p:attrNameLst>
                                          <p:attrName>style.visibility</p:attrName>
                                        </p:attrNameLst>
                                      </p:cBhvr>
                                      <p:to>
                                        <p:strVal val="visible"/>
                                      </p:to>
                                    </p:set>
                                    <p:animEffect transition="in" filter="box(out)">
                                      <p:cBhvr>
                                        <p:cTn id="7" dur="500"/>
                                        <p:tgtEl>
                                          <p:spTgt spid="10086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8663"/>
                                        </p:tgtEl>
                                        <p:attrNameLst>
                                          <p:attrName>style.visibility</p:attrName>
                                        </p:attrNameLst>
                                      </p:cBhvr>
                                      <p:to>
                                        <p:strVal val="visible"/>
                                      </p:to>
                                    </p:set>
                                    <p:animEffect transition="in" filter="box(out)">
                                      <p:cBhvr>
                                        <p:cTn id="10" dur="500"/>
                                        <p:tgtEl>
                                          <p:spTgt spid="1008663"/>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8644"/>
                                        </p:tgtEl>
                                        <p:attrNameLst>
                                          <p:attrName>style.visibility</p:attrName>
                                        </p:attrNameLst>
                                      </p:cBhvr>
                                      <p:to>
                                        <p:strVal val="visible"/>
                                      </p:to>
                                    </p:set>
                                    <p:animEffect transition="in" filter="box(out)">
                                      <p:cBhvr>
                                        <p:cTn id="14" dur="500"/>
                                        <p:tgtEl>
                                          <p:spTgt spid="100864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8657"/>
                                        </p:tgtEl>
                                        <p:attrNameLst>
                                          <p:attrName>style.visibility</p:attrName>
                                        </p:attrNameLst>
                                      </p:cBhvr>
                                      <p:to>
                                        <p:strVal val="visible"/>
                                      </p:to>
                                    </p:set>
                                    <p:animEffect transition="in" filter="box(out)">
                                      <p:cBhvr>
                                        <p:cTn id="19" dur="500"/>
                                        <p:tgtEl>
                                          <p:spTgt spid="100865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008658"/>
                                        </p:tgtEl>
                                        <p:attrNameLst>
                                          <p:attrName>style.visibility</p:attrName>
                                        </p:attrNameLst>
                                      </p:cBhvr>
                                      <p:to>
                                        <p:strVal val="visible"/>
                                      </p:to>
                                    </p:set>
                                    <p:animEffect transition="in" filter="box(out)">
                                      <p:cBhvr>
                                        <p:cTn id="24" dur="500"/>
                                        <p:tgtEl>
                                          <p:spTgt spid="1008658"/>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008650"/>
                                        </p:tgtEl>
                                        <p:attrNameLst>
                                          <p:attrName>style.visibility</p:attrName>
                                        </p:attrNameLst>
                                      </p:cBhvr>
                                      <p:to>
                                        <p:strVal val="visible"/>
                                      </p:to>
                                    </p:set>
                                    <p:animEffect transition="in" filter="box(out)">
                                      <p:cBhvr>
                                        <p:cTn id="28" dur="500"/>
                                        <p:tgtEl>
                                          <p:spTgt spid="1008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4" grpId="0" autoUpdateAnimBg="0"/>
      <p:bldP spid="1008657" grpId="0" autoUpdateAnimBg="0"/>
      <p:bldP spid="1008658" grpId="0" autoUpdateAnimBg="0"/>
      <p:bldP spid="10086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9667"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3</a:t>
            </a:r>
          </a:p>
        </p:txBody>
      </p:sp>
      <p:sp>
        <p:nvSpPr>
          <p:cNvPr id="1009668"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Gametes are __________.</a:t>
            </a:r>
            <a:r>
              <a:rPr lang="en-US" altLang="en-US" sz="2400" dirty="0">
                <a:latin typeface="Times" charset="0"/>
              </a:rPr>
              <a:t> </a:t>
            </a:r>
          </a:p>
        </p:txBody>
      </p:sp>
      <p:sp>
        <p:nvSpPr>
          <p:cNvPr id="1009669" name="Text Box 5"/>
          <p:cNvSpPr txBox="1">
            <a:spLocks noChangeArrowheads="1"/>
          </p:cNvSpPr>
          <p:nvPr/>
        </p:nvSpPr>
        <p:spPr bwMode="auto">
          <a:xfrm>
            <a:off x="2209800" y="4832350"/>
            <a:ext cx="5943600" cy="369332"/>
          </a:xfrm>
          <a:prstGeom prst="rect">
            <a:avLst/>
          </a:prstGeom>
          <a:noFill/>
          <a:ln w="9525" algn="ctr">
            <a:noFill/>
            <a:miter lim="800000"/>
            <a:headEnd/>
            <a:tailEnd/>
          </a:ln>
          <a:effectLst/>
        </p:spPr>
        <p:txBody>
          <a:bodyPr>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fertilized cells that develop into 	    adult organisms</a:t>
            </a:r>
            <a:r>
              <a:rPr lang="en-US" altLang="en-US">
                <a:latin typeface="Times" charset="0"/>
              </a:rPr>
              <a:t> </a:t>
            </a:r>
          </a:p>
        </p:txBody>
      </p:sp>
      <p:sp>
        <p:nvSpPr>
          <p:cNvPr id="1009670" name="Text Box 6"/>
          <p:cNvSpPr txBox="1">
            <a:spLocks noChangeArrowheads="1"/>
          </p:cNvSpPr>
          <p:nvPr/>
        </p:nvSpPr>
        <p:spPr bwMode="auto">
          <a:xfrm>
            <a:off x="2209800" y="4059238"/>
            <a:ext cx="3409908"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both male and female sex cells</a:t>
            </a:r>
            <a:r>
              <a:rPr lang="en-US" altLang="en-US">
                <a:latin typeface="Times" charset="0"/>
              </a:rPr>
              <a:t> </a:t>
            </a:r>
          </a:p>
        </p:txBody>
      </p:sp>
      <p:sp>
        <p:nvSpPr>
          <p:cNvPr id="1009671" name="Text Box 7"/>
          <p:cNvSpPr txBox="1">
            <a:spLocks noChangeArrowheads="1"/>
          </p:cNvSpPr>
          <p:nvPr/>
        </p:nvSpPr>
        <p:spPr bwMode="auto">
          <a:xfrm>
            <a:off x="2209801" y="3279775"/>
            <a:ext cx="2044149"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female sex cells</a:t>
            </a:r>
            <a:r>
              <a:rPr lang="en-US" altLang="en-US">
                <a:latin typeface="Times" charset="0"/>
              </a:rPr>
              <a:t> </a:t>
            </a:r>
          </a:p>
        </p:txBody>
      </p:sp>
      <p:sp>
        <p:nvSpPr>
          <p:cNvPr id="1009672" name="Text Box 8"/>
          <p:cNvSpPr txBox="1">
            <a:spLocks noChangeArrowheads="1"/>
          </p:cNvSpPr>
          <p:nvPr/>
        </p:nvSpPr>
        <p:spPr bwMode="auto">
          <a:xfrm>
            <a:off x="2209801" y="2484438"/>
            <a:ext cx="187743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A.  </a:t>
            </a:r>
            <a:r>
              <a:rPr lang="en-US" altLang="en-US">
                <a:latin typeface="Times" charset="0"/>
                <a:cs typeface="Times New Roman" pitchFamily="18" charset="0"/>
              </a:rPr>
              <a:t>male sex cells</a:t>
            </a:r>
            <a:r>
              <a:rPr lang="en-US" altLang="en-US">
                <a:latin typeface="Times" charset="0"/>
              </a:rPr>
              <a:t> </a:t>
            </a:r>
          </a:p>
        </p:txBody>
      </p:sp>
      <p:pic>
        <p:nvPicPr>
          <p:cNvPr id="1009673"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9674"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9675"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9676"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9677"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9678"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9680"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09681"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968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9685"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37028942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9684"/>
                                        </p:tgtEl>
                                        <p:attrNameLst>
                                          <p:attrName>style.visibility</p:attrName>
                                        </p:attrNameLst>
                                      </p:cBhvr>
                                      <p:to>
                                        <p:strVal val="visible"/>
                                      </p:to>
                                    </p:set>
                                    <p:animEffect transition="in" filter="box(out)">
                                      <p:cBhvr>
                                        <p:cTn id="7" dur="500"/>
                                        <p:tgtEl>
                                          <p:spTgt spid="100968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9685"/>
                                        </p:tgtEl>
                                        <p:attrNameLst>
                                          <p:attrName>style.visibility</p:attrName>
                                        </p:attrNameLst>
                                      </p:cBhvr>
                                      <p:to>
                                        <p:strVal val="visible"/>
                                      </p:to>
                                    </p:set>
                                    <p:animEffect transition="in" filter="box(out)">
                                      <p:cBhvr>
                                        <p:cTn id="10" dur="500"/>
                                        <p:tgtEl>
                                          <p:spTgt spid="1009685"/>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9668"/>
                                        </p:tgtEl>
                                        <p:attrNameLst>
                                          <p:attrName>style.visibility</p:attrName>
                                        </p:attrNameLst>
                                      </p:cBhvr>
                                      <p:to>
                                        <p:strVal val="visible"/>
                                      </p:to>
                                    </p:set>
                                    <p:animEffect transition="in" filter="box(out)">
                                      <p:cBhvr>
                                        <p:cTn id="14" dur="500"/>
                                        <p:tgtEl>
                                          <p:spTgt spid="100966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9672"/>
                                        </p:tgtEl>
                                        <p:attrNameLst>
                                          <p:attrName>style.visibility</p:attrName>
                                        </p:attrNameLst>
                                      </p:cBhvr>
                                      <p:to>
                                        <p:strVal val="visible"/>
                                      </p:to>
                                    </p:set>
                                    <p:animEffect transition="in" filter="box(out)">
                                      <p:cBhvr>
                                        <p:cTn id="19" dur="500"/>
                                        <p:tgtEl>
                                          <p:spTgt spid="1009672"/>
                                        </p:tgtEl>
                                      </p:cBhvr>
                                    </p:animEffect>
                                  </p:childTnLst>
                                </p:cTn>
                              </p:par>
                            </p:childTnLst>
                          </p:cTn>
                        </p:par>
                        <p:par>
                          <p:cTn id="20" fill="hold">
                            <p:stCondLst>
                              <p:cond delay="500"/>
                            </p:stCondLst>
                            <p:childTnLst>
                              <p:par>
                                <p:cTn id="21" presetID="4" presetClass="entr" presetSubtype="32" fill="hold" grpId="0" nodeType="afterEffect">
                                  <p:stCondLst>
                                    <p:cond delay="0"/>
                                  </p:stCondLst>
                                  <p:childTnLst>
                                    <p:set>
                                      <p:cBhvr>
                                        <p:cTn id="22" dur="1" fill="hold">
                                          <p:stCondLst>
                                            <p:cond delay="0"/>
                                          </p:stCondLst>
                                        </p:cTn>
                                        <p:tgtEl>
                                          <p:spTgt spid="1009671"/>
                                        </p:tgtEl>
                                        <p:attrNameLst>
                                          <p:attrName>style.visibility</p:attrName>
                                        </p:attrNameLst>
                                      </p:cBhvr>
                                      <p:to>
                                        <p:strVal val="visible"/>
                                      </p:to>
                                    </p:set>
                                    <p:animEffect transition="in" filter="box(out)">
                                      <p:cBhvr>
                                        <p:cTn id="23" dur="500"/>
                                        <p:tgtEl>
                                          <p:spTgt spid="1009671"/>
                                        </p:tgtEl>
                                      </p:cBhvr>
                                    </p:animEffect>
                                  </p:childTnLst>
                                </p:cTn>
                              </p:par>
                            </p:childTnLst>
                          </p:cTn>
                        </p:par>
                        <p:par>
                          <p:cTn id="24" fill="hold">
                            <p:stCondLst>
                              <p:cond delay="1000"/>
                            </p:stCondLst>
                            <p:childTnLst>
                              <p:par>
                                <p:cTn id="25" presetID="4" presetClass="entr" presetSubtype="32" fill="hold" grpId="0" nodeType="afterEffect">
                                  <p:stCondLst>
                                    <p:cond delay="0"/>
                                  </p:stCondLst>
                                  <p:childTnLst>
                                    <p:set>
                                      <p:cBhvr>
                                        <p:cTn id="26" dur="1" fill="hold">
                                          <p:stCondLst>
                                            <p:cond delay="0"/>
                                          </p:stCondLst>
                                        </p:cTn>
                                        <p:tgtEl>
                                          <p:spTgt spid="1009670"/>
                                        </p:tgtEl>
                                        <p:attrNameLst>
                                          <p:attrName>style.visibility</p:attrName>
                                        </p:attrNameLst>
                                      </p:cBhvr>
                                      <p:to>
                                        <p:strVal val="visible"/>
                                      </p:to>
                                    </p:set>
                                    <p:animEffect transition="in" filter="box(out)">
                                      <p:cBhvr>
                                        <p:cTn id="27" dur="500"/>
                                        <p:tgtEl>
                                          <p:spTgt spid="1009670"/>
                                        </p:tgtEl>
                                      </p:cBhvr>
                                    </p:animEffect>
                                  </p:childTnLst>
                                </p:cTn>
                              </p:par>
                            </p:childTnLst>
                          </p:cTn>
                        </p:par>
                        <p:par>
                          <p:cTn id="28" fill="hold">
                            <p:stCondLst>
                              <p:cond delay="1500"/>
                            </p:stCondLst>
                            <p:childTnLst>
                              <p:par>
                                <p:cTn id="29" presetID="4" presetClass="entr" presetSubtype="32" fill="hold" grpId="0" nodeType="afterEffect">
                                  <p:stCondLst>
                                    <p:cond delay="0"/>
                                  </p:stCondLst>
                                  <p:childTnLst>
                                    <p:set>
                                      <p:cBhvr>
                                        <p:cTn id="30" dur="1" fill="hold">
                                          <p:stCondLst>
                                            <p:cond delay="0"/>
                                          </p:stCondLst>
                                        </p:cTn>
                                        <p:tgtEl>
                                          <p:spTgt spid="1009669"/>
                                        </p:tgtEl>
                                        <p:attrNameLst>
                                          <p:attrName>style.visibility</p:attrName>
                                        </p:attrNameLst>
                                      </p:cBhvr>
                                      <p:to>
                                        <p:strVal val="visible"/>
                                      </p:to>
                                    </p:set>
                                    <p:animEffect transition="in" filter="box(out)">
                                      <p:cBhvr>
                                        <p:cTn id="31" dur="500"/>
                                        <p:tgtEl>
                                          <p:spTgt spid="1009669"/>
                                        </p:tgtEl>
                                      </p:cBhvr>
                                    </p:animEffect>
                                  </p:childTnLst>
                                </p:cTn>
                              </p:par>
                            </p:childTnLst>
                          </p:cTn>
                        </p:par>
                        <p:par>
                          <p:cTn id="32" fill="hold">
                            <p:stCondLst>
                              <p:cond delay="2000"/>
                            </p:stCondLst>
                            <p:childTnLst>
                              <p:par>
                                <p:cTn id="33" presetID="4" presetClass="entr" presetSubtype="32" fill="hold" nodeType="afterEffect">
                                  <p:stCondLst>
                                    <p:cond delay="0"/>
                                  </p:stCondLst>
                                  <p:childTnLst>
                                    <p:set>
                                      <p:cBhvr>
                                        <p:cTn id="34" dur="1" fill="hold">
                                          <p:stCondLst>
                                            <p:cond delay="0"/>
                                          </p:stCondLst>
                                        </p:cTn>
                                        <p:tgtEl>
                                          <p:spTgt spid="1009674"/>
                                        </p:tgtEl>
                                        <p:attrNameLst>
                                          <p:attrName>style.visibility</p:attrName>
                                        </p:attrNameLst>
                                      </p:cBhvr>
                                      <p:to>
                                        <p:strVal val="visible"/>
                                      </p:to>
                                    </p:set>
                                    <p:animEffect transition="in" filter="box(out)">
                                      <p:cBhvr>
                                        <p:cTn id="35" dur="500"/>
                                        <p:tgtEl>
                                          <p:spTgt spid="1009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68" grpId="0" autoUpdateAnimBg="0"/>
      <p:bldP spid="1009669" grpId="0" autoUpdateAnimBg="0"/>
      <p:bldP spid="1009670" grpId="0" autoUpdateAnimBg="0"/>
      <p:bldP spid="1009671" grpId="0" autoUpdateAnimBg="0"/>
      <p:bldP spid="1009672" grpId="0" autoUpdateAnimBg="0"/>
      <p:bldP spid="100968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014787" name="Rectangle 3"/>
          <p:cNvSpPr>
            <a:spLocks noChangeArrowheads="1"/>
          </p:cNvSpPr>
          <p:nvPr/>
        </p:nvSpPr>
        <p:spPr bwMode="auto">
          <a:xfrm>
            <a:off x="2114550" y="1219201"/>
            <a:ext cx="8020050" cy="646331"/>
          </a:xfrm>
          <a:prstGeom prst="rect">
            <a:avLst/>
          </a:prstGeom>
          <a:noFill/>
          <a:ln w="9525">
            <a:noFill/>
            <a:miter lim="800000"/>
            <a:headEnd/>
            <a:tailEnd/>
          </a:ln>
          <a:effectLst/>
        </p:spPr>
        <p:txBody>
          <a:bodyPr>
            <a:spAutoFit/>
          </a:bodyPr>
          <a:lstStyle/>
          <a:p>
            <a:pPr>
              <a:buFontTx/>
              <a:buNone/>
            </a:pPr>
            <a:r>
              <a:rPr lang="en-US" altLang="en-US">
                <a:solidFill>
                  <a:schemeClr val="tx2"/>
                </a:solidFill>
                <a:latin typeface="Times" charset="0"/>
                <a:cs typeface="Times New Roman" pitchFamily="18" charset="0"/>
              </a:rPr>
              <a:t>The answer is C.</a:t>
            </a:r>
            <a:r>
              <a:rPr lang="en-US" altLang="en-US">
                <a:latin typeface="Times" charset="0"/>
                <a:cs typeface="Times New Roman" pitchFamily="18" charset="0"/>
              </a:rPr>
              <a:t> Organisms that reproduce sexually produce male and female sex cells, called gametes.</a:t>
            </a:r>
          </a:p>
        </p:txBody>
      </p:sp>
      <p:pic>
        <p:nvPicPr>
          <p:cNvPr id="1014789" name="Picture 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147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147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147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147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14794" name="Picture 10"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014796" name="Picture 1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14798" name="Picture 14"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14801"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14802" name="Text Box 1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7337933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14801"/>
                                        </p:tgtEl>
                                        <p:attrNameLst>
                                          <p:attrName>style.visibility</p:attrName>
                                        </p:attrNameLst>
                                      </p:cBhvr>
                                      <p:to>
                                        <p:strVal val="visible"/>
                                      </p:to>
                                    </p:set>
                                    <p:animEffect transition="in" filter="box(out)">
                                      <p:cBhvr>
                                        <p:cTn id="7" dur="500"/>
                                        <p:tgtEl>
                                          <p:spTgt spid="101480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14802"/>
                                        </p:tgtEl>
                                        <p:attrNameLst>
                                          <p:attrName>style.visibility</p:attrName>
                                        </p:attrNameLst>
                                      </p:cBhvr>
                                      <p:to>
                                        <p:strVal val="visible"/>
                                      </p:to>
                                    </p:set>
                                    <p:animEffect transition="in" filter="box(out)">
                                      <p:cBhvr>
                                        <p:cTn id="10" dur="500"/>
                                        <p:tgtEl>
                                          <p:spTgt spid="101480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014794"/>
                                        </p:tgtEl>
                                        <p:attrNameLst>
                                          <p:attrName>style.visibility</p:attrName>
                                        </p:attrNameLst>
                                      </p:cBhvr>
                                      <p:to>
                                        <p:strVal val="visible"/>
                                      </p:to>
                                    </p:set>
                                    <p:animEffect transition="in" filter="box(out)">
                                      <p:cBhvr>
                                        <p:cTn id="14" dur="500"/>
                                        <p:tgtEl>
                                          <p:spTgt spid="1014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80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94938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45" name="Picture 45" descr="Fig"/>
          <p:cNvPicPr>
            <a:picLocks noChangeAspect="1" noChangeArrowheads="1"/>
          </p:cNvPicPr>
          <p:nvPr/>
        </p:nvPicPr>
        <p:blipFill>
          <a:blip r:embed="rId2" cstate="print"/>
          <a:srcRect/>
          <a:stretch>
            <a:fillRect/>
          </a:stretch>
        </p:blipFill>
        <p:spPr bwMode="auto">
          <a:xfrm>
            <a:off x="2057400" y="1676400"/>
            <a:ext cx="4876800" cy="4335462"/>
          </a:xfrm>
          <a:prstGeom prst="rect">
            <a:avLst/>
          </a:prstGeom>
          <a:noFill/>
        </p:spPr>
      </p:pic>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6003" name="Rectangle 3"/>
          <p:cNvSpPr>
            <a:spLocks noChangeArrowheads="1"/>
          </p:cNvSpPr>
          <p:nvPr/>
        </p:nvSpPr>
        <p:spPr bwMode="auto">
          <a:xfrm>
            <a:off x="6858000" y="1831975"/>
            <a:ext cx="3657600" cy="341632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Two organisms can look alike but have different underlying allele combinations. </a:t>
            </a:r>
          </a:p>
          <a:p>
            <a:pPr marL="342900" indent="-342900"/>
            <a:r>
              <a:rPr lang="en-US" altLang="en-US" sz="2400" dirty="0">
                <a:latin typeface="Times" charset="0"/>
              </a:rPr>
              <a:t>Tall – Phenotype</a:t>
            </a:r>
          </a:p>
          <a:p>
            <a:pPr marL="342900" indent="-342900"/>
            <a:r>
              <a:rPr lang="en-US" altLang="en-US" sz="2400" dirty="0">
                <a:latin typeface="Times" charset="0"/>
              </a:rPr>
              <a:t>TT, </a:t>
            </a:r>
            <a:r>
              <a:rPr lang="en-US" altLang="en-US" sz="2400" dirty="0" err="1">
                <a:latin typeface="Times" charset="0"/>
              </a:rPr>
              <a:t>Tt</a:t>
            </a:r>
            <a:r>
              <a:rPr lang="en-US" altLang="en-US" sz="2400" dirty="0">
                <a:latin typeface="Times" charset="0"/>
              </a:rPr>
              <a:t> – Genotype</a:t>
            </a:r>
          </a:p>
          <a:p>
            <a:pPr marL="342900" indent="-342900"/>
            <a:endParaRPr lang="en-US" altLang="en-US" sz="2400" dirty="0">
              <a:latin typeface="Times" charset="0"/>
            </a:endParaRPr>
          </a:p>
          <a:p>
            <a:pPr marL="342900" indent="-342900"/>
            <a:r>
              <a:rPr lang="en-US" altLang="en-US" sz="2400" dirty="0">
                <a:latin typeface="Times" charset="0"/>
              </a:rPr>
              <a:t>Short – Phenotype</a:t>
            </a:r>
          </a:p>
          <a:p>
            <a:pPr marL="342900" indent="-342900"/>
            <a:r>
              <a:rPr lang="en-US" altLang="en-US" sz="2400" dirty="0" err="1">
                <a:latin typeface="Times" charset="0"/>
              </a:rPr>
              <a:t>tt</a:t>
            </a:r>
            <a:r>
              <a:rPr lang="en-US" altLang="en-US" sz="2400" dirty="0">
                <a:latin typeface="Times" charset="0"/>
              </a:rPr>
              <a:t> - Genotype</a:t>
            </a:r>
          </a:p>
        </p:txBody>
      </p:sp>
      <p:sp>
        <p:nvSpPr>
          <p:cNvPr id="896004" name="Text Box 4"/>
          <p:cNvSpPr txBox="1">
            <a:spLocks noChangeArrowheads="1"/>
          </p:cNvSpPr>
          <p:nvPr/>
        </p:nvSpPr>
        <p:spPr bwMode="auto">
          <a:xfrm>
            <a:off x="3352800" y="457201"/>
            <a:ext cx="7315200" cy="95410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altLang="en-US" sz="2800" b="1" dirty="0">
                <a:solidFill>
                  <a:schemeClr val="tx2"/>
                </a:solidFill>
                <a:latin typeface="Times" charset="0"/>
              </a:rPr>
              <a:t>Phenotypes (How it looks) and Genotypes</a:t>
            </a:r>
          </a:p>
          <a:p>
            <a:pPr>
              <a:buFontTx/>
              <a:buNone/>
            </a:pPr>
            <a:r>
              <a:rPr lang="en-US" altLang="en-US" sz="2800" b="1" dirty="0">
                <a:solidFill>
                  <a:schemeClr val="tx2"/>
                </a:solidFill>
                <a:latin typeface="Times" charset="0"/>
              </a:rPr>
              <a:t> (Letters that represent the trait)</a:t>
            </a:r>
          </a:p>
        </p:txBody>
      </p:sp>
      <p:pic>
        <p:nvPicPr>
          <p:cNvPr id="896005"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96009" name="Picture 9" descr="help">
            <a:hlinkClick r:id="" action="ppaction://noaction"/>
          </p:cNvPr>
          <p:cNvPicPr>
            <a:picLocks noChangeAspect="1" noChangeArrowheads="1"/>
          </p:cNvPicPr>
          <p:nvPr/>
        </p:nvPicPr>
        <p:blipFill>
          <a:blip r:embed="rId4" cstate="print"/>
          <a:srcRect/>
          <a:stretch>
            <a:fillRect/>
          </a:stretch>
        </p:blipFill>
        <p:spPr bwMode="auto">
          <a:xfrm>
            <a:off x="1752600" y="6202364"/>
            <a:ext cx="560388" cy="560387"/>
          </a:xfrm>
          <a:prstGeom prst="rect">
            <a:avLst/>
          </a:prstGeom>
          <a:noFill/>
        </p:spPr>
      </p:pic>
      <p:pic>
        <p:nvPicPr>
          <p:cNvPr id="896011" name="Picture 11" descr="Sec"/>
          <p:cNvPicPr>
            <a:picLocks noChangeAspect="1" noChangeArrowheads="1"/>
          </p:cNvPicPr>
          <p:nvPr/>
        </p:nvPicPr>
        <p:blipFill>
          <a:blip r:embed="rId5" cstate="print"/>
          <a:srcRect/>
          <a:stretch>
            <a:fillRect/>
          </a:stretch>
        </p:blipFill>
        <p:spPr bwMode="auto">
          <a:xfrm>
            <a:off x="1524000" y="1"/>
            <a:ext cx="1828800" cy="811213"/>
          </a:xfrm>
          <a:prstGeom prst="rect">
            <a:avLst/>
          </a:prstGeom>
          <a:noFill/>
        </p:spPr>
      </p:pic>
      <p:pic>
        <p:nvPicPr>
          <p:cNvPr id="896012" name="Picture 12" descr="Sec"/>
          <p:cNvPicPr>
            <a:picLocks noChangeAspect="1" noChangeArrowheads="1"/>
          </p:cNvPicPr>
          <p:nvPr/>
        </p:nvPicPr>
        <p:blipFill>
          <a:blip r:embed="rId6" cstate="print"/>
          <a:srcRect/>
          <a:stretch>
            <a:fillRect/>
          </a:stretch>
        </p:blipFill>
        <p:spPr bwMode="auto">
          <a:xfrm>
            <a:off x="3746500" y="0"/>
            <a:ext cx="4699000" cy="482600"/>
          </a:xfrm>
          <a:prstGeom prst="rect">
            <a:avLst/>
          </a:prstGeom>
          <a:noFill/>
        </p:spPr>
      </p:pic>
      <p:sp>
        <p:nvSpPr>
          <p:cNvPr id="896019" name="Rectangle 19"/>
          <p:cNvSpPr>
            <a:spLocks noChangeArrowheads="1"/>
          </p:cNvSpPr>
          <p:nvPr/>
        </p:nvSpPr>
        <p:spPr bwMode="auto">
          <a:xfrm>
            <a:off x="2209800" y="1295401"/>
            <a:ext cx="27432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Law of segregation</a:t>
            </a:r>
          </a:p>
        </p:txBody>
      </p:sp>
      <p:sp>
        <p:nvSpPr>
          <p:cNvPr id="896020" name="Rectangle 20"/>
          <p:cNvSpPr>
            <a:spLocks noChangeArrowheads="1"/>
          </p:cNvSpPr>
          <p:nvPr/>
        </p:nvSpPr>
        <p:spPr bwMode="auto">
          <a:xfrm>
            <a:off x="5105400" y="1295401"/>
            <a:ext cx="19812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Tt</a:t>
            </a:r>
            <a:r>
              <a:rPr lang="en-US" altLang="en-US" sz="2400" dirty="0">
                <a:solidFill>
                  <a:srgbClr val="FF0000"/>
                </a:solidFill>
                <a:latin typeface="MS Shell Dlg" charset="0"/>
              </a:rPr>
              <a:t> </a:t>
            </a:r>
            <a:r>
              <a:rPr lang="en-US" altLang="en-US" sz="2400" b="1" dirty="0">
                <a:solidFill>
                  <a:srgbClr val="FF0000"/>
                </a:solidFill>
                <a:latin typeface="Symbol" pitchFamily="18" charset="2"/>
              </a:rPr>
              <a:t>´</a:t>
            </a:r>
            <a:r>
              <a:rPr lang="en-US" altLang="en-US" sz="2400" dirty="0">
                <a:solidFill>
                  <a:srgbClr val="FF0000"/>
                </a:solidFill>
                <a:latin typeface="MS Shell Dlg" charset="0"/>
              </a:rPr>
              <a:t> </a:t>
            </a:r>
            <a:r>
              <a:rPr lang="en-US" altLang="en-US" sz="2400" b="1" i="1" dirty="0" err="1">
                <a:solidFill>
                  <a:srgbClr val="FF0000"/>
                </a:solidFill>
                <a:latin typeface="Times" charset="0"/>
              </a:rPr>
              <a:t>Tt</a:t>
            </a:r>
            <a:r>
              <a:rPr lang="en-US" altLang="en-US" sz="2400" b="1" dirty="0">
                <a:solidFill>
                  <a:srgbClr val="FF0000"/>
                </a:solidFill>
                <a:latin typeface="Times" charset="0"/>
              </a:rPr>
              <a:t> cross</a:t>
            </a:r>
          </a:p>
        </p:txBody>
      </p:sp>
      <p:sp>
        <p:nvSpPr>
          <p:cNvPr id="896021" name="Rectangle 21"/>
          <p:cNvSpPr>
            <a:spLocks noChangeArrowheads="1"/>
          </p:cNvSpPr>
          <p:nvPr/>
        </p:nvSpPr>
        <p:spPr bwMode="auto">
          <a:xfrm>
            <a:off x="3505200" y="2703514"/>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F1</a:t>
            </a:r>
          </a:p>
        </p:txBody>
      </p:sp>
      <p:sp>
        <p:nvSpPr>
          <p:cNvPr id="896022" name="Rectangle 22"/>
          <p:cNvSpPr>
            <a:spLocks noChangeArrowheads="1"/>
          </p:cNvSpPr>
          <p:nvPr/>
        </p:nvSpPr>
        <p:spPr bwMode="auto">
          <a:xfrm>
            <a:off x="3937000" y="32416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3" name="Rectangle 23"/>
          <p:cNvSpPr>
            <a:spLocks noChangeArrowheads="1"/>
          </p:cNvSpPr>
          <p:nvPr/>
        </p:nvSpPr>
        <p:spPr bwMode="auto">
          <a:xfrm>
            <a:off x="5397500" y="32289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4" name="Rectangle 24"/>
          <p:cNvSpPr>
            <a:spLocks noChangeArrowheads="1"/>
          </p:cNvSpPr>
          <p:nvPr/>
        </p:nvSpPr>
        <p:spPr bwMode="auto">
          <a:xfrm>
            <a:off x="3594100"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5" name="Rectangle 25"/>
          <p:cNvSpPr>
            <a:spLocks noChangeArrowheads="1"/>
          </p:cNvSpPr>
          <p:nvPr/>
        </p:nvSpPr>
        <p:spPr bwMode="auto">
          <a:xfrm>
            <a:off x="25003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6" name="Rectangle 26"/>
          <p:cNvSpPr>
            <a:spLocks noChangeArrowheads="1"/>
          </p:cNvSpPr>
          <p:nvPr/>
        </p:nvSpPr>
        <p:spPr bwMode="auto">
          <a:xfrm>
            <a:off x="22717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8" name="Rectangle 28"/>
          <p:cNvSpPr>
            <a:spLocks noChangeArrowheads="1"/>
          </p:cNvSpPr>
          <p:nvPr/>
        </p:nvSpPr>
        <p:spPr bwMode="auto">
          <a:xfrm>
            <a:off x="4156075" y="3465514"/>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9" name="Rectangle 29"/>
          <p:cNvSpPr>
            <a:spLocks noChangeArrowheads="1"/>
          </p:cNvSpPr>
          <p:nvPr/>
        </p:nvSpPr>
        <p:spPr bwMode="auto">
          <a:xfrm>
            <a:off x="4419600" y="3429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0" name="Rectangle 30"/>
          <p:cNvSpPr>
            <a:spLocks noChangeArrowheads="1"/>
          </p:cNvSpPr>
          <p:nvPr/>
        </p:nvSpPr>
        <p:spPr bwMode="auto">
          <a:xfrm>
            <a:off x="56388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1" name="Rectangle 31"/>
          <p:cNvSpPr>
            <a:spLocks noChangeArrowheads="1"/>
          </p:cNvSpPr>
          <p:nvPr/>
        </p:nvSpPr>
        <p:spPr bwMode="auto">
          <a:xfrm>
            <a:off x="59182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2" name="Rectangle 32"/>
          <p:cNvSpPr>
            <a:spLocks noChangeArrowheads="1"/>
          </p:cNvSpPr>
          <p:nvPr/>
        </p:nvSpPr>
        <p:spPr bwMode="auto">
          <a:xfrm>
            <a:off x="3873500" y="548005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3" name="Rectangle 33"/>
          <p:cNvSpPr>
            <a:spLocks noChangeArrowheads="1"/>
          </p:cNvSpPr>
          <p:nvPr/>
        </p:nvSpPr>
        <p:spPr bwMode="auto">
          <a:xfrm>
            <a:off x="4899025" y="54800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5" name="Rectangle 35"/>
          <p:cNvSpPr>
            <a:spLocks noChangeArrowheads="1"/>
          </p:cNvSpPr>
          <p:nvPr/>
        </p:nvSpPr>
        <p:spPr bwMode="auto">
          <a:xfrm>
            <a:off x="6248400" y="5461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6" name="Rectangle 36"/>
          <p:cNvSpPr>
            <a:spLocks noChangeArrowheads="1"/>
          </p:cNvSpPr>
          <p:nvPr/>
        </p:nvSpPr>
        <p:spPr bwMode="auto">
          <a:xfrm>
            <a:off x="6489700" y="5468939"/>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7" name="Rectangle 37"/>
          <p:cNvSpPr>
            <a:spLocks noChangeArrowheads="1"/>
          </p:cNvSpPr>
          <p:nvPr/>
        </p:nvSpPr>
        <p:spPr bwMode="auto">
          <a:xfrm>
            <a:off x="5181600" y="54737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8" name="Rectangle 38"/>
          <p:cNvSpPr>
            <a:spLocks noChangeArrowheads="1"/>
          </p:cNvSpPr>
          <p:nvPr/>
        </p:nvSpPr>
        <p:spPr bwMode="auto">
          <a:xfrm>
            <a:off x="3733800" y="5943600"/>
            <a:ext cx="3048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3</a:t>
            </a:r>
          </a:p>
        </p:txBody>
      </p:sp>
      <p:sp>
        <p:nvSpPr>
          <p:cNvPr id="896039" name="Rectangle 39"/>
          <p:cNvSpPr>
            <a:spLocks noChangeArrowheads="1"/>
          </p:cNvSpPr>
          <p:nvPr/>
        </p:nvSpPr>
        <p:spPr bwMode="auto">
          <a:xfrm>
            <a:off x="35052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0" name="Rectangle 40"/>
          <p:cNvSpPr>
            <a:spLocks noChangeArrowheads="1"/>
          </p:cNvSpPr>
          <p:nvPr/>
        </p:nvSpPr>
        <p:spPr bwMode="auto">
          <a:xfrm>
            <a:off x="475297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1" name="Rectangle 41"/>
          <p:cNvSpPr>
            <a:spLocks noChangeArrowheads="1"/>
          </p:cNvSpPr>
          <p:nvPr/>
        </p:nvSpPr>
        <p:spPr bwMode="auto">
          <a:xfrm>
            <a:off x="59436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Short</a:t>
            </a:r>
          </a:p>
        </p:txBody>
      </p:sp>
      <p:sp>
        <p:nvSpPr>
          <p:cNvPr id="896042" name="Rectangle 42"/>
          <p:cNvSpPr>
            <a:spLocks noChangeArrowheads="1"/>
          </p:cNvSpPr>
          <p:nvPr/>
        </p:nvSpPr>
        <p:spPr bwMode="auto">
          <a:xfrm>
            <a:off x="6400800" y="5943600"/>
            <a:ext cx="4064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1</a:t>
            </a:r>
          </a:p>
        </p:txBody>
      </p:sp>
      <p:sp>
        <p:nvSpPr>
          <p:cNvPr id="896043" name="Rectangle 43"/>
          <p:cNvSpPr>
            <a:spLocks noChangeArrowheads="1"/>
          </p:cNvSpPr>
          <p:nvPr/>
        </p:nvSpPr>
        <p:spPr bwMode="auto">
          <a:xfrm>
            <a:off x="225742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4" name="Rectangle 44"/>
          <p:cNvSpPr>
            <a:spLocks noChangeArrowheads="1"/>
          </p:cNvSpPr>
          <p:nvPr/>
        </p:nvSpPr>
        <p:spPr bwMode="auto">
          <a:xfrm>
            <a:off x="1828800" y="4724401"/>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F2</a:t>
            </a:r>
          </a:p>
        </p:txBody>
      </p:sp>
      <p:pic>
        <p:nvPicPr>
          <p:cNvPr id="896046" name="Picture 46"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43674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ox(out)">
                                      <p:cBhvr>
                                        <p:cTn id="7" dur="500"/>
                                        <p:tgtEl>
                                          <p:spTgt spid="89600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box(out)">
                                      <p:cBhvr>
                                        <p:cTn id="11"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73828" name="Text Box 4"/>
          <p:cNvSpPr txBox="1">
            <a:spLocks noChangeArrowheads="1"/>
          </p:cNvSpPr>
          <p:nvPr/>
        </p:nvSpPr>
        <p:spPr bwMode="auto">
          <a:xfrm>
            <a:off x="2089150" y="1089026"/>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9738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38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3835"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73836"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973837" name="Rectangle 13"/>
          <p:cNvSpPr>
            <a:spLocks noChangeArrowheads="1"/>
          </p:cNvSpPr>
          <p:nvPr/>
        </p:nvSpPr>
        <p:spPr bwMode="auto">
          <a:xfrm>
            <a:off x="2362200" y="1752601"/>
            <a:ext cx="7315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way an organism looks and behaves is called its </a:t>
            </a:r>
            <a:r>
              <a:rPr lang="en-US" altLang="en-US" sz="2400" dirty="0">
                <a:solidFill>
                  <a:srgbClr val="FF0066"/>
                </a:solidFill>
                <a:latin typeface="Times" charset="0"/>
              </a:rPr>
              <a:t>phenotype</a:t>
            </a:r>
            <a:r>
              <a:rPr lang="en-US" altLang="en-US" sz="2400" dirty="0">
                <a:latin typeface="Times" charset="0"/>
              </a:rPr>
              <a:t>. Ex. Tall, Round, Brown Hair, wrinkled</a:t>
            </a:r>
          </a:p>
        </p:txBody>
      </p:sp>
      <p:sp>
        <p:nvSpPr>
          <p:cNvPr id="973838" name="Rectangle 14"/>
          <p:cNvSpPr>
            <a:spLocks noChangeArrowheads="1"/>
          </p:cNvSpPr>
          <p:nvPr/>
        </p:nvSpPr>
        <p:spPr bwMode="auto">
          <a:xfrm>
            <a:off x="1981200" y="2667001"/>
            <a:ext cx="7696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allele combination an organism contains is known as its </a:t>
            </a:r>
            <a:r>
              <a:rPr lang="en-US" altLang="en-US" sz="2400" dirty="0">
                <a:solidFill>
                  <a:srgbClr val="FF0066"/>
                </a:solidFill>
                <a:latin typeface="Times" charset="0"/>
              </a:rPr>
              <a:t>genotype</a:t>
            </a:r>
            <a:r>
              <a:rPr lang="en-US" altLang="en-US" sz="2400" dirty="0">
                <a:latin typeface="Times" charset="0"/>
              </a:rPr>
              <a:t>.   Ex. TT, </a:t>
            </a:r>
            <a:r>
              <a:rPr lang="en-US" altLang="en-US" sz="2400" dirty="0" err="1">
                <a:latin typeface="Times" charset="0"/>
              </a:rPr>
              <a:t>Rr</a:t>
            </a:r>
            <a:r>
              <a:rPr lang="en-US" altLang="en-US" sz="2400" dirty="0">
                <a:latin typeface="Times" charset="0"/>
              </a:rPr>
              <a:t>, Bb, </a:t>
            </a:r>
            <a:r>
              <a:rPr lang="en-US" altLang="en-US" sz="2400" dirty="0" err="1">
                <a:latin typeface="Times" charset="0"/>
              </a:rPr>
              <a:t>rr</a:t>
            </a:r>
            <a:endParaRPr lang="en-US" altLang="en-US" sz="2400" dirty="0">
              <a:latin typeface="Times" charset="0"/>
            </a:endParaRPr>
          </a:p>
        </p:txBody>
      </p:sp>
      <p:sp>
        <p:nvSpPr>
          <p:cNvPr id="973839" name="Rectangle 15"/>
          <p:cNvSpPr>
            <a:spLocks noChangeArrowheads="1"/>
          </p:cNvSpPr>
          <p:nvPr/>
        </p:nvSpPr>
        <p:spPr bwMode="auto">
          <a:xfrm>
            <a:off x="2057400" y="3505201"/>
            <a:ext cx="7010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organism’s genotype can’t always be known by its phenotype. </a:t>
            </a:r>
          </a:p>
        </p:txBody>
      </p:sp>
      <p:pic>
        <p:nvPicPr>
          <p:cNvPr id="973842" name="Picture 18" descr="audio image blue">
            <a:hlinkClick r:id="" action="ppaction://noaction">
              <a:snd r:embed="rId10" name="10-phenotype.WAV"/>
            </a:hlinkClick>
          </p:cNvPr>
          <p:cNvPicPr>
            <a:picLocks noChangeAspect="1" noChangeArrowheads="1"/>
          </p:cNvPicPr>
          <p:nvPr/>
        </p:nvPicPr>
        <p:blipFill>
          <a:blip r:embed="rId11" cstate="print"/>
          <a:srcRect/>
          <a:stretch>
            <a:fillRect/>
          </a:stretch>
        </p:blipFill>
        <p:spPr bwMode="auto">
          <a:xfrm>
            <a:off x="9753601" y="5105401"/>
            <a:ext cx="354013" cy="354013"/>
          </a:xfrm>
          <a:prstGeom prst="rect">
            <a:avLst/>
          </a:prstGeom>
          <a:noFill/>
        </p:spPr>
      </p:pic>
      <p:pic>
        <p:nvPicPr>
          <p:cNvPr id="973844" name="Picture 20"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5300786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3837"/>
                                        </p:tgtEl>
                                        <p:attrNameLst>
                                          <p:attrName>style.visibility</p:attrName>
                                        </p:attrNameLst>
                                      </p:cBhvr>
                                      <p:to>
                                        <p:strVal val="visible"/>
                                      </p:to>
                                    </p:set>
                                    <p:animEffect transition="in" filter="box(out)">
                                      <p:cBhvr>
                                        <p:cTn id="7" dur="500"/>
                                        <p:tgtEl>
                                          <p:spTgt spid="9738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73842"/>
                                        </p:tgtEl>
                                        <p:attrNameLst>
                                          <p:attrName>style.visibility</p:attrName>
                                        </p:attrNameLst>
                                      </p:cBhvr>
                                      <p:to>
                                        <p:strVal val="visible"/>
                                      </p:to>
                                    </p:set>
                                    <p:animEffect transition="in" filter="box(out)">
                                      <p:cBhvr>
                                        <p:cTn id="12" dur="500"/>
                                        <p:tgtEl>
                                          <p:spTgt spid="9738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73838"/>
                                        </p:tgtEl>
                                        <p:attrNameLst>
                                          <p:attrName>style.visibility</p:attrName>
                                        </p:attrNameLst>
                                      </p:cBhvr>
                                      <p:to>
                                        <p:strVal val="visible"/>
                                      </p:to>
                                    </p:set>
                                    <p:animEffect transition="in" filter="box(out)">
                                      <p:cBhvr>
                                        <p:cTn id="17" dur="500"/>
                                        <p:tgtEl>
                                          <p:spTgt spid="9738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73839"/>
                                        </p:tgtEl>
                                        <p:attrNameLst>
                                          <p:attrName>style.visibility</p:attrName>
                                        </p:attrNameLst>
                                      </p:cBhvr>
                                      <p:to>
                                        <p:strVal val="visible"/>
                                      </p:to>
                                    </p:set>
                                    <p:animEffect transition="in" filter="box(out)">
                                      <p:cBhvr>
                                        <p:cTn id="22" dur="500"/>
                                        <p:tgtEl>
                                          <p:spTgt spid="973839"/>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73829"/>
                                        </p:tgtEl>
                                        <p:attrNameLst>
                                          <p:attrName>style.visibility</p:attrName>
                                        </p:attrNameLst>
                                      </p:cBhvr>
                                      <p:to>
                                        <p:strVal val="visible"/>
                                      </p:to>
                                    </p:set>
                                    <p:animEffect transition="in" filter="box(out)">
                                      <p:cBhvr>
                                        <p:cTn id="26" dur="500"/>
                                        <p:tgtEl>
                                          <p:spTgt spid="97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7" grpId="0" autoUpdateAnimBg="0"/>
      <p:bldP spid="973838" grpId="0" autoUpdateAnimBg="0"/>
      <p:bldP spid="97383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7" name="Picture 81" descr="Step1"/>
          <p:cNvPicPr>
            <a:picLocks noChangeAspect="1" noChangeArrowheads="1"/>
          </p:cNvPicPr>
          <p:nvPr/>
        </p:nvPicPr>
        <p:blipFill>
          <a:blip r:embed="rId2" cstate="print"/>
          <a:srcRect/>
          <a:stretch>
            <a:fillRect/>
          </a:stretch>
        </p:blipFill>
        <p:spPr bwMode="auto">
          <a:xfrm>
            <a:off x="1917700" y="1997076"/>
            <a:ext cx="8382000" cy="3311525"/>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1012825"/>
            <a:ext cx="4648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t> one piece of paper lengthwise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Chpt10"/>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1995684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1981200" y="1817688"/>
            <a:ext cx="8305800" cy="3287712"/>
          </a:xfrm>
          <a:prstGeom prst="rect">
            <a:avLst/>
          </a:prstGeom>
          <a:noFill/>
        </p:spPr>
      </p:pic>
      <p:sp>
        <p:nvSpPr>
          <p:cNvPr id="701458" name="Text Box 18"/>
          <p:cNvSpPr txBox="1">
            <a:spLocks noChangeArrowheads="1"/>
          </p:cNvSpPr>
          <p:nvPr/>
        </p:nvSpPr>
        <p:spPr bwMode="auto">
          <a:xfrm>
            <a:off x="3962400" y="1036638"/>
            <a:ext cx="62484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the paper widthwise into fifths.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3121539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1" name="Picture 51" descr="Step3"/>
          <p:cNvPicPr>
            <a:picLocks noChangeAspect="1" noChangeArrowheads="1"/>
          </p:cNvPicPr>
          <p:nvPr/>
        </p:nvPicPr>
        <p:blipFill>
          <a:blip r:embed="rId2" cstate="print"/>
          <a:srcRect/>
          <a:stretch>
            <a:fillRect/>
          </a:stretch>
        </p:blipFill>
        <p:spPr bwMode="auto">
          <a:xfrm>
            <a:off x="3200400" y="1924050"/>
            <a:ext cx="5181600" cy="3886200"/>
          </a:xfrm>
          <a:prstGeom prst="rect">
            <a:avLst/>
          </a:prstGeom>
          <a:noFill/>
        </p:spPr>
      </p:pic>
      <p:sp>
        <p:nvSpPr>
          <p:cNvPr id="757767" name="Text Box 7"/>
          <p:cNvSpPr txBox="1">
            <a:spLocks noChangeArrowheads="1"/>
          </p:cNvSpPr>
          <p:nvPr/>
        </p:nvSpPr>
        <p:spPr bwMode="auto">
          <a:xfrm>
            <a:off x="3733800" y="936625"/>
            <a:ext cx="6172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Unfold,</a:t>
            </a:r>
            <a:r>
              <a:rPr lang="en-US" b="1"/>
              <a:t> </a:t>
            </a:r>
            <a:r>
              <a:rPr lang="en-US"/>
              <a:t>lay the paper lengthwise, and draw lines along the folds.</a:t>
            </a:r>
          </a:p>
        </p:txBody>
      </p:sp>
      <p:pic>
        <p:nvPicPr>
          <p:cNvPr id="757790" name="Picture 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57796" name="Picture 36"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8"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57802" name="Picture 42"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460921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9" name="Picture 47" descr="Step4"/>
          <p:cNvPicPr>
            <a:picLocks noChangeAspect="1" noChangeArrowheads="1"/>
          </p:cNvPicPr>
          <p:nvPr/>
        </p:nvPicPr>
        <p:blipFill>
          <a:blip r:embed="rId2" cstate="print"/>
          <a:srcRect/>
          <a:stretch>
            <a:fillRect/>
          </a:stretch>
        </p:blipFill>
        <p:spPr bwMode="auto">
          <a:xfrm>
            <a:off x="4262439" y="1371600"/>
            <a:ext cx="3729037" cy="4648200"/>
          </a:xfrm>
          <a:prstGeom prst="rect">
            <a:avLst/>
          </a:prstGeom>
          <a:noFill/>
        </p:spPr>
      </p:pic>
      <p:sp>
        <p:nvSpPr>
          <p:cNvPr id="760838" name="Text Box 6"/>
          <p:cNvSpPr txBox="1">
            <a:spLocks noChangeArrowheads="1"/>
          </p:cNvSpPr>
          <p:nvPr/>
        </p:nvSpPr>
        <p:spPr bwMode="auto">
          <a:xfrm>
            <a:off x="3733800" y="917575"/>
            <a:ext cx="5029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Label</a:t>
            </a:r>
            <a:r>
              <a:rPr lang="en-US" b="1"/>
              <a:t> </a:t>
            </a:r>
            <a:r>
              <a:rPr lang="en-US"/>
              <a:t>your table as shown.</a:t>
            </a:r>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2068514" y="8763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60871" name="Text Box 3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8" name="Picture 46"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
        <p:nvSpPr>
          <p:cNvPr id="14" name="TextBox 13"/>
          <p:cNvSpPr txBox="1"/>
          <p:nvPr/>
        </p:nvSpPr>
        <p:spPr>
          <a:xfrm>
            <a:off x="4572000" y="2819400"/>
            <a:ext cx="914400" cy="369332"/>
          </a:xfrm>
          <a:prstGeom prst="rect">
            <a:avLst/>
          </a:prstGeom>
          <a:noFill/>
        </p:spPr>
        <p:txBody>
          <a:bodyPr wrap="square" rtlCol="0">
            <a:spAutoFit/>
          </a:bodyPr>
          <a:lstStyle/>
          <a:p>
            <a:r>
              <a:rPr lang="en-US" dirty="0"/>
              <a:t>Allele</a:t>
            </a:r>
          </a:p>
        </p:txBody>
      </p:sp>
      <p:sp>
        <p:nvSpPr>
          <p:cNvPr id="15" name="TextBox 14"/>
          <p:cNvSpPr txBox="1"/>
          <p:nvPr/>
        </p:nvSpPr>
        <p:spPr>
          <a:xfrm>
            <a:off x="8305801" y="533401"/>
            <a:ext cx="2068771" cy="584775"/>
          </a:xfrm>
          <a:prstGeom prst="rect">
            <a:avLst/>
          </a:prstGeom>
          <a:noFill/>
        </p:spPr>
        <p:txBody>
          <a:bodyPr wrap="none" rtlCol="0">
            <a:spAutoFit/>
          </a:bodyPr>
          <a:lstStyle/>
          <a:p>
            <a:r>
              <a:rPr lang="en-US" sz="3200" dirty="0"/>
              <a:t>Page </a:t>
            </a:r>
            <a:r>
              <a:rPr lang="en-US" sz="3200" dirty="0" smtClean="0"/>
              <a:t>11 </a:t>
            </a:r>
            <a:r>
              <a:rPr lang="en-US" sz="3200" dirty="0"/>
              <a:t>NB</a:t>
            </a:r>
          </a:p>
        </p:txBody>
      </p:sp>
    </p:spTree>
    <p:extLst>
      <p:ext uri="{BB962C8B-B14F-4D97-AF65-F5344CB8AC3E}">
        <p14:creationId xmlns:p14="http://schemas.microsoft.com/office/powerpoint/2010/main" val="2764177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smtClean="0"/>
              <a:t>10/25 </a:t>
            </a:r>
            <a:r>
              <a:rPr lang="en-US" sz="2800" dirty="0"/>
              <a:t>Mendel’s two laws CH 10.1</a:t>
            </a:r>
            <a:br>
              <a:rPr lang="en-US" sz="2800" dirty="0"/>
            </a:br>
            <a:r>
              <a:rPr lang="en-US" sz="2800" dirty="0"/>
              <a:t>Obj. TSW demonstrate understanding of Mendel’s laws by completing a monohybrid or </a:t>
            </a:r>
            <a:r>
              <a:rPr lang="en-US" sz="2800" dirty="0" err="1"/>
              <a:t>dihybrid</a:t>
            </a:r>
            <a:r>
              <a:rPr lang="en-US" sz="2800" dirty="0"/>
              <a:t> cross. P. </a:t>
            </a:r>
            <a:r>
              <a:rPr lang="en-US" sz="2800" dirty="0" smtClean="0"/>
              <a:t>10NB</a:t>
            </a:r>
            <a:endParaRPr lang="en-US" sz="2800" dirty="0"/>
          </a:p>
        </p:txBody>
      </p:sp>
      <p:sp>
        <p:nvSpPr>
          <p:cNvPr id="3" name="Content Placeholder 2"/>
          <p:cNvSpPr>
            <a:spLocks noGrp="1"/>
          </p:cNvSpPr>
          <p:nvPr>
            <p:ph idx="1"/>
          </p:nvPr>
        </p:nvSpPr>
        <p:spPr>
          <a:xfrm>
            <a:off x="6324600" y="1371601"/>
            <a:ext cx="4343400" cy="4754563"/>
          </a:xfrm>
        </p:spPr>
        <p:txBody>
          <a:bodyPr>
            <a:normAutofit lnSpcReduction="10000"/>
          </a:bodyPr>
          <a:lstStyle/>
          <a:p>
            <a:pPr marL="514350" indent="-514350">
              <a:buFont typeface="+mj-lt"/>
              <a:buAutoNum type="arabicPeriod"/>
            </a:pPr>
            <a:r>
              <a:rPr lang="en-US" dirty="0" smtClean="0"/>
              <a:t>Explain Mendel’s Law of Segregation.</a:t>
            </a:r>
          </a:p>
          <a:p>
            <a:pPr marL="514350" indent="-514350">
              <a:buFont typeface="+mj-lt"/>
              <a:buAutoNum type="arabicPeriod"/>
            </a:pPr>
            <a:r>
              <a:rPr lang="en-US" dirty="0" smtClean="0"/>
              <a:t>Explain Mendel’s Law of Independent Assortment.</a:t>
            </a:r>
          </a:p>
          <a:p>
            <a:pPr marL="514350" indent="-514350">
              <a:buFont typeface="+mj-lt"/>
              <a:buAutoNum type="arabicPeriod"/>
            </a:pPr>
            <a:r>
              <a:rPr lang="en-US" dirty="0" smtClean="0"/>
              <a:t>Draw a </a:t>
            </a:r>
            <a:r>
              <a:rPr lang="en-US" dirty="0" err="1" smtClean="0"/>
              <a:t>punnett</a:t>
            </a:r>
            <a:r>
              <a:rPr lang="en-US" dirty="0" smtClean="0"/>
              <a:t> square with the monohybrid cross for two heterozygous tall pea plants. What is the probability of having a short pea plant?</a:t>
            </a:r>
            <a:endParaRPr lang="en-US" dirty="0"/>
          </a:p>
        </p:txBody>
      </p:sp>
      <p:pic>
        <p:nvPicPr>
          <p:cNvPr id="253954" name="Picture 2" descr="Art:Mendel's principle of segregation states that during gamete formation the alleles in each gene segregate and pass randomly into gametes. In a monohybrid cross, the F2 generation displays two phenotypes in a 3:1 ratio."/>
          <p:cNvPicPr>
            <a:picLocks noChangeAspect="1" noChangeArrowheads="1"/>
          </p:cNvPicPr>
          <p:nvPr/>
        </p:nvPicPr>
        <p:blipFill>
          <a:blip r:embed="rId2" cstate="print"/>
          <a:srcRect/>
          <a:stretch>
            <a:fillRect/>
          </a:stretch>
        </p:blipFill>
        <p:spPr bwMode="auto">
          <a:xfrm>
            <a:off x="68687" y="1512452"/>
            <a:ext cx="2971800" cy="3429001"/>
          </a:xfrm>
          <a:prstGeom prst="rect">
            <a:avLst/>
          </a:prstGeom>
          <a:noFill/>
        </p:spPr>
      </p:pic>
      <p:pic>
        <p:nvPicPr>
          <p:cNvPr id="253956" name="Picture 4" descr="http://media-2.web.britannica.com/eb-media/75/775-004-F3BAFB88.gif">
            <a:hlinkClick r:id="rId3"/>
          </p:cNvPr>
          <p:cNvPicPr>
            <a:picLocks noChangeAspect="1" noChangeArrowheads="1"/>
          </p:cNvPicPr>
          <p:nvPr/>
        </p:nvPicPr>
        <p:blipFill>
          <a:blip r:embed="rId4" cstate="print"/>
          <a:srcRect/>
          <a:stretch>
            <a:fillRect/>
          </a:stretch>
        </p:blipFill>
        <p:spPr bwMode="auto">
          <a:xfrm>
            <a:off x="3200400" y="1512452"/>
            <a:ext cx="2895600" cy="3053374"/>
          </a:xfrm>
          <a:prstGeom prst="rect">
            <a:avLst/>
          </a:prstGeom>
          <a:noFill/>
        </p:spPr>
      </p:pic>
    </p:spTree>
    <p:extLst>
      <p:ext uri="{BB962C8B-B14F-4D97-AF65-F5344CB8AC3E}">
        <p14:creationId xmlns:p14="http://schemas.microsoft.com/office/powerpoint/2010/main" val="34819116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hlinkClick r:id="rId2"/>
              </a:rPr>
              <a:t>Chromosomes &amp; Inheritance</a:t>
            </a:r>
            <a:r>
              <a:rPr lang="en-US" dirty="0" smtClean="0"/>
              <a:t> p. 13NB</a:t>
            </a: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Do to </a:t>
            </a:r>
            <a:r>
              <a:rPr lang="en-US" dirty="0" smtClean="0">
                <a:hlinkClick r:id="rId2"/>
              </a:rPr>
              <a:t>http://learn.genetics.utah.edu/</a:t>
            </a:r>
            <a:endParaRPr lang="en-US" dirty="0" smtClean="0"/>
          </a:p>
          <a:p>
            <a:r>
              <a:rPr lang="en-US" dirty="0" smtClean="0"/>
              <a:t>Click on chromosomes &amp; Inheritance</a:t>
            </a:r>
          </a:p>
          <a:p>
            <a:r>
              <a:rPr lang="en-US" dirty="0" smtClean="0"/>
              <a:t>Click on Make a Karyotype </a:t>
            </a:r>
            <a:r>
              <a:rPr lang="en-US" b="1" dirty="0" smtClean="0"/>
              <a:t>Write the sex of the offspring &amp; how you know. </a:t>
            </a:r>
          </a:p>
          <a:p>
            <a:r>
              <a:rPr lang="en-US" dirty="0" smtClean="0"/>
              <a:t>Click on Using </a:t>
            </a:r>
            <a:r>
              <a:rPr lang="en-US" dirty="0" err="1" smtClean="0"/>
              <a:t>Kayotypes</a:t>
            </a:r>
            <a:r>
              <a:rPr lang="en-US" dirty="0" smtClean="0"/>
              <a:t> to detect genetic disorders.</a:t>
            </a:r>
          </a:p>
          <a:p>
            <a:r>
              <a:rPr lang="en-US" dirty="0" smtClean="0"/>
              <a:t>After reading the page, </a:t>
            </a:r>
            <a:r>
              <a:rPr lang="en-US" b="1" dirty="0" smtClean="0"/>
              <a:t>write a summary that includes Homologous Chromosome, Autosomes, Sex Chromosomes, and Karyotype.  </a:t>
            </a:r>
          </a:p>
          <a:p>
            <a:r>
              <a:rPr lang="en-US" b="1" dirty="0" smtClean="0"/>
              <a:t>How can Karyotypes be used to diagnose genetic disorders?</a:t>
            </a:r>
            <a:endParaRPr lang="en-US" b="1" dirty="0"/>
          </a:p>
        </p:txBody>
      </p:sp>
    </p:spTree>
    <p:extLst>
      <p:ext uri="{BB962C8B-B14F-4D97-AF65-F5344CB8AC3E}">
        <p14:creationId xmlns:p14="http://schemas.microsoft.com/office/powerpoint/2010/main" val="42190533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4979" name="Rectangle 3"/>
          <p:cNvSpPr>
            <a:spLocks noChangeArrowheads="1"/>
          </p:cNvSpPr>
          <p:nvPr/>
        </p:nvSpPr>
        <p:spPr bwMode="auto">
          <a:xfrm>
            <a:off x="2057400" y="1825626"/>
            <a:ext cx="8001000" cy="1200329"/>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The law of segregation </a:t>
            </a:r>
            <a:r>
              <a:rPr lang="en-US" altLang="en-US" sz="2400" dirty="0">
                <a:latin typeface="Times" charset="0"/>
              </a:rPr>
              <a:t>states that every individual has two alleles of each gene and when gametes (eggs &amp; sperm) are produced, each gamete receives one of these alleles. </a:t>
            </a:r>
          </a:p>
        </p:txBody>
      </p:sp>
      <p:sp>
        <p:nvSpPr>
          <p:cNvPr id="894980" name="Text Box 4"/>
          <p:cNvSpPr txBox="1">
            <a:spLocks noChangeArrowheads="1"/>
          </p:cNvSpPr>
          <p:nvPr/>
        </p:nvSpPr>
        <p:spPr bwMode="auto">
          <a:xfrm>
            <a:off x="2089150" y="1003301"/>
            <a:ext cx="462626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law of segregation</a:t>
            </a:r>
          </a:p>
        </p:txBody>
      </p:sp>
      <p:pic>
        <p:nvPicPr>
          <p:cNvPr id="89498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498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4989" name="Rectangle 13"/>
          <p:cNvSpPr>
            <a:spLocks noChangeArrowheads="1"/>
          </p:cNvSpPr>
          <p:nvPr/>
        </p:nvSpPr>
        <p:spPr bwMode="auto">
          <a:xfrm>
            <a:off x="1981200" y="3200401"/>
            <a:ext cx="80010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During fertilization, these gametes randomly pair to produce four combinations of alleles. </a:t>
            </a:r>
          </a:p>
          <a:p>
            <a:pPr marL="342900" indent="-342900"/>
            <a:r>
              <a:rPr lang="en-US" altLang="en-US" sz="2400" dirty="0">
                <a:latin typeface="Times" charset="0"/>
              </a:rPr>
              <a:t>Each gamete receives one allele.</a:t>
            </a:r>
          </a:p>
        </p:txBody>
      </p:sp>
      <p:pic>
        <p:nvPicPr>
          <p:cNvPr id="894991" name="Picture 1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054130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79"/>
                                        </p:tgtEl>
                                        <p:attrNameLst>
                                          <p:attrName>style.visibility</p:attrName>
                                        </p:attrNameLst>
                                      </p:cBhvr>
                                      <p:to>
                                        <p:strVal val="visible"/>
                                      </p:to>
                                    </p:set>
                                    <p:animEffect transition="in" filter="box(out)">
                                      <p:cBhvr>
                                        <p:cTn id="7" dur="500"/>
                                        <p:tgtEl>
                                          <p:spTgt spid="894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1"/>
                                        </p:tgtEl>
                                        <p:attrNameLst>
                                          <p:attrName>style.visibility</p:attrName>
                                        </p:attrNameLst>
                                      </p:cBhvr>
                                      <p:to>
                                        <p:strVal val="visible"/>
                                      </p:to>
                                    </p:set>
                                    <p:animEffect transition="in" filter="box(out)">
                                      <p:cBhvr>
                                        <p:cTn id="16" dur="500"/>
                                        <p:tgtEl>
                                          <p:spTgt spid="89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autoUpdateAnimBg="0"/>
      <p:bldP spid="89498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4195" name="Rectangle 3"/>
          <p:cNvSpPr>
            <a:spLocks noChangeArrowheads="1"/>
          </p:cNvSpPr>
          <p:nvPr/>
        </p:nvSpPr>
        <p:spPr bwMode="auto">
          <a:xfrm>
            <a:off x="2057400" y="1905001"/>
            <a:ext cx="79248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Mendel’s second law states that genes for different traits—for example, seed shape and seed color—are inherited independently of each other. </a:t>
            </a:r>
          </a:p>
        </p:txBody>
      </p:sp>
      <p:sp>
        <p:nvSpPr>
          <p:cNvPr id="904196" name="Text Box 4"/>
          <p:cNvSpPr txBox="1">
            <a:spLocks noChangeArrowheads="1"/>
          </p:cNvSpPr>
          <p:nvPr/>
        </p:nvSpPr>
        <p:spPr bwMode="auto">
          <a:xfrm>
            <a:off x="2089151" y="10668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dirty="0">
                <a:solidFill>
                  <a:schemeClr val="tx2"/>
                </a:solidFill>
                <a:latin typeface="Times" charset="0"/>
                <a:hlinkClick r:id="rId2"/>
              </a:rPr>
              <a:t>The law of independent assortment</a:t>
            </a:r>
            <a:endParaRPr lang="en-US" altLang="en-US" sz="3600" b="1" dirty="0">
              <a:solidFill>
                <a:schemeClr val="tx2"/>
              </a:solidFill>
              <a:latin typeface="Times" charset="0"/>
            </a:endParaRPr>
          </a:p>
        </p:txBody>
      </p:sp>
      <p:pic>
        <p:nvPicPr>
          <p:cNvPr id="904197"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41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4199"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420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4201"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4203"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4204"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4205" name="Rectangle 13"/>
          <p:cNvSpPr>
            <a:spLocks noChangeArrowheads="1"/>
          </p:cNvSpPr>
          <p:nvPr/>
        </p:nvSpPr>
        <p:spPr bwMode="auto">
          <a:xfrm>
            <a:off x="2057400" y="3124201"/>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This conclusion is known as the </a:t>
            </a:r>
            <a:r>
              <a:rPr lang="en-US" altLang="en-US" sz="2400" dirty="0">
                <a:solidFill>
                  <a:srgbClr val="FF0066"/>
                </a:solidFill>
                <a:latin typeface="Times" charset="0"/>
              </a:rPr>
              <a:t>law of independent assortment</a:t>
            </a:r>
            <a:r>
              <a:rPr lang="en-US" altLang="en-US" sz="2400" dirty="0">
                <a:latin typeface="Times" charset="0"/>
              </a:rPr>
              <a:t>. </a:t>
            </a:r>
          </a:p>
        </p:txBody>
      </p:sp>
      <p:pic>
        <p:nvPicPr>
          <p:cNvPr id="904207" name="Picture 15" descr="audio image blue">
            <a:hlinkClick r:id="" action="ppaction://noaction">
              <a:snd r:embed="rId11" name="10-LawIndpndtAssrtmnt.WAV"/>
            </a:hlinkClick>
          </p:cNvPr>
          <p:cNvPicPr>
            <a:picLocks noChangeAspect="1" noChangeArrowheads="1"/>
          </p:cNvPicPr>
          <p:nvPr/>
        </p:nvPicPr>
        <p:blipFill>
          <a:blip r:embed="rId12" cstate="print"/>
          <a:srcRect/>
          <a:stretch>
            <a:fillRect/>
          </a:stretch>
        </p:blipFill>
        <p:spPr bwMode="auto">
          <a:xfrm>
            <a:off x="6553201" y="4495801"/>
            <a:ext cx="354013" cy="354013"/>
          </a:xfrm>
          <a:prstGeom prst="rect">
            <a:avLst/>
          </a:prstGeom>
          <a:noFill/>
        </p:spPr>
      </p:pic>
      <p:pic>
        <p:nvPicPr>
          <p:cNvPr id="904208" name="Picture 16"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pic>
        <p:nvPicPr>
          <p:cNvPr id="15" name="Picture 52" descr="Fig"/>
          <p:cNvPicPr>
            <a:picLocks noChangeAspect="1" noChangeArrowheads="1"/>
          </p:cNvPicPr>
          <p:nvPr/>
        </p:nvPicPr>
        <p:blipFill>
          <a:blip r:embed="rId15" cstate="print"/>
          <a:srcRect/>
          <a:stretch>
            <a:fillRect/>
          </a:stretch>
        </p:blipFill>
        <p:spPr bwMode="auto">
          <a:xfrm>
            <a:off x="5638800" y="3581400"/>
            <a:ext cx="2608612" cy="2667000"/>
          </a:xfrm>
          <a:prstGeom prst="rect">
            <a:avLst/>
          </a:prstGeom>
          <a:noFill/>
        </p:spPr>
      </p:pic>
    </p:spTree>
    <p:extLst>
      <p:ext uri="{BB962C8B-B14F-4D97-AF65-F5344CB8AC3E}">
        <p14:creationId xmlns:p14="http://schemas.microsoft.com/office/powerpoint/2010/main" val="2968781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out)">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7"/>
                                        </p:tgtEl>
                                        <p:attrNameLst>
                                          <p:attrName>style.visibility</p:attrName>
                                        </p:attrNameLst>
                                      </p:cBhvr>
                                      <p:to>
                                        <p:strVal val="visible"/>
                                      </p:to>
                                    </p:set>
                                    <p:animEffect transition="in" filter="box(out)">
                                      <p:cBhvr>
                                        <p:cTn id="17" dur="500"/>
                                        <p:tgtEl>
                                          <p:spTgt spid="90420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4197"/>
                                        </p:tgtEl>
                                        <p:attrNameLst>
                                          <p:attrName>style.visibility</p:attrName>
                                        </p:attrNameLst>
                                      </p:cBhvr>
                                      <p:to>
                                        <p:strVal val="visible"/>
                                      </p:to>
                                    </p:set>
                                    <p:animEffect transition="in" filter="box(out)">
                                      <p:cBhvr>
                                        <p:cTn id="21"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utoUpdateAnimBg="0"/>
      <p:bldP spid="90420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30530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7027" name="Rectangle 1027"/>
          <p:cNvSpPr>
            <a:spLocks noChangeArrowheads="1"/>
          </p:cNvSpPr>
          <p:nvPr/>
        </p:nvSpPr>
        <p:spPr bwMode="auto">
          <a:xfrm>
            <a:off x="2057400" y="1905001"/>
            <a:ext cx="7391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 </a:t>
            </a:r>
            <a:r>
              <a:rPr lang="en-US" altLang="en-US" sz="2400" b="1" dirty="0">
                <a:solidFill>
                  <a:srgbClr val="FF0066"/>
                </a:solidFill>
                <a:latin typeface="Times" charset="0"/>
              </a:rPr>
              <a:t>homozygous</a:t>
            </a:r>
            <a:r>
              <a:rPr lang="en-US" altLang="en-US" sz="2400" dirty="0">
                <a:latin typeface="Times" charset="0"/>
              </a:rPr>
              <a:t> for a trait if its two alleles for the trait are the same. </a:t>
            </a:r>
            <a:r>
              <a:rPr lang="en-US" altLang="en-US" sz="2400" b="1" dirty="0" err="1">
                <a:latin typeface="Times" charset="0"/>
              </a:rPr>
              <a:t>RR,ss</a:t>
            </a:r>
            <a:r>
              <a:rPr lang="en-US" altLang="en-US" sz="2400" b="1" dirty="0">
                <a:latin typeface="Times" charset="0"/>
              </a:rPr>
              <a:t>, HH</a:t>
            </a:r>
          </a:p>
        </p:txBody>
      </p:sp>
      <p:sp>
        <p:nvSpPr>
          <p:cNvPr id="897028" name="Text Box 1028"/>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7029"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0" name="Picture 10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1" name="Picture 103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2" name="Picture 1032"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3" name="Picture 1033"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035"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7036" name="Picture 1036"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7037" name="Rectangle 1037"/>
          <p:cNvSpPr>
            <a:spLocks noChangeArrowheads="1"/>
          </p:cNvSpPr>
          <p:nvPr/>
        </p:nvSpPr>
        <p:spPr bwMode="auto">
          <a:xfrm>
            <a:off x="2057400" y="3124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b="1" dirty="0">
                <a:latin typeface="Times" charset="0"/>
              </a:rPr>
              <a:t>true-breeding</a:t>
            </a:r>
            <a:r>
              <a:rPr lang="en-US" altLang="en-US" sz="2400" dirty="0">
                <a:latin typeface="Times" charset="0"/>
              </a:rPr>
              <a:t> tall plant that had two alleles for tallness </a:t>
            </a:r>
            <a:r>
              <a:rPr lang="en-US" altLang="en-US" sz="2400" i="1" dirty="0">
                <a:latin typeface="Times" charset="0"/>
              </a:rPr>
              <a:t>(TT) </a:t>
            </a:r>
            <a:r>
              <a:rPr lang="en-US" altLang="en-US" sz="2400" dirty="0">
                <a:latin typeface="Times" charset="0"/>
              </a:rPr>
              <a:t>would be homozygous for the trait of height. </a:t>
            </a:r>
          </a:p>
        </p:txBody>
      </p:sp>
      <p:pic>
        <p:nvPicPr>
          <p:cNvPr id="897041" name="Picture 1041" descr="audio image blue">
            <a:hlinkClick r:id="" action="ppaction://noaction">
              <a:snd r:embed="rId10" name="10-homozygous.WAV"/>
            </a:hlinkClick>
          </p:cNvPr>
          <p:cNvPicPr>
            <a:picLocks noChangeAspect="1" noChangeArrowheads="1"/>
          </p:cNvPicPr>
          <p:nvPr/>
        </p:nvPicPr>
        <p:blipFill>
          <a:blip r:embed="rId11" cstate="print"/>
          <a:srcRect/>
          <a:stretch>
            <a:fillRect/>
          </a:stretch>
        </p:blipFill>
        <p:spPr bwMode="auto">
          <a:xfrm>
            <a:off x="8978901" y="2451101"/>
            <a:ext cx="354013" cy="354013"/>
          </a:xfrm>
          <a:prstGeom prst="rect">
            <a:avLst/>
          </a:prstGeom>
          <a:noFill/>
        </p:spPr>
      </p:pic>
      <p:pic>
        <p:nvPicPr>
          <p:cNvPr id="897042" name="Picture 104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6098501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27"/>
                                        </p:tgtEl>
                                        <p:attrNameLst>
                                          <p:attrName>style.visibility</p:attrName>
                                        </p:attrNameLst>
                                      </p:cBhvr>
                                      <p:to>
                                        <p:strVal val="visible"/>
                                      </p:to>
                                    </p:set>
                                    <p:animEffect transition="in" filter="box(out)">
                                      <p:cBhvr>
                                        <p:cTn id="7" dur="500"/>
                                        <p:tgtEl>
                                          <p:spTgt spid="897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7041"/>
                                        </p:tgtEl>
                                        <p:attrNameLst>
                                          <p:attrName>style.visibility</p:attrName>
                                        </p:attrNameLst>
                                      </p:cBhvr>
                                      <p:to>
                                        <p:strVal val="visible"/>
                                      </p:to>
                                    </p:set>
                                    <p:animEffect transition="in" filter="box(out)">
                                      <p:cBhvr>
                                        <p:cTn id="12" dur="500"/>
                                        <p:tgtEl>
                                          <p:spTgt spid="8970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7037"/>
                                        </p:tgtEl>
                                        <p:attrNameLst>
                                          <p:attrName>style.visibility</p:attrName>
                                        </p:attrNameLst>
                                      </p:cBhvr>
                                      <p:to>
                                        <p:strVal val="visible"/>
                                      </p:to>
                                    </p:set>
                                    <p:animEffect transition="in" filter="box(out)">
                                      <p:cBhvr>
                                        <p:cTn id="17" dur="500"/>
                                        <p:tgtEl>
                                          <p:spTgt spid="89703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7029"/>
                                        </p:tgtEl>
                                        <p:attrNameLst>
                                          <p:attrName>style.visibility</p:attrName>
                                        </p:attrNameLst>
                                      </p:cBhvr>
                                      <p:to>
                                        <p:strVal val="visible"/>
                                      </p:to>
                                    </p:set>
                                    <p:animEffect transition="in" filter="box(out)">
                                      <p:cBhvr>
                                        <p:cTn id="21" dur="500"/>
                                        <p:tgtEl>
                                          <p:spTgt spid="89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7" grpId="0" autoUpdateAnimBg="0"/>
      <p:bldP spid="897037"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8051" name="Rectangle 3"/>
          <p:cNvSpPr>
            <a:spLocks noChangeArrowheads="1"/>
          </p:cNvSpPr>
          <p:nvPr/>
        </p:nvSpPr>
        <p:spPr bwMode="auto">
          <a:xfrm>
            <a:off x="2057400" y="1927226"/>
            <a:ext cx="69342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a:t>
            </a:r>
            <a:r>
              <a:rPr lang="en-US" altLang="en-US" sz="2400" b="1" dirty="0">
                <a:latin typeface="Times" charset="0"/>
              </a:rPr>
              <a:t> </a:t>
            </a:r>
            <a:r>
              <a:rPr lang="en-US" altLang="en-US" sz="2400" b="1" dirty="0">
                <a:solidFill>
                  <a:srgbClr val="FF0066"/>
                </a:solidFill>
                <a:latin typeface="Times" charset="0"/>
              </a:rPr>
              <a:t>heterozygous</a:t>
            </a:r>
            <a:r>
              <a:rPr lang="en-US" altLang="en-US" sz="2400" b="1" dirty="0">
                <a:latin typeface="Times" charset="0"/>
              </a:rPr>
              <a:t> </a:t>
            </a:r>
            <a:r>
              <a:rPr lang="en-US" altLang="en-US" sz="2400" dirty="0">
                <a:latin typeface="Times" charset="0"/>
              </a:rPr>
              <a:t>for a trait if its two alleles for the trait differ from each other</a:t>
            </a:r>
            <a:r>
              <a:rPr lang="en-US" altLang="en-US" sz="2400" b="1" dirty="0">
                <a:latin typeface="Times" charset="0"/>
              </a:rPr>
              <a:t>. </a:t>
            </a:r>
            <a:r>
              <a:rPr lang="en-US" altLang="en-US" sz="2400" b="1" dirty="0" err="1">
                <a:latin typeface="Times" charset="0"/>
              </a:rPr>
              <a:t>Tt</a:t>
            </a:r>
            <a:r>
              <a:rPr lang="en-US" altLang="en-US" sz="2400" b="1" dirty="0">
                <a:latin typeface="Times" charset="0"/>
              </a:rPr>
              <a:t>, Ss, XY</a:t>
            </a:r>
          </a:p>
        </p:txBody>
      </p:sp>
      <p:sp>
        <p:nvSpPr>
          <p:cNvPr id="898052" name="Text Box 4"/>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805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806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8061" name="Rectangle 13"/>
          <p:cNvSpPr>
            <a:spLocks noChangeArrowheads="1"/>
          </p:cNvSpPr>
          <p:nvPr/>
        </p:nvSpPr>
        <p:spPr bwMode="auto">
          <a:xfrm>
            <a:off x="1981200" y="2895600"/>
            <a:ext cx="78486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Therefore, the tall plant that had one allele for tallness and one allele for shortness </a:t>
            </a:r>
            <a:r>
              <a:rPr lang="en-US" altLang="en-US" sz="2400" b="1" i="1" dirty="0">
                <a:latin typeface="Times" charset="0"/>
              </a:rPr>
              <a:t>(</a:t>
            </a:r>
            <a:r>
              <a:rPr lang="en-US" altLang="en-US" sz="2400" b="1" i="1" dirty="0" err="1">
                <a:latin typeface="Times" charset="0"/>
              </a:rPr>
              <a:t>Tt</a:t>
            </a:r>
            <a:r>
              <a:rPr lang="en-US" altLang="en-US" sz="2400" b="1" i="1" dirty="0">
                <a:latin typeface="Times" charset="0"/>
              </a:rPr>
              <a:t>)</a:t>
            </a:r>
            <a:r>
              <a:rPr lang="en-US" altLang="en-US" sz="2400" b="1" dirty="0">
                <a:latin typeface="Times" charset="0"/>
              </a:rPr>
              <a:t> </a:t>
            </a:r>
            <a:r>
              <a:rPr lang="en-US" altLang="en-US" sz="2400" dirty="0">
                <a:latin typeface="Times" charset="0"/>
              </a:rPr>
              <a:t>is heterozygous for the trait of height. </a:t>
            </a:r>
          </a:p>
          <a:p>
            <a:pPr marL="342900" indent="-342900"/>
            <a:r>
              <a:rPr lang="en-US" altLang="en-US" sz="2400" b="1" dirty="0">
                <a:latin typeface="Times" charset="0"/>
              </a:rPr>
              <a:t>Hybrid - Mm</a:t>
            </a:r>
          </a:p>
        </p:txBody>
      </p:sp>
      <p:pic>
        <p:nvPicPr>
          <p:cNvPr id="898065"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9010577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51"/>
                                        </p:tgtEl>
                                        <p:attrNameLst>
                                          <p:attrName>style.visibility</p:attrName>
                                        </p:attrNameLst>
                                      </p:cBhvr>
                                      <p:to>
                                        <p:strVal val="visible"/>
                                      </p:to>
                                    </p:set>
                                    <p:animEffect transition="in" filter="box(out)">
                                      <p:cBhvr>
                                        <p:cTn id="7" dur="500"/>
                                        <p:tgtEl>
                                          <p:spTgt spid="8980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61"/>
                                        </p:tgtEl>
                                        <p:attrNameLst>
                                          <p:attrName>style.visibility</p:attrName>
                                        </p:attrNameLst>
                                      </p:cBhvr>
                                      <p:to>
                                        <p:strVal val="visible"/>
                                      </p:to>
                                    </p:set>
                                    <p:animEffect transition="in" filter="box(out)">
                                      <p:cBhvr>
                                        <p:cTn id="12" dur="500"/>
                                        <p:tgtEl>
                                          <p:spTgt spid="89806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53"/>
                                        </p:tgtEl>
                                        <p:attrNameLst>
                                          <p:attrName>style.visibility</p:attrName>
                                        </p:attrNameLst>
                                      </p:cBhvr>
                                      <p:to>
                                        <p:strVal val="visible"/>
                                      </p:to>
                                    </p:set>
                                    <p:animEffect transition="in" filter="box(out)">
                                      <p:cBhvr>
                                        <p:cTn id="16" dur="500"/>
                                        <p:tgtEl>
                                          <p:spTgt spid="898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1" grpId="0" autoUpdateAnimBg="0"/>
      <p:bldP spid="89806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302" name="Picture 38" descr="Fig"/>
          <p:cNvPicPr>
            <a:picLocks noChangeAspect="1" noChangeArrowheads="1"/>
          </p:cNvPicPr>
          <p:nvPr/>
        </p:nvPicPr>
        <p:blipFill>
          <a:blip r:embed="rId2" cstate="print"/>
          <a:srcRect/>
          <a:stretch>
            <a:fillRect/>
          </a:stretch>
        </p:blipFill>
        <p:spPr bwMode="auto">
          <a:xfrm>
            <a:off x="1917700" y="1879600"/>
            <a:ext cx="5181600" cy="3886200"/>
          </a:xfrm>
          <a:prstGeom prst="rect">
            <a:avLst/>
          </a:prstGeom>
          <a:noFill/>
        </p:spPr>
      </p:pic>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7267" name="Rectangle 3"/>
          <p:cNvSpPr>
            <a:spLocks noChangeArrowheads="1"/>
          </p:cNvSpPr>
          <p:nvPr/>
        </p:nvSpPr>
        <p:spPr bwMode="auto">
          <a:xfrm>
            <a:off x="7010400" y="1219201"/>
            <a:ext cx="3200400" cy="4346575"/>
          </a:xfrm>
          <a:prstGeom prst="rect">
            <a:avLst/>
          </a:prstGeom>
          <a:noFill/>
          <a:ln w="9525">
            <a:noFill/>
            <a:miter lim="800000"/>
            <a:headEnd/>
            <a:tailEnd/>
          </a:ln>
          <a:effectLst/>
        </p:spPr>
        <p:txBody>
          <a:bodyPr>
            <a:spAutoFit/>
          </a:bodyPr>
          <a:lstStyle/>
          <a:p>
            <a:pPr marL="342900" indent="-342900"/>
            <a:r>
              <a:rPr lang="en-US" altLang="en-US" sz="3100">
                <a:latin typeface="Times" charset="0"/>
              </a:rPr>
              <a:t>A Punnett square for this cross is two boxes tall and two boxes wide because each parent can produce two kinds of gametes for this trait. </a:t>
            </a:r>
          </a:p>
        </p:txBody>
      </p:sp>
      <p:sp>
        <p:nvSpPr>
          <p:cNvPr id="907268" name="Text Box 4"/>
          <p:cNvSpPr txBox="1">
            <a:spLocks noChangeArrowheads="1"/>
          </p:cNvSpPr>
          <p:nvPr/>
        </p:nvSpPr>
        <p:spPr bwMode="auto">
          <a:xfrm>
            <a:off x="2089150" y="990601"/>
            <a:ext cx="416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Monohybrid crosses</a:t>
            </a:r>
          </a:p>
        </p:txBody>
      </p:sp>
      <p:pic>
        <p:nvPicPr>
          <p:cNvPr id="90726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727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727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727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727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727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727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7280" name="Rectangle 16"/>
          <p:cNvSpPr>
            <a:spLocks noChangeArrowheads="1"/>
          </p:cNvSpPr>
          <p:nvPr/>
        </p:nvSpPr>
        <p:spPr bwMode="auto">
          <a:xfrm>
            <a:off x="2120900" y="2378075"/>
            <a:ext cx="19939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83" name="Rectangle 19"/>
          <p:cNvSpPr>
            <a:spLocks noChangeArrowheads="1"/>
          </p:cNvSpPr>
          <p:nvPr/>
        </p:nvSpPr>
        <p:spPr bwMode="auto">
          <a:xfrm>
            <a:off x="33099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4" name="Rectangle 20"/>
          <p:cNvSpPr>
            <a:spLocks noChangeArrowheads="1"/>
          </p:cNvSpPr>
          <p:nvPr/>
        </p:nvSpPr>
        <p:spPr bwMode="auto">
          <a:xfrm>
            <a:off x="37671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5" name="Rectangle 21"/>
          <p:cNvSpPr>
            <a:spLocks noChangeArrowheads="1"/>
          </p:cNvSpPr>
          <p:nvPr/>
        </p:nvSpPr>
        <p:spPr bwMode="auto">
          <a:xfrm>
            <a:off x="3048000" y="31924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6" name="Rectangle 22"/>
          <p:cNvSpPr>
            <a:spLocks noChangeArrowheads="1"/>
          </p:cNvSpPr>
          <p:nvPr/>
        </p:nvSpPr>
        <p:spPr bwMode="auto">
          <a:xfrm>
            <a:off x="4038600" y="3200400"/>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7" name="Rectangle 23"/>
          <p:cNvSpPr>
            <a:spLocks noChangeArrowheads="1"/>
          </p:cNvSpPr>
          <p:nvPr/>
        </p:nvSpPr>
        <p:spPr bwMode="auto">
          <a:xfrm>
            <a:off x="1905000"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8" name="Rectangle 24"/>
          <p:cNvSpPr>
            <a:spLocks noChangeArrowheads="1"/>
          </p:cNvSpPr>
          <p:nvPr/>
        </p:nvSpPr>
        <p:spPr bwMode="auto">
          <a:xfrm>
            <a:off x="2195513"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9" name="Rectangle 25"/>
          <p:cNvSpPr>
            <a:spLocks noChangeArrowheads="1"/>
          </p:cNvSpPr>
          <p:nvPr/>
        </p:nvSpPr>
        <p:spPr bwMode="auto">
          <a:xfrm>
            <a:off x="2514600" y="37258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0" name="Rectangle 26"/>
          <p:cNvSpPr>
            <a:spLocks noChangeArrowheads="1"/>
          </p:cNvSpPr>
          <p:nvPr/>
        </p:nvSpPr>
        <p:spPr bwMode="auto">
          <a:xfrm>
            <a:off x="2590800" y="46402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1" name="Rectangle 27"/>
          <p:cNvSpPr>
            <a:spLocks noChangeArrowheads="1"/>
          </p:cNvSpPr>
          <p:nvPr/>
        </p:nvSpPr>
        <p:spPr bwMode="auto">
          <a:xfrm>
            <a:off x="1752600" y="5410200"/>
            <a:ext cx="19050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92" name="Rectangle 28"/>
          <p:cNvSpPr>
            <a:spLocks noChangeArrowheads="1"/>
          </p:cNvSpPr>
          <p:nvPr/>
        </p:nvSpPr>
        <p:spPr bwMode="auto">
          <a:xfrm>
            <a:off x="54102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3" name="Rectangle 29"/>
          <p:cNvSpPr>
            <a:spLocks noChangeArrowheads="1"/>
          </p:cNvSpPr>
          <p:nvPr/>
        </p:nvSpPr>
        <p:spPr bwMode="auto">
          <a:xfrm>
            <a:off x="63246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4" name="Rectangle 30"/>
          <p:cNvSpPr>
            <a:spLocks noChangeArrowheads="1"/>
          </p:cNvSpPr>
          <p:nvPr/>
        </p:nvSpPr>
        <p:spPr bwMode="auto">
          <a:xfrm>
            <a:off x="4800600" y="38242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5" name="Rectangle 31"/>
          <p:cNvSpPr>
            <a:spLocks noChangeArrowheads="1"/>
          </p:cNvSpPr>
          <p:nvPr/>
        </p:nvSpPr>
        <p:spPr bwMode="auto">
          <a:xfrm>
            <a:off x="4800600" y="47386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6" name="Rectangle 32"/>
          <p:cNvSpPr>
            <a:spLocks noChangeArrowheads="1"/>
          </p:cNvSpPr>
          <p:nvPr/>
        </p:nvSpPr>
        <p:spPr bwMode="auto">
          <a:xfrm>
            <a:off x="54102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chemeClr val="bg2"/>
                </a:solidFill>
                <a:latin typeface="Times" charset="0"/>
              </a:rPr>
              <a:t>TT</a:t>
            </a:r>
          </a:p>
        </p:txBody>
      </p:sp>
      <p:sp>
        <p:nvSpPr>
          <p:cNvPr id="907297" name="Rectangle 33"/>
          <p:cNvSpPr>
            <a:spLocks noChangeArrowheads="1"/>
          </p:cNvSpPr>
          <p:nvPr/>
        </p:nvSpPr>
        <p:spPr bwMode="auto">
          <a:xfrm>
            <a:off x="63246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299" name="Rectangle 35"/>
          <p:cNvSpPr>
            <a:spLocks noChangeArrowheads="1"/>
          </p:cNvSpPr>
          <p:nvPr/>
        </p:nvSpPr>
        <p:spPr bwMode="auto">
          <a:xfrm>
            <a:off x="54102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300" name="Rectangle 36"/>
          <p:cNvSpPr>
            <a:spLocks noChangeArrowheads="1"/>
          </p:cNvSpPr>
          <p:nvPr/>
        </p:nvSpPr>
        <p:spPr bwMode="auto">
          <a:xfrm>
            <a:off x="63246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pic>
        <p:nvPicPr>
          <p:cNvPr id="907303" name="Picture 3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751948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67"/>
                                        </p:tgtEl>
                                        <p:attrNameLst>
                                          <p:attrName>style.visibility</p:attrName>
                                        </p:attrNameLst>
                                      </p:cBhvr>
                                      <p:to>
                                        <p:strVal val="visible"/>
                                      </p:to>
                                    </p:set>
                                    <p:animEffect transition="in" filter="box(out)">
                                      <p:cBhvr>
                                        <p:cTn id="7" dur="500"/>
                                        <p:tgtEl>
                                          <p:spTgt spid="9072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69"/>
                                        </p:tgtEl>
                                        <p:attrNameLst>
                                          <p:attrName>style.visibility</p:attrName>
                                        </p:attrNameLst>
                                      </p:cBhvr>
                                      <p:to>
                                        <p:strVal val="visible"/>
                                      </p:to>
                                    </p:set>
                                    <p:animEffect transition="in" filter="box(out)">
                                      <p:cBhvr>
                                        <p:cTn id="11"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7"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07" name="Picture 23" descr="Fig"/>
          <p:cNvPicPr>
            <a:picLocks noChangeAspect="1" noChangeArrowheads="1"/>
          </p:cNvPicPr>
          <p:nvPr/>
        </p:nvPicPr>
        <p:blipFill>
          <a:blip r:embed="rId2" cstate="print"/>
          <a:srcRect/>
          <a:stretch>
            <a:fillRect/>
          </a:stretch>
        </p:blipFill>
        <p:spPr bwMode="auto">
          <a:xfrm>
            <a:off x="2209800" y="2066926"/>
            <a:ext cx="3835400" cy="3800475"/>
          </a:xfrm>
          <a:prstGeom prst="rect">
            <a:avLst/>
          </a:prstGeom>
          <a:noFill/>
        </p:spPr>
      </p:pic>
      <p:sp>
        <p:nvSpPr>
          <p:cNvPr id="91238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2387" name="Rectangle 3"/>
          <p:cNvSpPr>
            <a:spLocks noChangeArrowheads="1"/>
          </p:cNvSpPr>
          <p:nvPr/>
        </p:nvSpPr>
        <p:spPr bwMode="auto">
          <a:xfrm>
            <a:off x="6096000" y="1908175"/>
            <a:ext cx="41910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dirty="0" err="1">
                <a:latin typeface="Times" charset="0"/>
              </a:rPr>
              <a:t>Punnett</a:t>
            </a:r>
            <a:r>
              <a:rPr lang="en-US" altLang="en-US" sz="2400" dirty="0">
                <a:latin typeface="Times" charset="0"/>
              </a:rPr>
              <a:t> square shows three plants with round seeds out of four total plants, so the probability is </a:t>
            </a:r>
            <a:r>
              <a:rPr lang="en-US" altLang="en-US" sz="2400" baseline="30000" dirty="0">
                <a:latin typeface="Times" charset="0"/>
              </a:rPr>
              <a:t>3</a:t>
            </a:r>
            <a:r>
              <a:rPr lang="en-US" altLang="en-US" sz="2400" dirty="0">
                <a:latin typeface="Times" charset="0"/>
              </a:rPr>
              <a:t>/4.</a:t>
            </a:r>
          </a:p>
        </p:txBody>
      </p:sp>
      <p:sp>
        <p:nvSpPr>
          <p:cNvPr id="912388" name="Text Box 4"/>
          <p:cNvSpPr txBox="1">
            <a:spLocks noChangeArrowheads="1"/>
          </p:cNvSpPr>
          <p:nvPr/>
        </p:nvSpPr>
        <p:spPr bwMode="auto">
          <a:xfrm>
            <a:off x="2089150" y="914401"/>
            <a:ext cx="240771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Probability</a:t>
            </a:r>
          </a:p>
        </p:txBody>
      </p:sp>
      <p:pic>
        <p:nvPicPr>
          <p:cNvPr id="91238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23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23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23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239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239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1239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12399" name="Rectangle 15"/>
          <p:cNvSpPr>
            <a:spLocks noChangeArrowheads="1"/>
          </p:cNvSpPr>
          <p:nvPr/>
        </p:nvSpPr>
        <p:spPr bwMode="auto">
          <a:xfrm>
            <a:off x="3000375" y="1704976"/>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0" name="Rectangle 16"/>
          <p:cNvSpPr>
            <a:spLocks noChangeArrowheads="1"/>
          </p:cNvSpPr>
          <p:nvPr/>
        </p:nvSpPr>
        <p:spPr bwMode="auto">
          <a:xfrm>
            <a:off x="4929188" y="1684339"/>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1" name="Rectangle 17"/>
          <p:cNvSpPr>
            <a:spLocks noChangeArrowheads="1"/>
          </p:cNvSpPr>
          <p:nvPr/>
        </p:nvSpPr>
        <p:spPr bwMode="auto">
          <a:xfrm>
            <a:off x="1905000" y="2779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2" name="Rectangle 18"/>
          <p:cNvSpPr>
            <a:spLocks noChangeArrowheads="1"/>
          </p:cNvSpPr>
          <p:nvPr/>
        </p:nvSpPr>
        <p:spPr bwMode="auto">
          <a:xfrm>
            <a:off x="1981200" y="4684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3" name="Rectangle 19"/>
          <p:cNvSpPr>
            <a:spLocks noChangeArrowheads="1"/>
          </p:cNvSpPr>
          <p:nvPr/>
        </p:nvSpPr>
        <p:spPr bwMode="auto">
          <a:xfrm>
            <a:off x="23002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a:solidFill>
                  <a:srgbClr val="FF0000"/>
                </a:solidFill>
                <a:latin typeface="Times" charset="0"/>
              </a:rPr>
              <a:t>RR</a:t>
            </a:r>
          </a:p>
        </p:txBody>
      </p:sp>
      <p:sp>
        <p:nvSpPr>
          <p:cNvPr id="912404" name="Rectangle 20"/>
          <p:cNvSpPr>
            <a:spLocks noChangeArrowheads="1"/>
          </p:cNvSpPr>
          <p:nvPr/>
        </p:nvSpPr>
        <p:spPr bwMode="auto">
          <a:xfrm>
            <a:off x="41290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5" name="Rectangle 21"/>
          <p:cNvSpPr>
            <a:spLocks noChangeArrowheads="1"/>
          </p:cNvSpPr>
          <p:nvPr/>
        </p:nvSpPr>
        <p:spPr bwMode="auto">
          <a:xfrm>
            <a:off x="23002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6" name="Rectangle 22"/>
          <p:cNvSpPr>
            <a:spLocks noChangeArrowheads="1"/>
          </p:cNvSpPr>
          <p:nvPr/>
        </p:nvSpPr>
        <p:spPr bwMode="auto">
          <a:xfrm>
            <a:off x="41290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pic>
        <p:nvPicPr>
          <p:cNvPr id="912408" name="Picture 24"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4562546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2387"/>
                                        </p:tgtEl>
                                        <p:attrNameLst>
                                          <p:attrName>style.visibility</p:attrName>
                                        </p:attrNameLst>
                                      </p:cBhvr>
                                      <p:to>
                                        <p:strVal val="visible"/>
                                      </p:to>
                                    </p:set>
                                    <p:animEffect transition="in" filter="box(out)">
                                      <p:cBhvr>
                                        <p:cTn id="7" dur="500"/>
                                        <p:tgtEl>
                                          <p:spTgt spid="91238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2389"/>
                                        </p:tgtEl>
                                        <p:attrNameLst>
                                          <p:attrName>style.visibility</p:attrName>
                                        </p:attrNameLst>
                                      </p:cBhvr>
                                      <p:to>
                                        <p:strVal val="visible"/>
                                      </p:to>
                                    </p:set>
                                    <p:animEffect transition="in" filter="box(out)">
                                      <p:cBhvr>
                                        <p:cTn id="11"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13 NB</a:t>
            </a:r>
            <a:endParaRPr lang="en-US" dirty="0"/>
          </a:p>
        </p:txBody>
      </p:sp>
      <p:sp>
        <p:nvSpPr>
          <p:cNvPr id="3" name="Content Placeholder 2"/>
          <p:cNvSpPr>
            <a:spLocks noGrp="1"/>
          </p:cNvSpPr>
          <p:nvPr>
            <p:ph idx="1"/>
          </p:nvPr>
        </p:nvSpPr>
        <p:spPr/>
        <p:txBody>
          <a:bodyPr>
            <a:normAutofit/>
          </a:bodyPr>
          <a:lstStyle/>
          <a:p>
            <a:r>
              <a:rPr lang="en-US" dirty="0" smtClean="0"/>
              <a:t>Open the Official FFA Manual to page 35.</a:t>
            </a:r>
          </a:p>
          <a:p>
            <a:r>
              <a:rPr lang="en-US" dirty="0" smtClean="0"/>
              <a:t>How does the FFA Creed support the “Transform” idea as a the National FFA Organization?</a:t>
            </a:r>
          </a:p>
          <a:p>
            <a:r>
              <a:rPr lang="en-US" dirty="0" smtClean="0"/>
              <a:t>One Officer practice with a partner(s) to recite 2 paragraphs of your choosing.  Students have the FFA Manual open, follow along and only correct if they pronounce the word wrong or pause or say the wrong word.</a:t>
            </a:r>
            <a:endParaRPr lang="en-US" dirty="0"/>
          </a:p>
        </p:txBody>
      </p:sp>
    </p:spTree>
    <p:extLst>
      <p:ext uri="{BB962C8B-B14F-4D97-AF65-F5344CB8AC3E}">
        <p14:creationId xmlns:p14="http://schemas.microsoft.com/office/powerpoint/2010/main" val="3447819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15 NB</a:t>
            </a:r>
            <a:endParaRPr lang="en-US" dirty="0"/>
          </a:p>
        </p:txBody>
      </p:sp>
      <p:sp>
        <p:nvSpPr>
          <p:cNvPr id="3" name="Content Placeholder 2"/>
          <p:cNvSpPr>
            <a:spLocks noGrp="1"/>
          </p:cNvSpPr>
          <p:nvPr>
            <p:ph idx="1"/>
          </p:nvPr>
        </p:nvSpPr>
        <p:spPr/>
        <p:txBody>
          <a:bodyPr>
            <a:normAutofit/>
          </a:bodyPr>
          <a:lstStyle/>
          <a:p>
            <a:r>
              <a:rPr lang="en-US" dirty="0" smtClean="0"/>
              <a:t>Open the Official FFA Manual to page 35.</a:t>
            </a:r>
          </a:p>
          <a:p>
            <a:r>
              <a:rPr lang="en-US" dirty="0" smtClean="0"/>
              <a:t>How does the FFA Creed support the FFA Mission in making a positive difference in lives of students?</a:t>
            </a:r>
          </a:p>
          <a:p>
            <a:r>
              <a:rPr lang="en-US" dirty="0" smtClean="0"/>
              <a:t>One Officer practice with a partner(s) to recite 2 paragraphs of your choosing.  Students have the FFA Manual open, follow along and only correct if they pronounce the word wrong or pause or say the wrong word.</a:t>
            </a:r>
            <a:endParaRPr lang="en-US" dirty="0"/>
          </a:p>
        </p:txBody>
      </p:sp>
    </p:spTree>
    <p:extLst>
      <p:ext uri="{BB962C8B-B14F-4D97-AF65-F5344CB8AC3E}">
        <p14:creationId xmlns:p14="http://schemas.microsoft.com/office/powerpoint/2010/main" val="321762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8298" name="Picture 10" descr="Chpt10"/>
          <p:cNvPicPr>
            <a:picLocks noChangeAspect="1" noChangeArrowheads="1"/>
          </p:cNvPicPr>
          <p:nvPr/>
        </p:nvPicPr>
        <p:blipFill>
          <a:blip r:embed="rId9" cstate="print"/>
          <a:srcRect/>
          <a:stretch>
            <a:fillRect/>
          </a:stretch>
        </p:blipFill>
        <p:spPr bwMode="auto">
          <a:xfrm>
            <a:off x="1524000" y="0"/>
            <a:ext cx="2971800" cy="719138"/>
          </a:xfrm>
          <a:prstGeom prst="rect">
            <a:avLst/>
          </a:prstGeom>
          <a:noFill/>
        </p:spPr>
      </p:pic>
      <p:sp>
        <p:nvSpPr>
          <p:cNvPr id="908299" name="Text Box 11"/>
          <p:cNvSpPr txBox="1">
            <a:spLocks noChangeArrowheads="1"/>
          </p:cNvSpPr>
          <p:nvPr/>
        </p:nvSpPr>
        <p:spPr bwMode="auto">
          <a:xfrm>
            <a:off x="1524000" y="914401"/>
            <a:ext cx="3028950" cy="2800767"/>
          </a:xfrm>
          <a:prstGeom prst="rect">
            <a:avLst/>
          </a:prstGeom>
          <a:noFill/>
          <a:ln w="9525">
            <a:noFill/>
            <a:miter lim="800000"/>
            <a:headEnd/>
            <a:tailEnd/>
          </a:ln>
          <a:effectLst/>
        </p:spPr>
        <p:txBody>
          <a:bodyPr>
            <a:spAutoFit/>
          </a:bodyPr>
          <a:lstStyle/>
          <a:p>
            <a:pPr algn="ctr"/>
            <a:r>
              <a:rPr lang="en-US" sz="3200" dirty="0"/>
              <a:t>Mendel’s Seven Pea Traits</a:t>
            </a:r>
          </a:p>
          <a:p>
            <a:pPr algn="ctr"/>
            <a:r>
              <a:rPr lang="en-US" sz="2800" dirty="0">
                <a:solidFill>
                  <a:schemeClr val="tx2"/>
                </a:solidFill>
              </a:rPr>
              <a:t>What would be appropriate alleles to use for each trait?</a:t>
            </a:r>
          </a:p>
        </p:txBody>
      </p:sp>
      <p:pic>
        <p:nvPicPr>
          <p:cNvPr id="908300" name="Picture 12" descr="Mendal's 7 pea traits"/>
          <p:cNvPicPr>
            <a:picLocks noChangeAspect="1" noChangeArrowheads="1"/>
          </p:cNvPicPr>
          <p:nvPr/>
        </p:nvPicPr>
        <p:blipFill>
          <a:blip r:embed="rId10" cstate="print"/>
          <a:srcRect/>
          <a:stretch>
            <a:fillRect/>
          </a:stretch>
        </p:blipFill>
        <p:spPr bwMode="auto">
          <a:xfrm>
            <a:off x="4470400" y="1295400"/>
            <a:ext cx="6197600" cy="4102100"/>
          </a:xfrm>
          <a:prstGeom prst="rect">
            <a:avLst/>
          </a:prstGeom>
          <a:noFill/>
        </p:spPr>
      </p:pic>
      <p:sp>
        <p:nvSpPr>
          <p:cNvPr id="13" name="TextBox 12"/>
          <p:cNvSpPr txBox="1"/>
          <p:nvPr/>
        </p:nvSpPr>
        <p:spPr>
          <a:xfrm>
            <a:off x="4495800" y="1"/>
            <a:ext cx="6172200" cy="1200329"/>
          </a:xfrm>
          <a:prstGeom prst="rect">
            <a:avLst/>
          </a:prstGeom>
          <a:noFill/>
        </p:spPr>
        <p:txBody>
          <a:bodyPr wrap="square" rtlCol="0">
            <a:spAutoFit/>
          </a:bodyPr>
          <a:lstStyle/>
          <a:p>
            <a:r>
              <a:rPr lang="en-US" sz="2400" b="1" u="sng" dirty="0"/>
              <a:t>Complete Dominance</a:t>
            </a:r>
          </a:p>
          <a:p>
            <a:r>
              <a:rPr lang="en-US" sz="2400" b="1" dirty="0"/>
              <a:t> – the Dominant completely masks the recessive, only 2 versions of a trait.</a:t>
            </a:r>
          </a:p>
        </p:txBody>
      </p:sp>
    </p:spTree>
    <p:extLst>
      <p:ext uri="{BB962C8B-B14F-4D97-AF65-F5344CB8AC3E}">
        <p14:creationId xmlns:p14="http://schemas.microsoft.com/office/powerpoint/2010/main" val="1272100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Punnett Square Practice Activity</a:t>
            </a:r>
            <a:br>
              <a:rPr lang="en-US" dirty="0" smtClean="0"/>
            </a:br>
            <a:r>
              <a:rPr lang="en-US" smtClean="0"/>
              <a:t>p.265 Biology Book</a:t>
            </a:r>
            <a:endParaRPr lang="en-US" dirty="0"/>
          </a:p>
        </p:txBody>
      </p:sp>
      <p:sp>
        <p:nvSpPr>
          <p:cNvPr id="3" name="Content Placeholder 2"/>
          <p:cNvSpPr>
            <a:spLocks noGrp="1"/>
          </p:cNvSpPr>
          <p:nvPr>
            <p:ph idx="1"/>
          </p:nvPr>
        </p:nvSpPr>
        <p:spPr/>
        <p:txBody>
          <a:bodyPr>
            <a:normAutofit/>
          </a:bodyPr>
          <a:lstStyle/>
          <a:p>
            <a:r>
              <a:rPr lang="en-US" dirty="0" smtClean="0"/>
              <a:t>Make 7 Punnett square boxes on P.13 NB</a:t>
            </a:r>
          </a:p>
          <a:p>
            <a:r>
              <a:rPr lang="en-US" dirty="0" smtClean="0"/>
              <a:t>Choose different genotypes for each of the different Pea Traits and perform </a:t>
            </a:r>
            <a:r>
              <a:rPr lang="en-US" dirty="0" err="1" smtClean="0"/>
              <a:t>Punnett</a:t>
            </a:r>
            <a:r>
              <a:rPr lang="en-US" dirty="0" smtClean="0"/>
              <a:t> square crosses with different </a:t>
            </a:r>
            <a:r>
              <a:rPr lang="en-US" dirty="0" err="1" smtClean="0"/>
              <a:t>compbinations</a:t>
            </a:r>
            <a:r>
              <a:rPr lang="en-US" dirty="0" smtClean="0"/>
              <a:t> of genotypes.</a:t>
            </a:r>
          </a:p>
          <a:p>
            <a:r>
              <a:rPr lang="en-US" dirty="0" smtClean="0"/>
              <a:t>Write to the side the % probability of the Homozygous Recessive, Heterozygous, Homozygous Dominant</a:t>
            </a:r>
            <a:endParaRPr lang="en-US" dirty="0"/>
          </a:p>
        </p:txBody>
      </p:sp>
    </p:spTree>
    <p:extLst>
      <p:ext uri="{BB962C8B-B14F-4D97-AF65-F5344CB8AC3E}">
        <p14:creationId xmlns:p14="http://schemas.microsoft.com/office/powerpoint/2010/main" val="26637562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6" name="Picture 2" descr="Fig"/>
          <p:cNvPicPr>
            <a:picLocks noChangeAspect="1" noChangeArrowheads="1"/>
          </p:cNvPicPr>
          <p:nvPr/>
        </p:nvPicPr>
        <p:blipFill>
          <a:blip r:embed="rId2" cstate="print"/>
          <a:srcRect/>
          <a:stretch>
            <a:fillRect/>
          </a:stretch>
        </p:blipFill>
        <p:spPr bwMode="auto">
          <a:xfrm>
            <a:off x="2667000" y="1695450"/>
            <a:ext cx="6248400" cy="3790950"/>
          </a:xfrm>
          <a:prstGeom prst="rect">
            <a:avLst/>
          </a:prstGeom>
          <a:noFill/>
        </p:spPr>
      </p:pic>
      <p:sp>
        <p:nvSpPr>
          <p:cNvPr id="104550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1045508" name="Text Box 4"/>
          <p:cNvSpPr txBox="1">
            <a:spLocks noChangeArrowheads="1"/>
          </p:cNvSpPr>
          <p:nvPr/>
        </p:nvSpPr>
        <p:spPr bwMode="auto">
          <a:xfrm>
            <a:off x="3913188" y="765175"/>
            <a:ext cx="3810000" cy="369332"/>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altLang="en-US" b="1">
                <a:solidFill>
                  <a:schemeClr val="tx2"/>
                </a:solidFill>
                <a:latin typeface="Times" charset="0"/>
              </a:rPr>
              <a:t>The first generation</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4551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4551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pic>
        <p:nvPicPr>
          <p:cNvPr id="1045529" name="Picture 25" descr="audio image blue">
            <a:hlinkClick r:id="" action="ppaction://noaction">
              <a:snd r:embed="rId11" name="10-Figure 10 10-6 Slide 41.WAV"/>
            </a:hlinkClick>
          </p:cNvPr>
          <p:cNvPicPr>
            <a:picLocks noChangeAspect="1" noChangeArrowheads="1"/>
          </p:cNvPicPr>
          <p:nvPr/>
        </p:nvPicPr>
        <p:blipFill>
          <a:blip r:embed="rId12" cstate="print"/>
          <a:srcRect/>
          <a:stretch>
            <a:fillRect/>
          </a:stretch>
        </p:blipFill>
        <p:spPr bwMode="auto">
          <a:xfrm>
            <a:off x="7570788" y="876301"/>
            <a:ext cx="354012" cy="354013"/>
          </a:xfrm>
          <a:prstGeom prst="rect">
            <a:avLst/>
          </a:prstGeom>
          <a:noFill/>
        </p:spPr>
      </p:pic>
      <p:sp>
        <p:nvSpPr>
          <p:cNvPr id="1045530" name="Rectangle 26"/>
          <p:cNvSpPr>
            <a:spLocks noChangeArrowheads="1"/>
          </p:cNvSpPr>
          <p:nvPr/>
        </p:nvSpPr>
        <p:spPr bwMode="auto">
          <a:xfrm>
            <a:off x="3238500" y="1354138"/>
            <a:ext cx="20955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Dihybrid Cross</a:t>
            </a:r>
          </a:p>
        </p:txBody>
      </p:sp>
      <p:sp>
        <p:nvSpPr>
          <p:cNvPr id="1045531" name="Rectangle 27"/>
          <p:cNvSpPr>
            <a:spLocks noChangeArrowheads="1"/>
          </p:cNvSpPr>
          <p:nvPr/>
        </p:nvSpPr>
        <p:spPr bwMode="auto">
          <a:xfrm>
            <a:off x="5486400" y="1357313"/>
            <a:ext cx="38481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round yellow x wrinkled green</a:t>
            </a:r>
          </a:p>
        </p:txBody>
      </p:sp>
      <p:sp>
        <p:nvSpPr>
          <p:cNvPr id="1045532" name="Rectangle 28"/>
          <p:cNvSpPr>
            <a:spLocks noChangeArrowheads="1"/>
          </p:cNvSpPr>
          <p:nvPr/>
        </p:nvSpPr>
        <p:spPr bwMode="auto">
          <a:xfrm>
            <a:off x="3479800" y="2479675"/>
            <a:ext cx="1549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Round yellow</a:t>
            </a:r>
          </a:p>
        </p:txBody>
      </p:sp>
      <p:sp>
        <p:nvSpPr>
          <p:cNvPr id="1045533" name="Rectangle 29"/>
          <p:cNvSpPr>
            <a:spLocks noChangeArrowheads="1"/>
          </p:cNvSpPr>
          <p:nvPr/>
        </p:nvSpPr>
        <p:spPr bwMode="auto">
          <a:xfrm>
            <a:off x="6781800" y="2476500"/>
            <a:ext cx="1676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Wrinkled green</a:t>
            </a:r>
          </a:p>
        </p:txBody>
      </p:sp>
      <p:sp>
        <p:nvSpPr>
          <p:cNvPr id="1045534" name="Rectangle 30"/>
          <p:cNvSpPr>
            <a:spLocks noChangeArrowheads="1"/>
          </p:cNvSpPr>
          <p:nvPr/>
        </p:nvSpPr>
        <p:spPr bwMode="auto">
          <a:xfrm>
            <a:off x="6781800" y="3276601"/>
            <a:ext cx="1676400" cy="646331"/>
          </a:xfrm>
          <a:prstGeom prst="rect">
            <a:avLst/>
          </a:prstGeom>
          <a:noFill/>
          <a:ln w="9525">
            <a:noFill/>
            <a:miter lim="800000"/>
            <a:headEnd/>
            <a:tailEnd/>
          </a:ln>
          <a:effectLst/>
        </p:spPr>
        <p:txBody>
          <a:bodyPr>
            <a:spAutoFit/>
          </a:bodyPr>
          <a:lstStyle/>
          <a:p>
            <a:pPr marL="342900" indent="-342900" algn="ctr"/>
            <a:r>
              <a:rPr lang="en-US" altLang="en-US" dirty="0">
                <a:latin typeface="Times" charset="0"/>
              </a:rPr>
              <a:t>	</a:t>
            </a:r>
            <a:r>
              <a:rPr lang="en-US" altLang="en-US" dirty="0">
                <a:solidFill>
                  <a:srgbClr val="FF0000"/>
                </a:solidFill>
                <a:latin typeface="Times" charset="0"/>
              </a:rPr>
              <a:t>All round yellow</a:t>
            </a:r>
          </a:p>
        </p:txBody>
      </p:sp>
      <p:sp>
        <p:nvSpPr>
          <p:cNvPr id="1045536" name="Rectangle 32"/>
          <p:cNvSpPr>
            <a:spLocks noChangeArrowheads="1"/>
          </p:cNvSpPr>
          <p:nvPr/>
        </p:nvSpPr>
        <p:spPr bwMode="auto">
          <a:xfrm>
            <a:off x="2286000" y="5603875"/>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yellow</a:t>
            </a:r>
          </a:p>
        </p:txBody>
      </p:sp>
      <p:sp>
        <p:nvSpPr>
          <p:cNvPr id="1045537" name="Rectangle 33"/>
          <p:cNvSpPr>
            <a:spLocks noChangeArrowheads="1"/>
          </p:cNvSpPr>
          <p:nvPr/>
        </p:nvSpPr>
        <p:spPr bwMode="auto">
          <a:xfrm>
            <a:off x="4165600" y="5600700"/>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green</a:t>
            </a:r>
          </a:p>
        </p:txBody>
      </p:sp>
      <p:sp>
        <p:nvSpPr>
          <p:cNvPr id="1045538" name="Rectangle 34"/>
          <p:cNvSpPr>
            <a:spLocks noChangeArrowheads="1"/>
          </p:cNvSpPr>
          <p:nvPr/>
        </p:nvSpPr>
        <p:spPr bwMode="auto">
          <a:xfrm>
            <a:off x="5791200" y="5600700"/>
            <a:ext cx="18288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yellow</a:t>
            </a:r>
          </a:p>
        </p:txBody>
      </p:sp>
      <p:sp>
        <p:nvSpPr>
          <p:cNvPr id="1045539" name="Rectangle 35"/>
          <p:cNvSpPr>
            <a:spLocks noChangeArrowheads="1"/>
          </p:cNvSpPr>
          <p:nvPr/>
        </p:nvSpPr>
        <p:spPr bwMode="auto">
          <a:xfrm>
            <a:off x="7670800" y="5603875"/>
            <a:ext cx="17526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green</a:t>
            </a:r>
          </a:p>
        </p:txBody>
      </p:sp>
      <p:sp>
        <p:nvSpPr>
          <p:cNvPr id="1045540" name="Rectangle 36"/>
          <p:cNvSpPr>
            <a:spLocks noChangeArrowheads="1"/>
          </p:cNvSpPr>
          <p:nvPr/>
        </p:nvSpPr>
        <p:spPr bwMode="auto">
          <a:xfrm>
            <a:off x="2895600" y="5410200"/>
            <a:ext cx="355600" cy="381000"/>
          </a:xfrm>
          <a:prstGeom prst="rect">
            <a:avLst/>
          </a:prstGeom>
          <a:noFill/>
          <a:ln w="9525">
            <a:noFill/>
            <a:miter lim="800000"/>
            <a:headEnd/>
            <a:tailEnd/>
          </a:ln>
          <a:effectLst/>
        </p:spPr>
        <p:txBody>
          <a:bodyPr wrap="square">
            <a:spAutoFit/>
          </a:bodyPr>
          <a:lstStyle/>
          <a:p>
            <a:pPr marL="342900" indent="-342900"/>
            <a:r>
              <a:rPr lang="en-US" altLang="en-US" b="1" dirty="0">
                <a:latin typeface="Times" charset="0"/>
              </a:rPr>
              <a:t>9</a:t>
            </a:r>
          </a:p>
        </p:txBody>
      </p:sp>
      <p:sp>
        <p:nvSpPr>
          <p:cNvPr id="1045541" name="Rectangle 37"/>
          <p:cNvSpPr>
            <a:spLocks noChangeArrowheads="1"/>
          </p:cNvSpPr>
          <p:nvPr/>
        </p:nvSpPr>
        <p:spPr bwMode="auto">
          <a:xfrm>
            <a:off x="47244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2" name="Rectangle 38"/>
          <p:cNvSpPr>
            <a:spLocks noChangeArrowheads="1"/>
          </p:cNvSpPr>
          <p:nvPr/>
        </p:nvSpPr>
        <p:spPr bwMode="auto">
          <a:xfrm>
            <a:off x="65532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3" name="Rectangle 39"/>
          <p:cNvSpPr>
            <a:spLocks noChangeArrowheads="1"/>
          </p:cNvSpPr>
          <p:nvPr/>
        </p:nvSpPr>
        <p:spPr bwMode="auto">
          <a:xfrm>
            <a:off x="83820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1</a:t>
            </a:r>
          </a:p>
        </p:txBody>
      </p:sp>
      <p:sp>
        <p:nvSpPr>
          <p:cNvPr id="1045544" name="Rectangle 40"/>
          <p:cNvSpPr>
            <a:spLocks noChangeArrowheads="1"/>
          </p:cNvSpPr>
          <p:nvPr/>
        </p:nvSpPr>
        <p:spPr bwMode="auto">
          <a:xfrm>
            <a:off x="1981200" y="19446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P1</a:t>
            </a:r>
          </a:p>
        </p:txBody>
      </p:sp>
      <p:sp>
        <p:nvSpPr>
          <p:cNvPr id="1045545" name="Rectangle 41"/>
          <p:cNvSpPr>
            <a:spLocks noChangeArrowheads="1"/>
          </p:cNvSpPr>
          <p:nvPr/>
        </p:nvSpPr>
        <p:spPr bwMode="auto">
          <a:xfrm>
            <a:off x="1981200" y="33670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F1</a:t>
            </a:r>
          </a:p>
        </p:txBody>
      </p:sp>
      <p:sp>
        <p:nvSpPr>
          <p:cNvPr id="1045546" name="Rectangle 42"/>
          <p:cNvSpPr>
            <a:spLocks noChangeArrowheads="1"/>
          </p:cNvSpPr>
          <p:nvPr/>
        </p:nvSpPr>
        <p:spPr bwMode="auto">
          <a:xfrm>
            <a:off x="1981200" y="48148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F2</a:t>
            </a:r>
          </a:p>
        </p:txBody>
      </p:sp>
      <p:pic>
        <p:nvPicPr>
          <p:cNvPr id="1045547" name="Picture 43"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8187938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09"/>
                                        </p:tgtEl>
                                        <p:attrNameLst>
                                          <p:attrName>style.visibility</p:attrName>
                                        </p:attrNameLst>
                                      </p:cBhvr>
                                      <p:to>
                                        <p:strVal val="visible"/>
                                      </p:to>
                                    </p:set>
                                    <p:animEffect transition="in" filter="box(out)">
                                      <p:cBhvr>
                                        <p:cTn id="7"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0339" name="Rectangle 3"/>
          <p:cNvSpPr>
            <a:spLocks noChangeArrowheads="1"/>
          </p:cNvSpPr>
          <p:nvPr/>
        </p:nvSpPr>
        <p:spPr bwMode="auto">
          <a:xfrm>
            <a:off x="7162800" y="1600201"/>
            <a:ext cx="3048000" cy="1200329"/>
          </a:xfrm>
          <a:prstGeom prst="rect">
            <a:avLst/>
          </a:prstGeom>
          <a:noFill/>
          <a:ln w="9525">
            <a:noFill/>
            <a:miter lim="800000"/>
            <a:headEnd/>
            <a:tailEnd/>
          </a:ln>
          <a:effectLst/>
        </p:spPr>
        <p:txBody>
          <a:bodyPr>
            <a:spAutoFit/>
          </a:bodyPr>
          <a:lstStyle/>
          <a:p>
            <a:pPr marL="342900" indent="-342900"/>
            <a:r>
              <a:rPr lang="en-US" altLang="en-US">
                <a:latin typeface="Times" charset="0"/>
              </a:rPr>
              <a:t>A Punnett square for a dihybrid cross will need to be four boxes on each side for a total of 16 boxes.</a:t>
            </a:r>
          </a:p>
        </p:txBody>
      </p:sp>
      <p:sp>
        <p:nvSpPr>
          <p:cNvPr id="910340" name="Text Box 4"/>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pic>
        <p:nvPicPr>
          <p:cNvPr id="91034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1034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pic>
        <p:nvPicPr>
          <p:cNvPr id="910388" name="Picture 52" descr="Fig"/>
          <p:cNvPicPr>
            <a:picLocks noChangeAspect="1" noChangeArrowheads="1"/>
          </p:cNvPicPr>
          <p:nvPr/>
        </p:nvPicPr>
        <p:blipFill>
          <a:blip r:embed="rId10" cstate="print"/>
          <a:srcRect/>
          <a:stretch>
            <a:fillRect/>
          </a:stretch>
        </p:blipFill>
        <p:spPr bwMode="auto">
          <a:xfrm>
            <a:off x="2514601" y="1524000"/>
            <a:ext cx="4397375" cy="4495800"/>
          </a:xfrm>
          <a:prstGeom prst="rect">
            <a:avLst/>
          </a:prstGeom>
          <a:noFill/>
        </p:spPr>
      </p:pic>
      <p:sp>
        <p:nvSpPr>
          <p:cNvPr id="910389" name="Rectangle 5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10390" name="Rectangle 5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1" name="Rectangle 5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2" name="Rectangle 5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3" name="Rectangle 5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4" name="Rectangle 5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5" name="Rectangle 5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6" name="Rectangle 6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7" name="Rectangle 6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8" name="Rectangle 6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9" name="Rectangle 6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400" name="Rectangle 6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1" name="Rectangle 6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2" name="Rectangle 6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3" name="Rectangle 6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4" name="Rectangle 6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5" name="Rectangle 6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6" name="Rectangle 7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7" name="Rectangle 7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8" name="Rectangle 7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9" name="Rectangle 7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0" name="Rectangle 7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1" name="Rectangle 7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2" name="Rectangle 7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3" name="Rectangle 7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4" name="Rectangle 7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5" name="Rectangle 7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10416" name="Picture 8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706987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box(out)">
                                      <p:cBhvr>
                                        <p:cTn id="7" dur="500"/>
                                        <p:tgtEl>
                                          <p:spTgt spid="91033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0341"/>
                                        </p:tgtEl>
                                        <p:attrNameLst>
                                          <p:attrName>style.visibility</p:attrName>
                                        </p:attrNameLst>
                                      </p:cBhvr>
                                      <p:to>
                                        <p:strVal val="visible"/>
                                      </p:to>
                                    </p:set>
                                    <p:animEffect transition="in" filter="box(out)">
                                      <p:cBhvr>
                                        <p:cTn id="11"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RCHS West Sacramento FFA Chapter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1047" y="1825625"/>
            <a:ext cx="3249905" cy="4351338"/>
          </a:xfrm>
        </p:spPr>
      </p:pic>
    </p:spTree>
    <p:extLst>
      <p:ext uri="{BB962C8B-B14F-4D97-AF65-F5344CB8AC3E}">
        <p14:creationId xmlns:p14="http://schemas.microsoft.com/office/powerpoint/2010/main" val="42055952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500" name="Picture 1100" descr="Fig"/>
          <p:cNvPicPr>
            <a:picLocks noChangeAspect="1" noChangeArrowheads="1"/>
          </p:cNvPicPr>
          <p:nvPr/>
        </p:nvPicPr>
        <p:blipFill>
          <a:blip r:embed="rId2" cstate="print"/>
          <a:srcRect/>
          <a:stretch>
            <a:fillRect/>
          </a:stretch>
        </p:blipFill>
        <p:spPr bwMode="auto">
          <a:xfrm>
            <a:off x="7664450" y="2743200"/>
            <a:ext cx="1479550" cy="3200400"/>
          </a:xfrm>
          <a:prstGeom prst="rect">
            <a:avLst/>
          </a:prstGeom>
          <a:noFill/>
        </p:spPr>
      </p:pic>
      <p:sp>
        <p:nvSpPr>
          <p:cNvPr id="9994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pic>
        <p:nvPicPr>
          <p:cNvPr id="999429" name="Picture 102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9430"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9431"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9432"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9433" name="Picture 103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9435" name="Picture 1035"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99436" name="Picture 1036"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99466" name="Rectangle 1066"/>
          <p:cNvSpPr>
            <a:spLocks noChangeArrowheads="1"/>
          </p:cNvSpPr>
          <p:nvPr/>
        </p:nvSpPr>
        <p:spPr bwMode="auto">
          <a:xfrm>
            <a:off x="7377114" y="2514600"/>
            <a:ext cx="2681287" cy="338554"/>
          </a:xfrm>
          <a:prstGeom prst="rect">
            <a:avLst/>
          </a:prstGeom>
          <a:noFill/>
          <a:ln w="9525">
            <a:noFill/>
            <a:miter lim="800000"/>
            <a:headEnd/>
            <a:tailEnd/>
          </a:ln>
          <a:effectLst/>
        </p:spPr>
        <p:txBody>
          <a:bodyPr>
            <a:spAutoFit/>
          </a:bodyPr>
          <a:lstStyle/>
          <a:p>
            <a:pPr marL="342900" indent="-342900"/>
            <a:r>
              <a:rPr lang="en-US" altLang="en-US" sz="1600">
                <a:latin typeface="Times" charset="0"/>
              </a:rPr>
              <a:t>F1 cross: </a:t>
            </a:r>
            <a:r>
              <a:rPr lang="en-US" altLang="en-US" sz="1600" i="1">
                <a:latin typeface="Times" charset="0"/>
              </a:rPr>
              <a:t>RrYy</a:t>
            </a:r>
            <a:r>
              <a:rPr lang="en-US" altLang="en-US" sz="1600">
                <a:latin typeface="Times" charset="0"/>
              </a:rPr>
              <a:t> ´ </a:t>
            </a:r>
            <a:r>
              <a:rPr lang="en-US" altLang="en-US" sz="1600" i="1">
                <a:latin typeface="Times" charset="0"/>
              </a:rPr>
              <a:t>RrYy </a:t>
            </a:r>
          </a:p>
        </p:txBody>
      </p:sp>
      <p:sp>
        <p:nvSpPr>
          <p:cNvPr id="999467" name="Rectangle 1067"/>
          <p:cNvSpPr>
            <a:spLocks noChangeArrowheads="1"/>
          </p:cNvSpPr>
          <p:nvPr/>
        </p:nvSpPr>
        <p:spPr bwMode="auto">
          <a:xfrm>
            <a:off x="7467600" y="3000376"/>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yellow</a:t>
            </a:r>
          </a:p>
        </p:txBody>
      </p:sp>
      <p:sp>
        <p:nvSpPr>
          <p:cNvPr id="999468" name="Rectangle 1068"/>
          <p:cNvSpPr>
            <a:spLocks noChangeArrowheads="1"/>
          </p:cNvSpPr>
          <p:nvPr/>
        </p:nvSpPr>
        <p:spPr bwMode="auto">
          <a:xfrm>
            <a:off x="7467600" y="3729039"/>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green</a:t>
            </a:r>
          </a:p>
        </p:txBody>
      </p:sp>
      <p:sp>
        <p:nvSpPr>
          <p:cNvPr id="999469" name="Rectangle 1069"/>
          <p:cNvSpPr>
            <a:spLocks noChangeArrowheads="1"/>
          </p:cNvSpPr>
          <p:nvPr/>
        </p:nvSpPr>
        <p:spPr bwMode="auto">
          <a:xfrm>
            <a:off x="7496175" y="4500564"/>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yellow</a:t>
            </a:r>
          </a:p>
        </p:txBody>
      </p:sp>
      <p:sp>
        <p:nvSpPr>
          <p:cNvPr id="999470" name="Rectangle 1070"/>
          <p:cNvSpPr>
            <a:spLocks noChangeArrowheads="1"/>
          </p:cNvSpPr>
          <p:nvPr/>
        </p:nvSpPr>
        <p:spPr bwMode="auto">
          <a:xfrm>
            <a:off x="7500938" y="5226051"/>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green</a:t>
            </a:r>
          </a:p>
        </p:txBody>
      </p:sp>
      <p:pic>
        <p:nvPicPr>
          <p:cNvPr id="999472" name="Picture 1072" descr="Fig"/>
          <p:cNvPicPr>
            <a:picLocks noChangeAspect="1" noChangeArrowheads="1"/>
          </p:cNvPicPr>
          <p:nvPr/>
        </p:nvPicPr>
        <p:blipFill>
          <a:blip r:embed="rId11" cstate="print"/>
          <a:srcRect/>
          <a:stretch>
            <a:fillRect/>
          </a:stretch>
        </p:blipFill>
        <p:spPr bwMode="auto">
          <a:xfrm>
            <a:off x="2514601" y="1524000"/>
            <a:ext cx="4397375" cy="4495800"/>
          </a:xfrm>
          <a:prstGeom prst="rect">
            <a:avLst/>
          </a:prstGeom>
          <a:noFill/>
        </p:spPr>
      </p:pic>
      <p:sp>
        <p:nvSpPr>
          <p:cNvPr id="999473" name="Rectangle 107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99474" name="Rectangle 107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75" name="Rectangle 107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6" name="Rectangle 107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7" name="Rectangle 107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8" name="Rectangle 107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9" name="Rectangle 107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80" name="Rectangle 108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1" name="Rectangle 108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2" name="Rectangle 108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3" name="Rectangle 108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4" name="Rectangle 108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5" name="Rectangle 108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6" name="Rectangle 108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7" name="Rectangle 108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8" name="Rectangle 108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9" name="Rectangle 108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0" name="Rectangle 109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1" name="Rectangle 109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2" name="Rectangle 109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3" name="Rectangle 109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4" name="Rectangle 109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5" name="Rectangle 109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6" name="Rectangle 109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7" name="Rectangle 109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8" name="Rectangle 109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9" name="Rectangle 109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99501" name="Picture 1101" descr="audio image blue">
            <a:hlinkClick r:id="" action="ppaction://noaction">
              <a:snd r:embed="rId12" name="10-Figure 10-8 Slide 51.WAV"/>
            </a:hlinkClick>
          </p:cNvPr>
          <p:cNvPicPr>
            <a:picLocks noChangeAspect="1" noChangeArrowheads="1"/>
          </p:cNvPicPr>
          <p:nvPr/>
        </p:nvPicPr>
        <p:blipFill>
          <a:blip r:embed="rId13" cstate="print"/>
          <a:srcRect/>
          <a:stretch>
            <a:fillRect/>
          </a:stretch>
        </p:blipFill>
        <p:spPr bwMode="auto">
          <a:xfrm>
            <a:off x="6553201" y="914401"/>
            <a:ext cx="354013" cy="354013"/>
          </a:xfrm>
          <a:prstGeom prst="rect">
            <a:avLst/>
          </a:prstGeom>
          <a:noFill/>
        </p:spPr>
      </p:pic>
      <p:pic>
        <p:nvPicPr>
          <p:cNvPr id="999502" name="Picture 1102" descr="resources">
            <a:hlinkClick r:id="rId14"/>
          </p:cNvPr>
          <p:cNvPicPr>
            <a:picLocks noChangeAspect="1" noChangeArrowheads="1"/>
          </p:cNvPicPr>
          <p:nvPr/>
        </p:nvPicPr>
        <p:blipFill>
          <a:blip r:embed="rId15" cstate="print"/>
          <a:srcRect/>
          <a:stretch>
            <a:fillRect/>
          </a:stretch>
        </p:blipFill>
        <p:spPr bwMode="auto">
          <a:xfrm>
            <a:off x="8458201" y="6267451"/>
            <a:ext cx="1806575" cy="411163"/>
          </a:xfrm>
          <a:prstGeom prst="rect">
            <a:avLst/>
          </a:prstGeom>
          <a:noFill/>
        </p:spPr>
      </p:pic>
      <p:sp>
        <p:nvSpPr>
          <p:cNvPr id="999503" name="Text Box 1103"/>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spTree>
    <p:extLst>
      <p:ext uri="{BB962C8B-B14F-4D97-AF65-F5344CB8AC3E}">
        <p14:creationId xmlns:p14="http://schemas.microsoft.com/office/powerpoint/2010/main" val="14914563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686800" cy="1417638"/>
          </a:xfrm>
        </p:spPr>
        <p:txBody>
          <a:bodyPr>
            <a:normAutofit/>
          </a:bodyPr>
          <a:lstStyle/>
          <a:p>
            <a:r>
              <a:rPr lang="en-US" sz="2400" dirty="0" smtClean="0"/>
              <a:t>10/26 </a:t>
            </a:r>
            <a:r>
              <a:rPr lang="en-US" sz="2400" dirty="0"/>
              <a:t>Meiosis 10.2</a:t>
            </a:r>
            <a:br>
              <a:rPr lang="en-US" sz="2400" dirty="0"/>
            </a:br>
            <a:r>
              <a:rPr lang="en-US" sz="2400" dirty="0"/>
              <a:t>Obj. TSW demonstrate understanding of Meiosis by drawing how the chromosomes segregate randomly and produce gametes. </a:t>
            </a:r>
            <a:r>
              <a:rPr lang="en-US" sz="2400" dirty="0" smtClean="0"/>
              <a:t>P.12 </a:t>
            </a:r>
            <a:r>
              <a:rPr lang="en-US" sz="2400" dirty="0"/>
              <a:t>NB</a:t>
            </a:r>
          </a:p>
        </p:txBody>
      </p:sp>
      <p:sp>
        <p:nvSpPr>
          <p:cNvPr id="6" name="Content Placeholder 5"/>
          <p:cNvSpPr>
            <a:spLocks noGrp="1"/>
          </p:cNvSpPr>
          <p:nvPr>
            <p:ph sz="quarter" idx="4"/>
          </p:nvPr>
        </p:nvSpPr>
        <p:spPr>
          <a:xfrm>
            <a:off x="4572001" y="1371601"/>
            <a:ext cx="6096000" cy="4754563"/>
          </a:xfrm>
        </p:spPr>
        <p:txBody>
          <a:bodyPr/>
          <a:lstStyle/>
          <a:p>
            <a:pPr marL="457200" indent="-457200">
              <a:buFont typeface="+mj-lt"/>
              <a:buAutoNum type="arabicPeriod"/>
            </a:pPr>
            <a:r>
              <a:rPr lang="en-US" dirty="0" smtClean="0"/>
              <a:t>Compare and Contrast Haploid and Diploid cells.</a:t>
            </a:r>
          </a:p>
          <a:p>
            <a:pPr marL="457200" indent="-457200">
              <a:buFont typeface="+mj-lt"/>
              <a:buAutoNum type="arabicPeriod"/>
            </a:pPr>
            <a:r>
              <a:rPr lang="en-US" dirty="0" smtClean="0"/>
              <a:t>Explain what homologous chromosomes are.</a:t>
            </a:r>
          </a:p>
          <a:p>
            <a:pPr marL="457200" indent="-457200">
              <a:buFont typeface="+mj-lt"/>
              <a:buAutoNum type="arabicPeriod"/>
            </a:pPr>
            <a:r>
              <a:rPr lang="en-US" dirty="0"/>
              <a:t>Explain what crossing over is during Meiosis and why it is </a:t>
            </a:r>
            <a:r>
              <a:rPr lang="en-US" dirty="0" smtClean="0"/>
              <a:t>important.</a:t>
            </a:r>
            <a:endParaRPr lang="en-US" dirty="0"/>
          </a:p>
        </p:txBody>
      </p:sp>
      <p:pic>
        <p:nvPicPr>
          <p:cNvPr id="215042" name="Picture 2" descr="http://www.mun.ca/biology/desmid/brian/BIOL2060/BIOL2060-20/20_13.jpg">
            <a:hlinkClick r:id="rId2"/>
          </p:cNvPr>
          <p:cNvPicPr>
            <a:picLocks noChangeAspect="1" noChangeArrowheads="1"/>
          </p:cNvPicPr>
          <p:nvPr/>
        </p:nvPicPr>
        <p:blipFill>
          <a:blip r:embed="rId3" cstate="print"/>
          <a:srcRect/>
          <a:stretch>
            <a:fillRect/>
          </a:stretch>
        </p:blipFill>
        <p:spPr bwMode="auto">
          <a:xfrm>
            <a:off x="778412" y="1371601"/>
            <a:ext cx="3048000" cy="5289919"/>
          </a:xfrm>
          <a:prstGeom prst="rect">
            <a:avLst/>
          </a:prstGeom>
          <a:noFill/>
        </p:spPr>
      </p:pic>
      <p:pic>
        <p:nvPicPr>
          <p:cNvPr id="215044" name="Picture 4" descr="http://chsweb.lr.k12.nj.us/mstanley/outlines/meiosis/image174.gif">
            <a:hlinkClick r:id="rId4"/>
          </p:cNvPr>
          <p:cNvPicPr>
            <a:picLocks noChangeAspect="1" noChangeArrowheads="1"/>
          </p:cNvPicPr>
          <p:nvPr/>
        </p:nvPicPr>
        <p:blipFill>
          <a:blip r:embed="rId5" cstate="print"/>
          <a:srcRect/>
          <a:stretch>
            <a:fillRect/>
          </a:stretch>
        </p:blipFill>
        <p:spPr bwMode="auto">
          <a:xfrm>
            <a:off x="8343900" y="4016560"/>
            <a:ext cx="3733800" cy="2955925"/>
          </a:xfrm>
          <a:prstGeom prst="rect">
            <a:avLst/>
          </a:prstGeom>
          <a:solidFill>
            <a:schemeClr val="bg1"/>
          </a:solidFill>
        </p:spPr>
      </p:pic>
      <p:pic>
        <p:nvPicPr>
          <p:cNvPr id="11" name="Picture 21" descr="Fig"/>
          <p:cNvPicPr>
            <a:picLocks noChangeAspect="1" noChangeArrowheads="1"/>
          </p:cNvPicPr>
          <p:nvPr/>
        </p:nvPicPr>
        <p:blipFill>
          <a:blip r:embed="rId6" cstate="print"/>
          <a:srcRect/>
          <a:stretch>
            <a:fillRect/>
          </a:stretch>
        </p:blipFill>
        <p:spPr bwMode="auto">
          <a:xfrm>
            <a:off x="3826412" y="4016560"/>
            <a:ext cx="3197044" cy="2841440"/>
          </a:xfrm>
          <a:prstGeom prst="rect">
            <a:avLst/>
          </a:prstGeom>
          <a:noFill/>
        </p:spPr>
      </p:pic>
    </p:spTree>
    <p:extLst>
      <p:ext uri="{BB962C8B-B14F-4D97-AF65-F5344CB8AC3E}">
        <p14:creationId xmlns:p14="http://schemas.microsoft.com/office/powerpoint/2010/main" val="6821292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4" y="0"/>
            <a:ext cx="12195024" cy="1417638"/>
          </a:xfrm>
        </p:spPr>
        <p:txBody>
          <a:bodyPr>
            <a:normAutofit/>
          </a:bodyPr>
          <a:lstStyle/>
          <a:p>
            <a:r>
              <a:rPr lang="en-US" sz="2800" dirty="0" smtClean="0"/>
              <a:t>10/27 </a:t>
            </a:r>
            <a:r>
              <a:rPr lang="en-US" sz="2800" dirty="0"/>
              <a:t>Genetic Inheritance 10.1 &amp; 10.2</a:t>
            </a:r>
            <a:br>
              <a:rPr lang="en-US" sz="2800" dirty="0"/>
            </a:br>
            <a:r>
              <a:rPr lang="en-US" sz="2800" dirty="0"/>
              <a:t>Obj. TSW demonstrate understanding of </a:t>
            </a:r>
            <a:r>
              <a:rPr lang="en-US" sz="2800" dirty="0">
                <a:hlinkClick r:id="rId2"/>
              </a:rPr>
              <a:t>homologous chromosomes </a:t>
            </a:r>
            <a:r>
              <a:rPr lang="en-US" sz="2800" dirty="0"/>
              <a:t>Mendel’s laws, Mitosis &amp; Meiosis by doing a concept map and a foldable. p. </a:t>
            </a:r>
            <a:r>
              <a:rPr lang="en-US" sz="2800" dirty="0" smtClean="0"/>
              <a:t>14 </a:t>
            </a:r>
            <a:r>
              <a:rPr lang="en-US" sz="2800" dirty="0"/>
              <a:t>NB</a:t>
            </a:r>
          </a:p>
        </p:txBody>
      </p:sp>
      <p:sp>
        <p:nvSpPr>
          <p:cNvPr id="3" name="Text Placeholder 2"/>
          <p:cNvSpPr>
            <a:spLocks noGrp="1"/>
          </p:cNvSpPr>
          <p:nvPr>
            <p:ph type="body" idx="1"/>
          </p:nvPr>
        </p:nvSpPr>
        <p:spPr>
          <a:xfrm>
            <a:off x="1524000" y="1295400"/>
            <a:ext cx="4497388" cy="639762"/>
          </a:xfrm>
        </p:spPr>
        <p:txBody>
          <a:bodyPr>
            <a:normAutofit fontScale="32500" lnSpcReduction="20000"/>
          </a:bodyPr>
          <a:lstStyle/>
          <a:p>
            <a:endParaRPr lang="en-US" dirty="0" smtClean="0">
              <a:hlinkClick r:id="rId3"/>
            </a:endParaRPr>
          </a:p>
          <a:p>
            <a:r>
              <a:rPr lang="en-US" sz="4400" dirty="0">
                <a:hlinkClick r:id="rId3"/>
              </a:rPr>
              <a:t>http://www.cde.ca.gov/ta/tg/sr/documents/cstrtqbiology.pdf</a:t>
            </a:r>
            <a:endParaRPr lang="en-US" sz="4400" dirty="0"/>
          </a:p>
          <a:p>
            <a:endParaRPr lang="en-US" dirty="0"/>
          </a:p>
        </p:txBody>
      </p:sp>
      <p:sp>
        <p:nvSpPr>
          <p:cNvPr id="6" name="Content Placeholder 5"/>
          <p:cNvSpPr>
            <a:spLocks noGrp="1"/>
          </p:cNvSpPr>
          <p:nvPr>
            <p:ph sz="quarter" idx="4"/>
          </p:nvPr>
        </p:nvSpPr>
        <p:spPr>
          <a:xfrm>
            <a:off x="5264834" y="1580772"/>
            <a:ext cx="6781800" cy="3798888"/>
          </a:xfrm>
        </p:spPr>
        <p:txBody>
          <a:bodyPr/>
          <a:lstStyle/>
          <a:p>
            <a:pPr marL="457200" indent="-457200">
              <a:buFont typeface="+mj-lt"/>
              <a:buAutoNum type="arabicPeriod"/>
            </a:pPr>
            <a:r>
              <a:rPr lang="en-US" dirty="0" smtClean="0"/>
              <a:t>Compare &amp; Contrast Homozygous and Heterozygous genotypes.</a:t>
            </a:r>
          </a:p>
          <a:p>
            <a:pPr marL="457200" indent="-457200">
              <a:buFont typeface="+mj-lt"/>
              <a:buAutoNum type="arabicPeriod"/>
            </a:pPr>
            <a:r>
              <a:rPr lang="en-US" dirty="0" smtClean="0"/>
              <a:t>Explain what crossing over is during Meiosis and why it is important?</a:t>
            </a:r>
          </a:p>
          <a:p>
            <a:pPr marL="457200" indent="-457200">
              <a:buFont typeface="+mj-lt"/>
              <a:buAutoNum type="arabicPeriod"/>
            </a:pPr>
            <a:r>
              <a:rPr lang="en-US" dirty="0" smtClean="0"/>
              <a:t>Compare &amp; Contrast haploid and diploid cells.</a:t>
            </a:r>
          </a:p>
          <a:p>
            <a:pPr marL="457200" indent="-457200">
              <a:buFont typeface="+mj-lt"/>
              <a:buAutoNum type="arabicPeriod"/>
            </a:pPr>
            <a:endParaRPr lang="en-US" dirty="0"/>
          </a:p>
        </p:txBody>
      </p:sp>
      <p:pic>
        <p:nvPicPr>
          <p:cNvPr id="7" name="Picture 21" descr="Fig"/>
          <p:cNvPicPr>
            <a:picLocks noGrp="1" noChangeAspect="1" noChangeArrowheads="1"/>
          </p:cNvPicPr>
          <p:nvPr>
            <p:ph sz="half" idx="2"/>
          </p:nvPr>
        </p:nvPicPr>
        <p:blipFill>
          <a:blip r:embed="rId4" cstate="print"/>
          <a:srcRect/>
          <a:stretch>
            <a:fillRect/>
          </a:stretch>
        </p:blipFill>
        <p:spPr bwMode="auto">
          <a:xfrm>
            <a:off x="99260" y="1676400"/>
            <a:ext cx="2400300" cy="2133600"/>
          </a:xfrm>
          <a:prstGeom prst="rect">
            <a:avLst/>
          </a:prstGeom>
          <a:noFill/>
        </p:spPr>
      </p:pic>
      <p:pic>
        <p:nvPicPr>
          <p:cNvPr id="191491" name="Picture 3" descr="http://mrdegregorio.weebly.com/uploads/8/3/6/6/8366974/9703995.jpg?232">
            <a:hlinkClick r:id="rId5"/>
          </p:cNvPr>
          <p:cNvPicPr>
            <a:picLocks noChangeAspect="1" noChangeArrowheads="1"/>
          </p:cNvPicPr>
          <p:nvPr/>
        </p:nvPicPr>
        <p:blipFill>
          <a:blip r:embed="rId6" cstate="print"/>
          <a:srcRect/>
          <a:stretch>
            <a:fillRect/>
          </a:stretch>
        </p:blipFill>
        <p:spPr bwMode="auto">
          <a:xfrm>
            <a:off x="-3024" y="3764018"/>
            <a:ext cx="2438400" cy="2827284"/>
          </a:xfrm>
          <a:prstGeom prst="rect">
            <a:avLst/>
          </a:prstGeom>
          <a:noFill/>
        </p:spPr>
      </p:pic>
      <p:pic>
        <p:nvPicPr>
          <p:cNvPr id="191493" name="Picture 5" descr="https://youngbloodbiology.wikispaces.com/file/view/meiosis-and-mitosis-cell-division.jpg/405495236/687x501/meiosis-and-mitosis-cell-division.jpg">
            <a:hlinkClick r:id="rId7"/>
          </p:cNvPr>
          <p:cNvPicPr>
            <a:picLocks noChangeAspect="1" noChangeArrowheads="1"/>
          </p:cNvPicPr>
          <p:nvPr/>
        </p:nvPicPr>
        <p:blipFill>
          <a:blip r:embed="rId8" cstate="print"/>
          <a:srcRect/>
          <a:stretch>
            <a:fillRect/>
          </a:stretch>
        </p:blipFill>
        <p:spPr bwMode="auto">
          <a:xfrm>
            <a:off x="2435376" y="4191000"/>
            <a:ext cx="3586012" cy="2620548"/>
          </a:xfrm>
          <a:prstGeom prst="rect">
            <a:avLst/>
          </a:prstGeom>
          <a:noFill/>
        </p:spPr>
      </p:pic>
      <p:sp>
        <p:nvSpPr>
          <p:cNvPr id="8" name="TextBox 7"/>
          <p:cNvSpPr txBox="1"/>
          <p:nvPr/>
        </p:nvSpPr>
        <p:spPr>
          <a:xfrm>
            <a:off x="8081210" y="3810000"/>
            <a:ext cx="3260300" cy="1569660"/>
          </a:xfrm>
          <a:prstGeom prst="rect">
            <a:avLst/>
          </a:prstGeom>
          <a:noFill/>
        </p:spPr>
        <p:txBody>
          <a:bodyPr wrap="square" rtlCol="0">
            <a:spAutoFit/>
          </a:bodyPr>
          <a:lstStyle/>
          <a:p>
            <a:r>
              <a:rPr lang="en-US" sz="2400" b="1" dirty="0"/>
              <a:t>HW Read CH 12 </a:t>
            </a:r>
          </a:p>
          <a:p>
            <a:r>
              <a:rPr lang="en-US" sz="2400" b="1" dirty="0"/>
              <a:t>1 page Notes </a:t>
            </a:r>
          </a:p>
          <a:p>
            <a:r>
              <a:rPr lang="en-US" sz="2400" b="1" dirty="0"/>
              <a:t>Page </a:t>
            </a:r>
            <a:r>
              <a:rPr lang="en-US" sz="2400" b="1" dirty="0" smtClean="0"/>
              <a:t>21 </a:t>
            </a:r>
            <a:r>
              <a:rPr lang="en-US" sz="2400" b="1" dirty="0"/>
              <a:t>NB</a:t>
            </a:r>
          </a:p>
          <a:p>
            <a:r>
              <a:rPr lang="en-US" sz="2400" b="1" dirty="0"/>
              <a:t>Quiz </a:t>
            </a:r>
            <a:r>
              <a:rPr lang="en-US" sz="2400" b="1" dirty="0" smtClean="0"/>
              <a:t>tomorrow CH 10</a:t>
            </a:r>
            <a:endParaRPr lang="en-US" sz="2400" b="1" dirty="0"/>
          </a:p>
        </p:txBody>
      </p:sp>
    </p:spTree>
    <p:extLst>
      <p:ext uri="{BB962C8B-B14F-4D97-AF65-F5344CB8AC3E}">
        <p14:creationId xmlns:p14="http://schemas.microsoft.com/office/powerpoint/2010/main" val="13526439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8462" t="18036" r="17628" b="6413"/>
          <a:stretch>
            <a:fillRect/>
          </a:stretch>
        </p:blipFill>
        <p:spPr bwMode="auto">
          <a:xfrm>
            <a:off x="2252870" y="0"/>
            <a:ext cx="6433930" cy="6679095"/>
          </a:xfrm>
          <a:prstGeom prst="rect">
            <a:avLst/>
          </a:prstGeom>
          <a:noFill/>
          <a:ln w="9525">
            <a:noFill/>
            <a:miter lim="800000"/>
            <a:headEnd/>
            <a:tailEnd/>
          </a:ln>
        </p:spPr>
      </p:pic>
      <p:sp>
        <p:nvSpPr>
          <p:cNvPr id="3" name="TextBox 2"/>
          <p:cNvSpPr txBox="1"/>
          <p:nvPr/>
        </p:nvSpPr>
        <p:spPr>
          <a:xfrm>
            <a:off x="556591" y="119269"/>
            <a:ext cx="1905000" cy="1569660"/>
          </a:xfrm>
          <a:prstGeom prst="rect">
            <a:avLst/>
          </a:prstGeom>
          <a:noFill/>
        </p:spPr>
        <p:txBody>
          <a:bodyPr wrap="square" rtlCol="0">
            <a:spAutoFit/>
          </a:bodyPr>
          <a:lstStyle/>
          <a:p>
            <a:r>
              <a:rPr lang="en-US" sz="2400" dirty="0"/>
              <a:t>Write a 4 sentence summary</a:t>
            </a:r>
          </a:p>
          <a:p>
            <a:r>
              <a:rPr lang="en-US" sz="2400" dirty="0"/>
              <a:t>P. </a:t>
            </a:r>
            <a:r>
              <a:rPr lang="en-US" sz="2400" dirty="0" smtClean="0"/>
              <a:t>15 </a:t>
            </a:r>
            <a:r>
              <a:rPr lang="en-US" sz="2400" dirty="0"/>
              <a:t>NB</a:t>
            </a:r>
          </a:p>
        </p:txBody>
      </p:sp>
      <p:sp>
        <p:nvSpPr>
          <p:cNvPr id="4" name="TextBox 3"/>
          <p:cNvSpPr txBox="1"/>
          <p:nvPr/>
        </p:nvSpPr>
        <p:spPr>
          <a:xfrm>
            <a:off x="8610600" y="1"/>
            <a:ext cx="2057400" cy="6001643"/>
          </a:xfrm>
          <a:prstGeom prst="rect">
            <a:avLst/>
          </a:prstGeom>
          <a:noFill/>
        </p:spPr>
        <p:txBody>
          <a:bodyPr wrap="square" rtlCol="0">
            <a:spAutoFit/>
          </a:bodyPr>
          <a:lstStyle/>
          <a:p>
            <a:pPr>
              <a:buFont typeface="Arial" pitchFamily="34" charset="0"/>
              <a:buChar char="•"/>
            </a:pPr>
            <a:r>
              <a:rPr lang="en-US" sz="2400" dirty="0"/>
              <a:t>Diploid</a:t>
            </a:r>
          </a:p>
          <a:p>
            <a:pPr>
              <a:buFont typeface="Arial" pitchFamily="34" charset="0"/>
              <a:buChar char="•"/>
            </a:pPr>
            <a:r>
              <a:rPr lang="en-US" sz="2400" dirty="0"/>
              <a:t>One cell division</a:t>
            </a:r>
          </a:p>
          <a:p>
            <a:pPr>
              <a:buFont typeface="Arial" pitchFamily="34" charset="0"/>
              <a:buChar char="•"/>
            </a:pPr>
            <a:r>
              <a:rPr lang="en-US" sz="2400" dirty="0"/>
              <a:t>Four haploid cells</a:t>
            </a:r>
          </a:p>
          <a:p>
            <a:pPr>
              <a:buFont typeface="Arial" pitchFamily="34" charset="0"/>
              <a:buChar char="•"/>
            </a:pPr>
            <a:r>
              <a:rPr lang="en-US" sz="2400" dirty="0"/>
              <a:t>Original cell</a:t>
            </a:r>
          </a:p>
          <a:p>
            <a:pPr>
              <a:buFont typeface="Arial" pitchFamily="34" charset="0"/>
              <a:buChar char="•"/>
            </a:pPr>
            <a:r>
              <a:rPr lang="en-US" sz="2400" dirty="0"/>
              <a:t>Two cell divisions</a:t>
            </a:r>
          </a:p>
          <a:p>
            <a:pPr>
              <a:buFont typeface="Arial" pitchFamily="34" charset="0"/>
              <a:buChar char="•"/>
            </a:pPr>
            <a:r>
              <a:rPr lang="en-US" sz="2400" dirty="0"/>
              <a:t>Body cell</a:t>
            </a:r>
          </a:p>
          <a:p>
            <a:pPr>
              <a:buFont typeface="Arial" pitchFamily="34" charset="0"/>
              <a:buChar char="•"/>
            </a:pPr>
            <a:r>
              <a:rPr lang="en-US" sz="2400" dirty="0"/>
              <a:t>Same</a:t>
            </a:r>
          </a:p>
          <a:p>
            <a:pPr>
              <a:buFont typeface="Arial" pitchFamily="34" charset="0"/>
              <a:buChar char="•"/>
            </a:pPr>
            <a:r>
              <a:rPr lang="en-US" sz="2400" dirty="0"/>
              <a:t>Chromosome</a:t>
            </a:r>
          </a:p>
          <a:p>
            <a:pPr>
              <a:buFont typeface="Arial" pitchFamily="34" charset="0"/>
              <a:buChar char="•"/>
            </a:pPr>
            <a:r>
              <a:rPr lang="en-US" sz="2400" dirty="0"/>
              <a:t>Gamete-producing cell</a:t>
            </a:r>
          </a:p>
          <a:p>
            <a:pPr>
              <a:buFont typeface="Arial" pitchFamily="34" charset="0"/>
              <a:buChar char="•"/>
            </a:pPr>
            <a:r>
              <a:rPr lang="en-US" sz="2400" dirty="0"/>
              <a:t>Half</a:t>
            </a:r>
          </a:p>
          <a:p>
            <a:pPr>
              <a:buFont typeface="Arial" pitchFamily="34" charset="0"/>
              <a:buChar char="•"/>
            </a:pPr>
            <a:r>
              <a:rPr lang="en-US" sz="2400" dirty="0"/>
              <a:t>Two diploid cells</a:t>
            </a:r>
          </a:p>
        </p:txBody>
      </p:sp>
    </p:spTree>
    <p:extLst>
      <p:ext uri="{BB962C8B-B14F-4D97-AF65-F5344CB8AC3E}">
        <p14:creationId xmlns:p14="http://schemas.microsoft.com/office/powerpoint/2010/main" val="17230291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6757" y="-46038"/>
            <a:ext cx="9144000" cy="1417638"/>
          </a:xfrm>
        </p:spPr>
        <p:txBody>
          <a:bodyPr>
            <a:normAutofit/>
          </a:bodyPr>
          <a:lstStyle/>
          <a:p>
            <a:r>
              <a:rPr lang="en-US" sz="2400" dirty="0" smtClean="0"/>
              <a:t>10/28  </a:t>
            </a:r>
            <a:r>
              <a:rPr lang="en-US" sz="2400" dirty="0"/>
              <a:t>Pedigrees 12.1</a:t>
            </a:r>
            <a:r>
              <a:rPr lang="en-US" sz="2400" b="1" dirty="0"/>
              <a:t/>
            </a:r>
            <a:br>
              <a:rPr lang="en-US" sz="2400" b="1" dirty="0"/>
            </a:br>
            <a:r>
              <a:rPr lang="en-US" sz="2400" dirty="0"/>
              <a:t>Obj. TSW determine the mode of inheritance of a trait by examining a pedigree in a group pedigree project. </a:t>
            </a:r>
            <a:r>
              <a:rPr lang="en-US" sz="2400" dirty="0" smtClean="0"/>
              <a:t>P.16 </a:t>
            </a:r>
            <a:r>
              <a:rPr lang="en-US" sz="2400" dirty="0"/>
              <a:t>NB</a:t>
            </a:r>
          </a:p>
        </p:txBody>
      </p:sp>
      <p:sp>
        <p:nvSpPr>
          <p:cNvPr id="4" name="Content Placeholder 3"/>
          <p:cNvSpPr>
            <a:spLocks noGrp="1"/>
          </p:cNvSpPr>
          <p:nvPr>
            <p:ph sz="half" idx="2"/>
          </p:nvPr>
        </p:nvSpPr>
        <p:spPr>
          <a:xfrm>
            <a:off x="6172200" y="1524001"/>
            <a:ext cx="6019800" cy="4602163"/>
          </a:xfrm>
        </p:spPr>
        <p:txBody>
          <a:bodyPr>
            <a:normAutofit/>
          </a:bodyPr>
          <a:lstStyle/>
          <a:p>
            <a:pPr marL="514350" indent="-514350">
              <a:buFont typeface="+mj-lt"/>
              <a:buAutoNum type="arabicPeriod"/>
            </a:pPr>
            <a:r>
              <a:rPr lang="en-US" sz="2400" dirty="0"/>
              <a:t>Identify and explain the Mode of inheritance for each of these three pedigrees.</a:t>
            </a:r>
          </a:p>
          <a:p>
            <a:pPr marL="514350" indent="-514350"/>
            <a:r>
              <a:rPr lang="en-US" sz="2400" dirty="0"/>
              <a:t>Dominant or Recessive</a:t>
            </a:r>
          </a:p>
          <a:p>
            <a:pPr marL="514350" indent="-514350"/>
            <a:r>
              <a:rPr lang="en-US" sz="2400" dirty="0" err="1"/>
              <a:t>Autosomal</a:t>
            </a:r>
            <a:r>
              <a:rPr lang="en-US" sz="2400" dirty="0"/>
              <a:t> or Sex - Linked</a:t>
            </a:r>
          </a:p>
        </p:txBody>
      </p:sp>
      <p:pic>
        <p:nvPicPr>
          <p:cNvPr id="5" name="Picture 12" descr="Pedigree-Hunington Disease"/>
          <p:cNvPicPr>
            <a:picLocks noGrp="1" noChangeAspect="1" noChangeArrowheads="1"/>
          </p:cNvPicPr>
          <p:nvPr>
            <p:ph sz="half" idx="1"/>
          </p:nvPr>
        </p:nvPicPr>
        <p:blipFill>
          <a:blip r:embed="rId2" cstate="print"/>
          <a:srcRect/>
          <a:stretch>
            <a:fillRect/>
          </a:stretch>
        </p:blipFill>
        <p:spPr bwMode="auto">
          <a:xfrm>
            <a:off x="633046" y="3581401"/>
            <a:ext cx="3710354" cy="3318203"/>
          </a:xfrm>
          <a:prstGeom prst="rect">
            <a:avLst/>
          </a:prstGeom>
          <a:noFill/>
        </p:spPr>
      </p:pic>
      <p:pic>
        <p:nvPicPr>
          <p:cNvPr id="118786" name="Picture 2" descr="http://ohiorc.org/orc_documents/ORC/Adlit/InPerspective/2005-10/images/pedigree.gif"/>
          <p:cNvPicPr>
            <a:picLocks noChangeAspect="1" noChangeArrowheads="1"/>
          </p:cNvPicPr>
          <p:nvPr/>
        </p:nvPicPr>
        <p:blipFill>
          <a:blip r:embed="rId3" cstate="print"/>
          <a:srcRect/>
          <a:stretch>
            <a:fillRect/>
          </a:stretch>
        </p:blipFill>
        <p:spPr bwMode="auto">
          <a:xfrm>
            <a:off x="4343400" y="3581399"/>
            <a:ext cx="4237892" cy="3210283"/>
          </a:xfrm>
          <a:prstGeom prst="rect">
            <a:avLst/>
          </a:prstGeom>
          <a:noFill/>
          <a:ln>
            <a:solidFill>
              <a:schemeClr val="tx1"/>
            </a:solidFill>
          </a:ln>
        </p:spPr>
      </p:pic>
      <p:pic>
        <p:nvPicPr>
          <p:cNvPr id="118790" name="Picture 6" descr="http://www.sciencegeek.net/Biology/review/graphics/Unit4/hemo.gif"/>
          <p:cNvPicPr>
            <a:picLocks noChangeAspect="1" noChangeArrowheads="1"/>
          </p:cNvPicPr>
          <p:nvPr/>
        </p:nvPicPr>
        <p:blipFill>
          <a:blip r:embed="rId4" cstate="print"/>
          <a:srcRect/>
          <a:stretch>
            <a:fillRect/>
          </a:stretch>
        </p:blipFill>
        <p:spPr bwMode="auto">
          <a:xfrm>
            <a:off x="0" y="1181102"/>
            <a:ext cx="4489228" cy="2552698"/>
          </a:xfrm>
          <a:prstGeom prst="rect">
            <a:avLst/>
          </a:prstGeom>
          <a:noFill/>
          <a:ln>
            <a:solidFill>
              <a:schemeClr val="tx1"/>
            </a:solidFill>
          </a:ln>
        </p:spPr>
      </p:pic>
      <p:sp>
        <p:nvSpPr>
          <p:cNvPr id="9" name="TextBox 8"/>
          <p:cNvSpPr txBox="1"/>
          <p:nvPr/>
        </p:nvSpPr>
        <p:spPr>
          <a:xfrm>
            <a:off x="2819400" y="1371600"/>
            <a:ext cx="1600200" cy="369332"/>
          </a:xfrm>
          <a:prstGeom prst="rect">
            <a:avLst/>
          </a:prstGeom>
          <a:noFill/>
        </p:spPr>
        <p:txBody>
          <a:bodyPr wrap="square" rtlCol="0">
            <a:spAutoFit/>
          </a:bodyPr>
          <a:lstStyle/>
          <a:p>
            <a:r>
              <a:rPr lang="en-US" dirty="0"/>
              <a:t>Pedigree 1</a:t>
            </a:r>
          </a:p>
        </p:txBody>
      </p:sp>
      <p:sp>
        <p:nvSpPr>
          <p:cNvPr id="10" name="TextBox 9"/>
          <p:cNvSpPr txBox="1"/>
          <p:nvPr/>
        </p:nvSpPr>
        <p:spPr>
          <a:xfrm>
            <a:off x="1025414" y="4103132"/>
            <a:ext cx="1219200" cy="369332"/>
          </a:xfrm>
          <a:prstGeom prst="rect">
            <a:avLst/>
          </a:prstGeom>
          <a:noFill/>
        </p:spPr>
        <p:txBody>
          <a:bodyPr wrap="square" rtlCol="0">
            <a:spAutoFit/>
          </a:bodyPr>
          <a:lstStyle/>
          <a:p>
            <a:r>
              <a:rPr lang="en-US" dirty="0"/>
              <a:t>Pedigree 2</a:t>
            </a:r>
          </a:p>
        </p:txBody>
      </p:sp>
      <p:sp>
        <p:nvSpPr>
          <p:cNvPr id="11" name="TextBox 10"/>
          <p:cNvSpPr txBox="1"/>
          <p:nvPr/>
        </p:nvSpPr>
        <p:spPr>
          <a:xfrm>
            <a:off x="4419600" y="3733800"/>
            <a:ext cx="1295400" cy="369332"/>
          </a:xfrm>
          <a:prstGeom prst="rect">
            <a:avLst/>
          </a:prstGeom>
          <a:noFill/>
        </p:spPr>
        <p:txBody>
          <a:bodyPr wrap="square" rtlCol="0">
            <a:spAutoFit/>
          </a:bodyPr>
          <a:lstStyle/>
          <a:p>
            <a:r>
              <a:rPr lang="en-US" dirty="0"/>
              <a:t>Pedigree 3</a:t>
            </a:r>
          </a:p>
        </p:txBody>
      </p:sp>
    </p:spTree>
    <p:extLst>
      <p:ext uri="{BB962C8B-B14F-4D97-AF65-F5344CB8AC3E}">
        <p14:creationId xmlns:p14="http://schemas.microsoft.com/office/powerpoint/2010/main" val="8917826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5"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endParaRPr lang="en-US" sz="1400" b="1" dirty="0">
              <a:solidFill>
                <a:schemeClr val="hlink"/>
              </a:solidFill>
            </a:endParaRPr>
          </a:p>
        </p:txBody>
      </p:sp>
      <p:pic>
        <p:nvPicPr>
          <p:cNvPr id="892938" name="Picture 10" descr="Sec"/>
          <p:cNvPicPr>
            <a:picLocks noChangeAspect="1" noChangeArrowheads="1"/>
          </p:cNvPicPr>
          <p:nvPr/>
        </p:nvPicPr>
        <p:blipFill>
          <a:blip r:embed="rId2" cstate="print"/>
          <a:srcRect/>
          <a:stretch>
            <a:fillRect/>
          </a:stretch>
        </p:blipFill>
        <p:spPr bwMode="auto">
          <a:xfrm>
            <a:off x="1524000" y="1"/>
            <a:ext cx="1600200" cy="709613"/>
          </a:xfrm>
          <a:prstGeom prst="rect">
            <a:avLst/>
          </a:prstGeom>
          <a:noFill/>
        </p:spPr>
      </p:pic>
      <p:pic>
        <p:nvPicPr>
          <p:cNvPr id="892940" name="Picture 12" descr="RST-10"/>
          <p:cNvPicPr>
            <a:picLocks noChangeAspect="1" noChangeArrowheads="1"/>
          </p:cNvPicPr>
          <p:nvPr/>
        </p:nvPicPr>
        <p:blipFill>
          <a:blip r:embed="rId3" cstate="print"/>
          <a:srcRect/>
          <a:stretch>
            <a:fillRect/>
          </a:stretch>
        </p:blipFill>
        <p:spPr bwMode="auto">
          <a:xfrm>
            <a:off x="2895601" y="-24450"/>
            <a:ext cx="5561013" cy="5739450"/>
          </a:xfrm>
          <a:prstGeom prst="rect">
            <a:avLst/>
          </a:prstGeom>
          <a:noFill/>
        </p:spPr>
      </p:pic>
      <p:sp>
        <p:nvSpPr>
          <p:cNvPr id="5" name="TextBox 4"/>
          <p:cNvSpPr txBox="1"/>
          <p:nvPr/>
        </p:nvSpPr>
        <p:spPr>
          <a:xfrm>
            <a:off x="8382000" y="0"/>
            <a:ext cx="2286000" cy="3539430"/>
          </a:xfrm>
          <a:prstGeom prst="rect">
            <a:avLst/>
          </a:prstGeom>
          <a:noFill/>
        </p:spPr>
        <p:txBody>
          <a:bodyPr wrap="square" rtlCol="0">
            <a:spAutoFit/>
          </a:bodyPr>
          <a:lstStyle/>
          <a:p>
            <a:r>
              <a:rPr lang="en-US" sz="2800" dirty="0"/>
              <a:t>P. </a:t>
            </a:r>
            <a:r>
              <a:rPr lang="en-US" sz="2800" dirty="0" smtClean="0"/>
              <a:t>17 NB</a:t>
            </a:r>
            <a:endParaRPr lang="en-US" sz="2800" dirty="0"/>
          </a:p>
          <a:p>
            <a:r>
              <a:rPr lang="en-US" sz="2800" dirty="0"/>
              <a:t>Use ¾ of paper, ¼ to write an AXES paragraph</a:t>
            </a:r>
          </a:p>
          <a:p>
            <a:r>
              <a:rPr lang="en-US" sz="2800" dirty="0"/>
              <a:t>Law of Independent Assortment</a:t>
            </a:r>
          </a:p>
        </p:txBody>
      </p:sp>
      <p:sp>
        <p:nvSpPr>
          <p:cNvPr id="6" name="TextBox 5"/>
          <p:cNvSpPr txBox="1"/>
          <p:nvPr/>
        </p:nvSpPr>
        <p:spPr>
          <a:xfrm>
            <a:off x="1524000" y="685801"/>
            <a:ext cx="1905000" cy="954107"/>
          </a:xfrm>
          <a:prstGeom prst="rect">
            <a:avLst/>
          </a:prstGeom>
          <a:noFill/>
        </p:spPr>
        <p:txBody>
          <a:bodyPr wrap="square" rtlCol="0">
            <a:spAutoFit/>
          </a:bodyPr>
          <a:lstStyle/>
          <a:p>
            <a:r>
              <a:rPr lang="en-US" sz="2800" dirty="0" err="1"/>
              <a:t>Dihybrid</a:t>
            </a:r>
            <a:endParaRPr lang="en-US" sz="2800" dirty="0"/>
          </a:p>
          <a:p>
            <a:r>
              <a:rPr lang="en-US" sz="2800"/>
              <a:t>Cross</a:t>
            </a:r>
            <a:endParaRPr lang="en-US" sz="2800" dirty="0"/>
          </a:p>
        </p:txBody>
      </p:sp>
    </p:spTree>
    <p:extLst>
      <p:ext uri="{BB962C8B-B14F-4D97-AF65-F5344CB8AC3E}">
        <p14:creationId xmlns:p14="http://schemas.microsoft.com/office/powerpoint/2010/main" val="2870639595"/>
      </p:ext>
    </p:extLst>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13" y="92764"/>
            <a:ext cx="11555896" cy="4903305"/>
          </a:xfrm>
        </p:spPr>
        <p:txBody>
          <a:bodyPr>
            <a:normAutofit fontScale="90000"/>
          </a:bodyPr>
          <a:lstStyle/>
          <a:p>
            <a:r>
              <a:rPr lang="en-US" dirty="0" smtClean="0"/>
              <a:t>Meiosis Activity with beads.</a:t>
            </a:r>
            <a:br>
              <a:rPr lang="en-US" dirty="0" smtClean="0"/>
            </a:br>
            <a:r>
              <a:rPr lang="en-US" dirty="0" smtClean="0"/>
              <a:t>Simulate the process of Meiosis with a partner.</a:t>
            </a:r>
            <a:br>
              <a:rPr lang="en-US" dirty="0" smtClean="0"/>
            </a:br>
            <a:r>
              <a:rPr lang="en-US" dirty="0" smtClean="0"/>
              <a:t>Show us your simulation.</a:t>
            </a:r>
            <a:br>
              <a:rPr lang="en-US" dirty="0" smtClean="0"/>
            </a:br>
            <a:r>
              <a:rPr lang="en-US" dirty="0" smtClean="0"/>
              <a:t>Explain in your notebook page 15 </a:t>
            </a:r>
            <a:br>
              <a:rPr lang="en-US" dirty="0" smtClean="0"/>
            </a:br>
            <a:r>
              <a:rPr lang="en-US" dirty="0" smtClean="0"/>
              <a:t>How does Meiosis add genetic variation to the population?  Use these words: gamete, sex cell, haploid, homologous chromosomes, division, egg or sperm cell.</a:t>
            </a:r>
            <a:endParaRPr lang="en-US" dirty="0"/>
          </a:p>
        </p:txBody>
      </p:sp>
      <p:sp>
        <p:nvSpPr>
          <p:cNvPr id="3" name="Content Placeholder 2"/>
          <p:cNvSpPr>
            <a:spLocks noGrp="1"/>
          </p:cNvSpPr>
          <p:nvPr>
            <p:ph idx="1"/>
          </p:nvPr>
        </p:nvSpPr>
        <p:spPr>
          <a:xfrm>
            <a:off x="838200" y="4055165"/>
            <a:ext cx="9803296" cy="2121798"/>
          </a:xfrm>
        </p:spPr>
        <p:txBody>
          <a:bodyPr/>
          <a:lstStyle/>
          <a:p>
            <a:endParaRPr lang="en-US" dirty="0"/>
          </a:p>
          <a:p>
            <a:endParaRPr lang="en-US" dirty="0" smtClean="0"/>
          </a:p>
          <a:p>
            <a:endParaRPr lang="en-US" dirty="0" smtClean="0"/>
          </a:p>
          <a:p>
            <a:r>
              <a:rPr lang="en-US" dirty="0" smtClean="0"/>
              <a:t>Mitosis vs. </a:t>
            </a:r>
            <a:r>
              <a:rPr lang="en-US" dirty="0" smtClean="0">
                <a:hlinkClick r:id="rId2"/>
              </a:rPr>
              <a:t>Meiosis</a:t>
            </a:r>
            <a:r>
              <a:rPr lang="en-US" dirty="0" smtClean="0"/>
              <a:t> video demonstration</a:t>
            </a:r>
            <a:endParaRPr lang="en-US" dirty="0"/>
          </a:p>
        </p:txBody>
      </p:sp>
    </p:spTree>
    <p:extLst>
      <p:ext uri="{BB962C8B-B14F-4D97-AF65-F5344CB8AC3E}">
        <p14:creationId xmlns:p14="http://schemas.microsoft.com/office/powerpoint/2010/main" val="3575653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Frankenfish</a:t>
            </a:r>
            <a:r>
              <a:rPr lang="en-US" dirty="0" smtClean="0"/>
              <a:t> </a:t>
            </a:r>
            <a:r>
              <a:rPr lang="en-US" dirty="0" smtClean="0"/>
              <a:t>Activity p. 17 NB</a:t>
            </a:r>
            <a:r>
              <a:rPr lang="en-US" dirty="0" smtClean="0"/>
              <a:t/>
            </a:r>
            <a:br>
              <a:rPr lang="en-US" dirty="0" smtClean="0"/>
            </a:br>
            <a:r>
              <a:rPr lang="en-US" dirty="0" smtClean="0"/>
              <a:t>Due by the end of the class, turn in for credit</a:t>
            </a:r>
            <a:endParaRPr lang="en-US" dirty="0"/>
          </a:p>
        </p:txBody>
      </p:sp>
      <p:sp>
        <p:nvSpPr>
          <p:cNvPr id="3" name="Content Placeholder 2"/>
          <p:cNvSpPr>
            <a:spLocks noGrp="1"/>
          </p:cNvSpPr>
          <p:nvPr>
            <p:ph idx="1"/>
          </p:nvPr>
        </p:nvSpPr>
        <p:spPr>
          <a:xfrm>
            <a:off x="0" y="1690688"/>
            <a:ext cx="12192000" cy="5167312"/>
          </a:xfrm>
        </p:spPr>
        <p:txBody>
          <a:bodyPr>
            <a:normAutofit/>
          </a:bodyPr>
          <a:lstStyle/>
          <a:p>
            <a:r>
              <a:rPr lang="en-US" dirty="0" smtClean="0"/>
              <a:t>Materials:</a:t>
            </a:r>
          </a:p>
          <a:p>
            <a:pPr marL="0" indent="0">
              <a:buNone/>
            </a:pPr>
            <a:r>
              <a:rPr lang="en-US" dirty="0" smtClean="0"/>
              <a:t>Have a partner, a piece of White paper, a penny, and colored pencils</a:t>
            </a:r>
          </a:p>
          <a:p>
            <a:pPr marL="0" indent="0">
              <a:buNone/>
            </a:pPr>
            <a:r>
              <a:rPr lang="en-US" dirty="0" smtClean="0"/>
              <a:t>Procedure:</a:t>
            </a:r>
          </a:p>
          <a:p>
            <a:pPr marL="514350" indent="-514350">
              <a:buFont typeface="+mj-lt"/>
              <a:buAutoNum type="arabicPeriod"/>
            </a:pPr>
            <a:r>
              <a:rPr lang="en-US" dirty="0" smtClean="0"/>
              <a:t>For each Trait flip two pennies.</a:t>
            </a:r>
          </a:p>
          <a:p>
            <a:pPr marL="514350" indent="-514350">
              <a:buFont typeface="+mj-lt"/>
              <a:buAutoNum type="arabicPeriod"/>
            </a:pPr>
            <a:r>
              <a:rPr lang="en-US" dirty="0" smtClean="0"/>
              <a:t>Heads/ Heads, Both Big Letters = BB  </a:t>
            </a:r>
          </a:p>
          <a:p>
            <a:pPr marL="0" indent="0">
              <a:buNone/>
            </a:pPr>
            <a:r>
              <a:rPr lang="en-US" dirty="0"/>
              <a:t>	</a:t>
            </a:r>
            <a:r>
              <a:rPr lang="en-US" dirty="0" smtClean="0"/>
              <a:t>Heads/ Tails, Hybrid Letters = Bb</a:t>
            </a:r>
          </a:p>
          <a:p>
            <a:pPr marL="0" indent="0">
              <a:buNone/>
            </a:pPr>
            <a:r>
              <a:rPr lang="en-US" dirty="0"/>
              <a:t>	</a:t>
            </a:r>
            <a:r>
              <a:rPr lang="en-US" dirty="0" smtClean="0"/>
              <a:t>Tails/ Tails, Both Small Letters = bb</a:t>
            </a:r>
          </a:p>
          <a:p>
            <a:pPr marL="0" indent="0">
              <a:buNone/>
            </a:pPr>
            <a:r>
              <a:rPr lang="en-US" dirty="0" smtClean="0"/>
              <a:t>3. Draw the appropriate shape for that trait according to the genotype.</a:t>
            </a:r>
          </a:p>
          <a:p>
            <a:pPr marL="0" indent="0">
              <a:buNone/>
            </a:pPr>
            <a:r>
              <a:rPr lang="en-US" dirty="0" smtClean="0"/>
              <a:t>4. Where does your fish live?  What does it eat?  What is unique to your fish?</a:t>
            </a:r>
            <a:endParaRPr lang="en-US" dirty="0"/>
          </a:p>
        </p:txBody>
      </p:sp>
      <p:pic>
        <p:nvPicPr>
          <p:cNvPr id="4" name="Picture 3"/>
          <p:cNvPicPr>
            <a:picLocks noChangeAspect="1"/>
          </p:cNvPicPr>
          <p:nvPr/>
        </p:nvPicPr>
        <p:blipFill>
          <a:blip r:embed="rId2"/>
          <a:stretch>
            <a:fillRect/>
          </a:stretch>
        </p:blipFill>
        <p:spPr>
          <a:xfrm>
            <a:off x="6688360" y="2980882"/>
            <a:ext cx="5503640" cy="2016420"/>
          </a:xfrm>
          <a:prstGeom prst="rect">
            <a:avLst/>
          </a:prstGeom>
        </p:spPr>
      </p:pic>
    </p:spTree>
    <p:extLst>
      <p:ext uri="{BB962C8B-B14F-4D97-AF65-F5344CB8AC3E}">
        <p14:creationId xmlns:p14="http://schemas.microsoft.com/office/powerpoint/2010/main" val="626146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Inheritance Quiz</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Draw a Chromosome and label a trait.</a:t>
            </a:r>
          </a:p>
          <a:p>
            <a:pPr marL="514350" indent="-514350">
              <a:buFont typeface="+mj-lt"/>
              <a:buAutoNum type="arabicPeriod"/>
            </a:pPr>
            <a:r>
              <a:rPr lang="en-US" dirty="0" smtClean="0"/>
              <a:t>Draw a Punnett Square</a:t>
            </a:r>
          </a:p>
          <a:p>
            <a:pPr marL="514350" indent="-514350">
              <a:buFont typeface="+mj-lt"/>
              <a:buAutoNum type="arabicPeriod"/>
            </a:pPr>
            <a:r>
              <a:rPr lang="en-US" dirty="0" smtClean="0"/>
              <a:t>Write the genotype XX for Mom</a:t>
            </a:r>
          </a:p>
          <a:p>
            <a:pPr marL="514350" indent="-514350">
              <a:buFont typeface="+mj-lt"/>
              <a:buAutoNum type="arabicPeriod"/>
            </a:pPr>
            <a:r>
              <a:rPr lang="en-US" dirty="0" smtClean="0"/>
              <a:t>Write the genotype XY for Dad</a:t>
            </a:r>
          </a:p>
          <a:p>
            <a:pPr marL="514350" indent="-514350">
              <a:buFont typeface="+mj-lt"/>
              <a:buAutoNum type="arabicPeriod"/>
            </a:pPr>
            <a:r>
              <a:rPr lang="en-US" dirty="0" smtClean="0"/>
              <a:t>Complete the Punnett square</a:t>
            </a:r>
          </a:p>
          <a:p>
            <a:pPr marL="514350" indent="-514350">
              <a:buFont typeface="+mj-lt"/>
              <a:buAutoNum type="arabicPeriod"/>
            </a:pPr>
            <a:r>
              <a:rPr lang="en-US" dirty="0" smtClean="0"/>
              <a:t>What is the Probability of having a girl?</a:t>
            </a:r>
          </a:p>
          <a:p>
            <a:pPr marL="514350" indent="-514350">
              <a:buFont typeface="+mj-lt"/>
              <a:buAutoNum type="arabicPeriod"/>
            </a:pPr>
            <a:r>
              <a:rPr lang="en-US" dirty="0" smtClean="0"/>
              <a:t>Write the gamete for mom</a:t>
            </a:r>
          </a:p>
          <a:p>
            <a:pPr marL="514350" indent="-514350">
              <a:buFont typeface="+mj-lt"/>
              <a:buAutoNum type="arabicPeriod"/>
            </a:pPr>
            <a:r>
              <a:rPr lang="en-US" dirty="0" smtClean="0"/>
              <a:t>Write the gamete for dad</a:t>
            </a:r>
          </a:p>
          <a:p>
            <a:pPr marL="514350" indent="-514350">
              <a:buFont typeface="+mj-lt"/>
              <a:buAutoNum type="arabicPeriod"/>
            </a:pPr>
            <a:r>
              <a:rPr lang="en-US" dirty="0" smtClean="0"/>
              <a:t>Explain what a zygote is, draw a picture if you need to.</a:t>
            </a:r>
          </a:p>
          <a:p>
            <a:pPr marL="514350" indent="-514350">
              <a:buFont typeface="+mj-lt"/>
              <a:buAutoNum type="arabicPeriod"/>
            </a:pPr>
            <a:r>
              <a:rPr lang="en-US" dirty="0" smtClean="0"/>
              <a:t>Examine the Karyotype above, Is it a girl or a boy, How do you know?</a:t>
            </a:r>
          </a:p>
          <a:p>
            <a:pPr marL="0" indent="0">
              <a:buNone/>
            </a:pPr>
            <a:endParaRPr lang="en-US" dirty="0"/>
          </a:p>
        </p:txBody>
      </p:sp>
      <p:pic>
        <p:nvPicPr>
          <p:cNvPr id="4" name="Picture 3"/>
          <p:cNvPicPr>
            <a:picLocks noChangeAspect="1"/>
          </p:cNvPicPr>
          <p:nvPr/>
        </p:nvPicPr>
        <p:blipFill>
          <a:blip r:embed="rId2"/>
          <a:stretch>
            <a:fillRect/>
          </a:stretch>
        </p:blipFill>
        <p:spPr>
          <a:xfrm>
            <a:off x="7365670" y="0"/>
            <a:ext cx="4826330" cy="4454013"/>
          </a:xfrm>
          <a:prstGeom prst="rect">
            <a:avLst/>
          </a:prstGeom>
        </p:spPr>
      </p:pic>
    </p:spTree>
    <p:extLst>
      <p:ext uri="{BB962C8B-B14F-4D97-AF65-F5344CB8AC3E}">
        <p14:creationId xmlns:p14="http://schemas.microsoft.com/office/powerpoint/2010/main" val="14262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22329670"/>
              </p:ext>
            </p:extLst>
          </p:nvPr>
        </p:nvGraphicFramePr>
        <p:xfrm>
          <a:off x="811370" y="719666"/>
          <a:ext cx="10547796" cy="4150360"/>
        </p:xfrm>
        <a:graphic>
          <a:graphicData uri="http://schemas.openxmlformats.org/drawingml/2006/table">
            <a:tbl>
              <a:tblPr firstRow="1" bandRow="1">
                <a:tableStyleId>{5C22544A-7EE6-4342-B048-85BDC9FD1C3A}</a:tableStyleId>
              </a:tblPr>
              <a:tblGrid>
                <a:gridCol w="1173628"/>
                <a:gridCol w="5858236"/>
                <a:gridCol w="3515932"/>
              </a:tblGrid>
              <a:tr h="370840">
                <a:tc>
                  <a:txBody>
                    <a:bodyPr/>
                    <a:lstStyle/>
                    <a:p>
                      <a:r>
                        <a:rPr lang="en-US" dirty="0" smtClean="0"/>
                        <a:t>Date</a:t>
                      </a:r>
                      <a:endParaRPr lang="en-US" dirty="0"/>
                    </a:p>
                  </a:txBody>
                  <a:tcPr/>
                </a:tc>
                <a:tc>
                  <a:txBody>
                    <a:bodyPr/>
                    <a:lstStyle/>
                    <a:p>
                      <a:r>
                        <a:rPr lang="en-US" dirty="0" smtClean="0"/>
                        <a:t>Title/ Topic</a:t>
                      </a:r>
                      <a:endParaRPr lang="en-US" dirty="0"/>
                    </a:p>
                  </a:txBody>
                  <a:tcPr/>
                </a:tc>
                <a:tc>
                  <a:txBody>
                    <a:bodyPr/>
                    <a:lstStyle/>
                    <a:p>
                      <a:r>
                        <a:rPr lang="en-US" dirty="0" smtClean="0"/>
                        <a:t>Page</a:t>
                      </a:r>
                      <a:endParaRPr lang="en-US" dirty="0"/>
                    </a:p>
                  </a:txBody>
                  <a:tcPr/>
                </a:tc>
              </a:tr>
              <a:tr h="370840">
                <a:tc>
                  <a:txBody>
                    <a:bodyPr/>
                    <a:lstStyle/>
                    <a:p>
                      <a:r>
                        <a:rPr lang="en-US" dirty="0" smtClean="0"/>
                        <a:t>10/19</a:t>
                      </a:r>
                      <a:endParaRPr lang="en-US" dirty="0"/>
                    </a:p>
                  </a:txBody>
                  <a:tcPr/>
                </a:tc>
                <a:tc>
                  <a:txBody>
                    <a:bodyPr/>
                    <a:lstStyle/>
                    <a:p>
                      <a:r>
                        <a:rPr lang="en-US" dirty="0" smtClean="0"/>
                        <a:t>WU – Chromosomes CH 10.1</a:t>
                      </a:r>
                      <a:endParaRPr lang="en-US" dirty="0"/>
                    </a:p>
                  </a:txBody>
                  <a:tcPr/>
                </a:tc>
                <a:tc>
                  <a:txBody>
                    <a:bodyPr/>
                    <a:lstStyle/>
                    <a:p>
                      <a:r>
                        <a:rPr lang="en-US" dirty="0" smtClean="0"/>
                        <a:t>8</a:t>
                      </a:r>
                      <a:endParaRPr lang="en-US" dirty="0"/>
                    </a:p>
                  </a:txBody>
                  <a:tcPr/>
                </a:tc>
              </a:tr>
              <a:tr h="370840">
                <a:tc>
                  <a:txBody>
                    <a:bodyPr/>
                    <a:lstStyle/>
                    <a:p>
                      <a:r>
                        <a:rPr lang="en-US" dirty="0" smtClean="0"/>
                        <a:t>10/19</a:t>
                      </a:r>
                      <a:endParaRPr lang="en-US" dirty="0"/>
                    </a:p>
                  </a:txBody>
                  <a:tcPr/>
                </a:tc>
                <a:tc>
                  <a:txBody>
                    <a:bodyPr/>
                    <a:lstStyle/>
                    <a:p>
                      <a:r>
                        <a:rPr lang="en-US" dirty="0" smtClean="0"/>
                        <a:t>Activity:  Human Traits Checklist</a:t>
                      </a:r>
                      <a:endParaRPr lang="en-US" dirty="0"/>
                    </a:p>
                  </a:txBody>
                  <a:tcPr/>
                </a:tc>
                <a:tc>
                  <a:txBody>
                    <a:bodyPr/>
                    <a:lstStyle/>
                    <a:p>
                      <a:r>
                        <a:rPr lang="en-US" dirty="0" smtClean="0"/>
                        <a:t>9</a:t>
                      </a:r>
                      <a:endParaRPr lang="en-US" dirty="0"/>
                    </a:p>
                  </a:txBody>
                  <a:tcPr/>
                </a:tc>
              </a:tr>
              <a:tr h="370840">
                <a:tc>
                  <a:txBody>
                    <a:bodyPr/>
                    <a:lstStyle/>
                    <a:p>
                      <a:r>
                        <a:rPr lang="en-US" dirty="0" smtClean="0"/>
                        <a:t>10/21</a:t>
                      </a:r>
                      <a:endParaRPr lang="en-US" dirty="0"/>
                    </a:p>
                  </a:txBody>
                  <a:tcPr/>
                </a:tc>
                <a:tc>
                  <a:txBody>
                    <a:bodyPr/>
                    <a:lstStyle/>
                    <a:p>
                      <a:r>
                        <a:rPr lang="en-US" dirty="0" smtClean="0"/>
                        <a:t>WU – Mendel’s Two</a:t>
                      </a:r>
                      <a:r>
                        <a:rPr lang="en-US" baseline="0" dirty="0" smtClean="0"/>
                        <a:t> Laws CH 10.1</a:t>
                      </a:r>
                      <a:endParaRPr lang="en-US" dirty="0"/>
                    </a:p>
                  </a:txBody>
                  <a:tcPr/>
                </a:tc>
                <a:tc>
                  <a:txBody>
                    <a:bodyPr/>
                    <a:lstStyle/>
                    <a:p>
                      <a:r>
                        <a:rPr lang="en-US" dirty="0" smtClean="0"/>
                        <a:t>10</a:t>
                      </a:r>
                      <a:endParaRPr lang="en-US" dirty="0"/>
                    </a:p>
                  </a:txBody>
                  <a:tcPr/>
                </a:tc>
              </a:tr>
              <a:tr h="370840">
                <a:tc>
                  <a:txBody>
                    <a:bodyPr/>
                    <a:lstStyle/>
                    <a:p>
                      <a:r>
                        <a:rPr lang="en-US" dirty="0" smtClean="0"/>
                        <a:t>10/20</a:t>
                      </a:r>
                      <a:endParaRPr lang="en-US" dirty="0"/>
                    </a:p>
                  </a:txBody>
                  <a:tcPr/>
                </a:tc>
                <a:tc>
                  <a:txBody>
                    <a:bodyPr/>
                    <a:lstStyle/>
                    <a:p>
                      <a:r>
                        <a:rPr lang="en-US" dirty="0" smtClean="0"/>
                        <a:t>HW – 1 page</a:t>
                      </a:r>
                      <a:r>
                        <a:rPr lang="en-US" baseline="0" dirty="0" smtClean="0"/>
                        <a:t> Notes CH 10</a:t>
                      </a:r>
                      <a:endParaRPr lang="en-US" dirty="0" smtClean="0"/>
                    </a:p>
                    <a:p>
                      <a:r>
                        <a:rPr lang="en-US" dirty="0" smtClean="0"/>
                        <a:t>Notes:</a:t>
                      </a:r>
                      <a:r>
                        <a:rPr lang="en-US" baseline="0" dirty="0" smtClean="0"/>
                        <a:t> GATTACA</a:t>
                      </a:r>
                      <a:endParaRPr lang="en-US" dirty="0"/>
                    </a:p>
                  </a:txBody>
                  <a:tcPr/>
                </a:tc>
                <a:tc>
                  <a:txBody>
                    <a:bodyPr/>
                    <a:lstStyle/>
                    <a:p>
                      <a:r>
                        <a:rPr lang="en-US" dirty="0" smtClean="0"/>
                        <a:t>11</a:t>
                      </a:r>
                      <a:endParaRPr lang="en-US" dirty="0"/>
                    </a:p>
                  </a:txBody>
                  <a:tcPr/>
                </a:tc>
              </a:tr>
              <a:tr h="370840">
                <a:tc>
                  <a:txBody>
                    <a:bodyPr/>
                    <a:lstStyle/>
                    <a:p>
                      <a:r>
                        <a:rPr lang="en-US" dirty="0" smtClean="0"/>
                        <a:t>10/22</a:t>
                      </a:r>
                      <a:endParaRPr lang="en-US" dirty="0"/>
                    </a:p>
                  </a:txBody>
                  <a:tcPr/>
                </a:tc>
                <a:tc>
                  <a:txBody>
                    <a:bodyPr/>
                    <a:lstStyle/>
                    <a:p>
                      <a:r>
                        <a:rPr lang="en-US" dirty="0" smtClean="0"/>
                        <a:t>WU – Meiosis CH 10.2</a:t>
                      </a:r>
                      <a:endParaRPr lang="en-US" dirty="0"/>
                    </a:p>
                  </a:txBody>
                  <a:tcPr/>
                </a:tc>
                <a:tc>
                  <a:txBody>
                    <a:bodyPr/>
                    <a:lstStyle/>
                    <a:p>
                      <a:r>
                        <a:rPr lang="en-US" dirty="0" smtClean="0"/>
                        <a:t>12</a:t>
                      </a:r>
                      <a:endParaRPr lang="en-US" dirty="0"/>
                    </a:p>
                  </a:txBody>
                  <a:tcPr/>
                </a:tc>
              </a:tr>
              <a:tr h="370840">
                <a:tc>
                  <a:txBody>
                    <a:bodyPr/>
                    <a:lstStyle/>
                    <a:p>
                      <a:r>
                        <a:rPr lang="en-US" dirty="0" smtClean="0"/>
                        <a:t>10/22</a:t>
                      </a:r>
                      <a:endParaRPr lang="en-US" dirty="0"/>
                    </a:p>
                  </a:txBody>
                  <a:tcPr/>
                </a:tc>
                <a:tc>
                  <a:txBody>
                    <a:bodyPr/>
                    <a:lstStyle/>
                    <a:p>
                      <a:r>
                        <a:rPr lang="en-US" dirty="0" smtClean="0"/>
                        <a:t>Karyotyping &amp; Punnett Square Practice</a:t>
                      </a:r>
                      <a:endParaRPr lang="en-US" dirty="0"/>
                    </a:p>
                  </a:txBody>
                  <a:tcPr/>
                </a:tc>
                <a:tc>
                  <a:txBody>
                    <a:bodyPr/>
                    <a:lstStyle/>
                    <a:p>
                      <a:r>
                        <a:rPr lang="en-US" dirty="0" smtClean="0"/>
                        <a:t>13</a:t>
                      </a:r>
                      <a:endParaRPr lang="en-US" dirty="0"/>
                    </a:p>
                  </a:txBody>
                  <a:tcPr/>
                </a:tc>
              </a:tr>
              <a:tr h="370840">
                <a:tc>
                  <a:txBody>
                    <a:bodyPr/>
                    <a:lstStyle/>
                    <a:p>
                      <a:r>
                        <a:rPr lang="en-US" dirty="0" smtClean="0"/>
                        <a:t>10/23</a:t>
                      </a:r>
                      <a:endParaRPr lang="en-US" dirty="0"/>
                    </a:p>
                  </a:txBody>
                  <a:tcPr/>
                </a:tc>
                <a:tc>
                  <a:txBody>
                    <a:bodyPr/>
                    <a:lstStyle/>
                    <a:p>
                      <a:r>
                        <a:rPr lang="en-US" dirty="0" smtClean="0"/>
                        <a:t>WU – Genetic Inheritance</a:t>
                      </a:r>
                      <a:r>
                        <a:rPr lang="en-US" baseline="0" dirty="0" smtClean="0"/>
                        <a:t> CH 10.1 – 10.2</a:t>
                      </a:r>
                      <a:endParaRPr lang="en-US" dirty="0"/>
                    </a:p>
                  </a:txBody>
                  <a:tcPr/>
                </a:tc>
                <a:tc>
                  <a:txBody>
                    <a:bodyPr/>
                    <a:lstStyle/>
                    <a:p>
                      <a:r>
                        <a:rPr lang="en-US" dirty="0" smtClean="0"/>
                        <a:t>14</a:t>
                      </a:r>
                      <a:endParaRPr lang="en-US" dirty="0"/>
                    </a:p>
                  </a:txBody>
                  <a:tcPr/>
                </a:tc>
              </a:tr>
              <a:tr h="370840">
                <a:tc>
                  <a:txBody>
                    <a:bodyPr/>
                    <a:lstStyle/>
                    <a:p>
                      <a:r>
                        <a:rPr lang="en-US" b="1" dirty="0" smtClean="0"/>
                        <a:t>10/22</a:t>
                      </a:r>
                    </a:p>
                    <a:p>
                      <a:r>
                        <a:rPr lang="en-US" b="1" dirty="0" smtClean="0"/>
                        <a:t>QUIZ</a:t>
                      </a:r>
                      <a:endParaRPr lang="en-US" b="1" dirty="0"/>
                    </a:p>
                  </a:txBody>
                  <a:tcPr/>
                </a:tc>
                <a:tc>
                  <a:txBody>
                    <a:bodyPr/>
                    <a:lstStyle/>
                    <a:p>
                      <a:r>
                        <a:rPr lang="en-US" b="1" dirty="0" smtClean="0"/>
                        <a:t>Concept Map: Mendel &amp; Meiosis w/ summary</a:t>
                      </a:r>
                    </a:p>
                    <a:p>
                      <a:r>
                        <a:rPr lang="en-US" b="1" dirty="0" smtClean="0"/>
                        <a:t>Meiosis Paragraph from Meiosis Bead</a:t>
                      </a:r>
                      <a:r>
                        <a:rPr lang="en-US" b="1" baseline="0" dirty="0" smtClean="0"/>
                        <a:t> </a:t>
                      </a:r>
                      <a:r>
                        <a:rPr lang="en-US" b="1" dirty="0" smtClean="0"/>
                        <a:t>Activity</a:t>
                      </a:r>
                    </a:p>
                    <a:p>
                      <a:endParaRPr lang="en-US" b="1" dirty="0"/>
                    </a:p>
                  </a:txBody>
                  <a:tcPr/>
                </a:tc>
                <a:tc>
                  <a:txBody>
                    <a:bodyPr/>
                    <a:lstStyle/>
                    <a:p>
                      <a:pPr marL="342900" indent="-342900">
                        <a:buAutoNum type="arabicPlain" startAt="15"/>
                      </a:pPr>
                      <a:r>
                        <a:rPr lang="en-US" b="1" dirty="0" smtClean="0"/>
                        <a:t>Notebook Check P. 8 – 15</a:t>
                      </a:r>
                    </a:p>
                    <a:p>
                      <a:pPr marL="0" indent="0">
                        <a:buNone/>
                      </a:pPr>
                      <a:r>
                        <a:rPr lang="en-US" b="1" dirty="0" smtClean="0"/>
                        <a:t>(</a:t>
                      </a:r>
                      <a:r>
                        <a:rPr lang="en-US" b="1" smtClean="0"/>
                        <a:t>40 points)</a:t>
                      </a:r>
                      <a:endParaRPr lang="en-US" b="1" dirty="0"/>
                    </a:p>
                  </a:txBody>
                  <a:tcPr/>
                </a:tc>
              </a:tr>
            </a:tbl>
          </a:graphicData>
        </a:graphic>
      </p:graphicFrame>
    </p:spTree>
    <p:extLst>
      <p:ext uri="{BB962C8B-B14F-4D97-AF65-F5344CB8AC3E}">
        <p14:creationId xmlns:p14="http://schemas.microsoft.com/office/powerpoint/2010/main" val="3425117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96413"/>
          </a:xfrm>
        </p:spPr>
        <p:txBody>
          <a:bodyPr>
            <a:normAutofit fontScale="90000"/>
          </a:bodyPr>
          <a:lstStyle/>
          <a:p>
            <a:r>
              <a:rPr lang="en-US" sz="2800" b="1" dirty="0" smtClean="0"/>
              <a:t>Bradshaw Feed and Pet Supply</a:t>
            </a:r>
            <a:br>
              <a:rPr lang="en-US" sz="2800" b="1" dirty="0" smtClean="0"/>
            </a:br>
            <a:r>
              <a:rPr lang="en-US" sz="2800" b="1" dirty="0" smtClean="0"/>
              <a:t>7285 Bradshaw Rd, Sacramento Ca, 95829</a:t>
            </a:r>
            <a:endParaRPr lang="en-US" sz="2800" b="1" dirty="0"/>
          </a:p>
        </p:txBody>
      </p:sp>
      <p:sp>
        <p:nvSpPr>
          <p:cNvPr id="3" name="Content Placeholder 2"/>
          <p:cNvSpPr>
            <a:spLocks noGrp="1"/>
          </p:cNvSpPr>
          <p:nvPr>
            <p:ph idx="1"/>
          </p:nvPr>
        </p:nvSpPr>
        <p:spPr>
          <a:xfrm>
            <a:off x="0" y="796413"/>
            <a:ext cx="10127456" cy="5380550"/>
          </a:xfrm>
        </p:spPr>
        <p:txBody>
          <a:bodyPr>
            <a:normAutofit/>
          </a:bodyPr>
          <a:lstStyle/>
          <a:p>
            <a:r>
              <a:rPr lang="en-US" sz="2400" dirty="0" smtClean="0"/>
              <a:t>If you are set up for chickens already, Here is what Bradshaw’s has:</a:t>
            </a:r>
          </a:p>
          <a:p>
            <a:r>
              <a:rPr lang="en-US" sz="2400" dirty="0" smtClean="0"/>
              <a:t>Black </a:t>
            </a:r>
            <a:r>
              <a:rPr lang="en-US" sz="2400" dirty="0" err="1" smtClean="0"/>
              <a:t>Australorp</a:t>
            </a:r>
            <a:r>
              <a:rPr lang="en-US" sz="2400" dirty="0" smtClean="0"/>
              <a:t>   = Annabelle</a:t>
            </a:r>
          </a:p>
          <a:p>
            <a:pPr marL="0" indent="0">
              <a:buNone/>
            </a:pPr>
            <a:endParaRPr lang="en-US" sz="2400" dirty="0" smtClean="0"/>
          </a:p>
          <a:p>
            <a:r>
              <a:rPr lang="en-US" sz="2400" dirty="0" smtClean="0"/>
              <a:t>Black Sex Link</a:t>
            </a:r>
          </a:p>
          <a:p>
            <a:r>
              <a:rPr lang="en-US" sz="2400" dirty="0" smtClean="0"/>
              <a:t>Golden Sex Link</a:t>
            </a:r>
          </a:p>
          <a:p>
            <a:r>
              <a:rPr lang="en-US" sz="2400" dirty="0" smtClean="0"/>
              <a:t>New Hampshire Red</a:t>
            </a:r>
          </a:p>
          <a:p>
            <a:r>
              <a:rPr lang="en-US" sz="2400" dirty="0" smtClean="0"/>
              <a:t>Barred Rock</a:t>
            </a:r>
          </a:p>
          <a:p>
            <a:r>
              <a:rPr lang="en-US" sz="2400" dirty="0" smtClean="0"/>
              <a:t>Buff </a:t>
            </a:r>
            <a:r>
              <a:rPr lang="en-US" sz="2400" dirty="0" err="1" smtClean="0"/>
              <a:t>Orphington</a:t>
            </a:r>
            <a:endParaRPr lang="en-US" sz="2400" dirty="0" smtClean="0"/>
          </a:p>
          <a:p>
            <a:r>
              <a:rPr lang="en-US" sz="2400" dirty="0" smtClean="0"/>
              <a:t>Rhode Island Red</a:t>
            </a:r>
          </a:p>
          <a:p>
            <a:r>
              <a:rPr lang="en-US" sz="2400" dirty="0" smtClean="0"/>
              <a:t>Light Brahma</a:t>
            </a:r>
          </a:p>
          <a:p>
            <a:r>
              <a:rPr lang="en-US" sz="2400" dirty="0" smtClean="0"/>
              <a:t>This is what you need: Watering can $10 – 30, Feeder $10 – 30, Feed $18/ 50#, Enclosure, Nesting box $16.</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4370" y="0"/>
            <a:ext cx="2707630" cy="23597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897" y="1592826"/>
            <a:ext cx="1678859" cy="1122437"/>
          </a:xfrm>
          <a:prstGeom prst="rect">
            <a:avLst/>
          </a:prstGeom>
        </p:spPr>
      </p:pic>
      <p:pic>
        <p:nvPicPr>
          <p:cNvPr id="6" name="Picture 5"/>
          <p:cNvPicPr>
            <a:picLocks noChangeAspect="1"/>
          </p:cNvPicPr>
          <p:nvPr/>
        </p:nvPicPr>
        <p:blipFill>
          <a:blip r:embed="rId4"/>
          <a:stretch>
            <a:fillRect/>
          </a:stretch>
        </p:blipFill>
        <p:spPr>
          <a:xfrm>
            <a:off x="3902756" y="1782576"/>
            <a:ext cx="2646567" cy="1865373"/>
          </a:xfrm>
          <a:prstGeom prst="rect">
            <a:avLst/>
          </a:prstGeom>
        </p:spPr>
      </p:pic>
      <p:pic>
        <p:nvPicPr>
          <p:cNvPr id="7" name="Picture 6"/>
          <p:cNvPicPr>
            <a:picLocks noChangeAspect="1"/>
          </p:cNvPicPr>
          <p:nvPr/>
        </p:nvPicPr>
        <p:blipFill>
          <a:blip r:embed="rId5"/>
          <a:stretch>
            <a:fillRect/>
          </a:stretch>
        </p:blipFill>
        <p:spPr>
          <a:xfrm>
            <a:off x="6549323" y="1961148"/>
            <a:ext cx="1686801" cy="1686801"/>
          </a:xfrm>
          <a:prstGeom prst="rect">
            <a:avLst/>
          </a:prstGeom>
        </p:spPr>
      </p:pic>
      <p:pic>
        <p:nvPicPr>
          <p:cNvPr id="8" name="Picture 7"/>
          <p:cNvPicPr>
            <a:picLocks noChangeAspect="1"/>
          </p:cNvPicPr>
          <p:nvPr/>
        </p:nvPicPr>
        <p:blipFill>
          <a:blip r:embed="rId6"/>
          <a:stretch>
            <a:fillRect/>
          </a:stretch>
        </p:blipFill>
        <p:spPr>
          <a:xfrm>
            <a:off x="8264322" y="2359742"/>
            <a:ext cx="1863136" cy="2168013"/>
          </a:xfrm>
          <a:prstGeom prst="rect">
            <a:avLst/>
          </a:prstGeom>
        </p:spPr>
      </p:pic>
      <p:pic>
        <p:nvPicPr>
          <p:cNvPr id="9" name="Picture 8"/>
          <p:cNvPicPr>
            <a:picLocks noChangeAspect="1"/>
          </p:cNvPicPr>
          <p:nvPr/>
        </p:nvPicPr>
        <p:blipFill>
          <a:blip r:embed="rId7"/>
          <a:stretch>
            <a:fillRect/>
          </a:stretch>
        </p:blipFill>
        <p:spPr>
          <a:xfrm>
            <a:off x="3714750" y="3576483"/>
            <a:ext cx="2184605" cy="1638454"/>
          </a:xfrm>
          <a:prstGeom prst="rect">
            <a:avLst/>
          </a:prstGeom>
        </p:spPr>
      </p:pic>
      <p:pic>
        <p:nvPicPr>
          <p:cNvPr id="10" name="Picture 9"/>
          <p:cNvPicPr>
            <a:picLocks noChangeAspect="1"/>
          </p:cNvPicPr>
          <p:nvPr/>
        </p:nvPicPr>
        <p:blipFill>
          <a:blip r:embed="rId8"/>
          <a:stretch>
            <a:fillRect/>
          </a:stretch>
        </p:blipFill>
        <p:spPr>
          <a:xfrm>
            <a:off x="6042393" y="3647949"/>
            <a:ext cx="2127672" cy="1722401"/>
          </a:xfrm>
          <a:prstGeom prst="rect">
            <a:avLst/>
          </a:prstGeom>
        </p:spPr>
      </p:pic>
      <p:pic>
        <p:nvPicPr>
          <p:cNvPr id="11" name="Picture 10"/>
          <p:cNvPicPr>
            <a:picLocks noChangeAspect="1"/>
          </p:cNvPicPr>
          <p:nvPr/>
        </p:nvPicPr>
        <p:blipFill>
          <a:blip r:embed="rId9"/>
          <a:stretch>
            <a:fillRect/>
          </a:stretch>
        </p:blipFill>
        <p:spPr>
          <a:xfrm>
            <a:off x="10127457" y="4109016"/>
            <a:ext cx="2069743" cy="1635097"/>
          </a:xfrm>
          <a:prstGeom prst="rect">
            <a:avLst/>
          </a:prstGeom>
        </p:spPr>
      </p:pic>
    </p:spTree>
    <p:extLst>
      <p:ext uri="{BB962C8B-B14F-4D97-AF65-F5344CB8AC3E}">
        <p14:creationId xmlns:p14="http://schemas.microsoft.com/office/powerpoint/2010/main" val="39751166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15 NB</a:t>
            </a:r>
            <a:endParaRPr lang="en-US" dirty="0"/>
          </a:p>
        </p:txBody>
      </p:sp>
      <p:sp>
        <p:nvSpPr>
          <p:cNvPr id="3" name="Content Placeholder 2"/>
          <p:cNvSpPr>
            <a:spLocks noGrp="1"/>
          </p:cNvSpPr>
          <p:nvPr>
            <p:ph idx="1"/>
          </p:nvPr>
        </p:nvSpPr>
        <p:spPr/>
        <p:txBody>
          <a:bodyPr>
            <a:normAutofit/>
          </a:bodyPr>
          <a:lstStyle/>
          <a:p>
            <a:r>
              <a:rPr lang="en-US" dirty="0" smtClean="0"/>
              <a:t>Open the Official FFA Manual to page 35.</a:t>
            </a:r>
          </a:p>
          <a:p>
            <a:r>
              <a:rPr lang="en-US" dirty="0" smtClean="0"/>
              <a:t>How does the FFA Creed support the FFA Mission in making a positive difference in lives of students?</a:t>
            </a:r>
          </a:p>
          <a:p>
            <a:r>
              <a:rPr lang="en-US" dirty="0" smtClean="0"/>
              <a:t>One Officer practice with a partner(s) to recite 2 paragraphs of your choosing.  Students have the FFA Manual open, follow along and only correct if they pronounce the word wrong or pause or say the wrong word.</a:t>
            </a:r>
            <a:endParaRPr lang="en-US" dirty="0"/>
          </a:p>
        </p:txBody>
      </p:sp>
    </p:spTree>
    <p:extLst>
      <p:ext uri="{BB962C8B-B14F-4D97-AF65-F5344CB8AC3E}">
        <p14:creationId xmlns:p14="http://schemas.microsoft.com/office/powerpoint/2010/main" val="37550299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a:t>
            </a:r>
            <a:r>
              <a:rPr lang="en-US" dirty="0" err="1" smtClean="0"/>
              <a:t>Karyotype</a:t>
            </a:r>
            <a:r>
              <a:rPr lang="en-US" dirty="0" smtClean="0"/>
              <a:t/>
            </a:r>
            <a:br>
              <a:rPr lang="en-US" dirty="0" smtClean="0"/>
            </a:br>
            <a:r>
              <a:rPr lang="en-US" dirty="0" smtClean="0"/>
              <a:t>learn.genetics.utah.edu</a:t>
            </a:r>
            <a:br>
              <a:rPr lang="en-US" dirty="0" smtClean="0"/>
            </a:b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25998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
            <a:ext cx="8229600" cy="561975"/>
          </a:xfrm>
        </p:spPr>
        <p:txBody>
          <a:bodyPr/>
          <a:lstStyle/>
          <a:p>
            <a:pPr eaLnBrk="1" hangingPunct="1"/>
            <a:r>
              <a:rPr lang="en-US" sz="2800" dirty="0"/>
              <a:t>Homozygous and Heterozygous</a:t>
            </a:r>
          </a:p>
        </p:txBody>
      </p:sp>
      <p:sp>
        <p:nvSpPr>
          <p:cNvPr id="5123" name="Rectangle 3"/>
          <p:cNvSpPr>
            <a:spLocks noGrp="1" noChangeArrowheads="1"/>
          </p:cNvSpPr>
          <p:nvPr>
            <p:ph type="body" idx="1"/>
          </p:nvPr>
        </p:nvSpPr>
        <p:spPr>
          <a:xfrm>
            <a:off x="1524000" y="533401"/>
            <a:ext cx="9144000" cy="5592763"/>
          </a:xfrm>
        </p:spPr>
        <p:txBody>
          <a:bodyPr>
            <a:normAutofit lnSpcReduction="10000"/>
          </a:bodyPr>
          <a:lstStyle/>
          <a:p>
            <a:pPr eaLnBrk="1" hangingPunct="1">
              <a:buNone/>
            </a:pPr>
            <a:r>
              <a:rPr lang="en-US" sz="2400" b="1" dirty="0"/>
              <a:t>1.Homozygous:</a:t>
            </a:r>
            <a:r>
              <a:rPr lang="en-US" sz="2400" dirty="0"/>
              <a:t> when identical alleles of the gene are present on both chromosomes</a:t>
            </a:r>
          </a:p>
          <a:p>
            <a:pPr lvl="1" eaLnBrk="1" hangingPunct="1"/>
            <a:r>
              <a:rPr lang="en-US" dirty="0"/>
              <a:t>Said to be true breeding</a:t>
            </a:r>
          </a:p>
          <a:p>
            <a:pPr lvl="1" eaLnBrk="1" hangingPunct="1"/>
            <a:r>
              <a:rPr lang="en-US" dirty="0"/>
              <a:t>Homo means same</a:t>
            </a:r>
          </a:p>
          <a:p>
            <a:pPr lvl="1" eaLnBrk="1" hangingPunct="1"/>
            <a:r>
              <a:rPr lang="en-US" dirty="0"/>
              <a:t>Can be homozygous recessive (bb) or homozygous dominant (BB)</a:t>
            </a:r>
          </a:p>
          <a:p>
            <a:pPr eaLnBrk="1" hangingPunct="1"/>
            <a:r>
              <a:rPr lang="en-US" sz="2400" b="1" dirty="0"/>
              <a:t>Heterozygous:</a:t>
            </a:r>
            <a:r>
              <a:rPr lang="en-US" sz="2400" dirty="0"/>
              <a:t> when two different alleles occupy the gene's position on the chromosomes </a:t>
            </a:r>
          </a:p>
          <a:p>
            <a:pPr lvl="1" eaLnBrk="1" hangingPunct="1"/>
            <a:r>
              <a:rPr lang="en-US" dirty="0"/>
              <a:t>Heterozygous: Bb</a:t>
            </a:r>
          </a:p>
          <a:p>
            <a:pPr marL="457200" indent="-457200">
              <a:buNone/>
            </a:pPr>
            <a:r>
              <a:rPr lang="en-US" sz="2400" dirty="0"/>
              <a:t>2. </a:t>
            </a:r>
            <a:r>
              <a:rPr lang="en-US" sz="2400" b="1" dirty="0"/>
              <a:t>Crossing Over </a:t>
            </a:r>
            <a:r>
              <a:rPr lang="en-US" sz="2400" dirty="0"/>
              <a:t>adds </a:t>
            </a:r>
            <a:r>
              <a:rPr lang="en-US" sz="2400" b="1" dirty="0"/>
              <a:t>genetic variation </a:t>
            </a:r>
            <a:r>
              <a:rPr lang="en-US" sz="2400" dirty="0"/>
              <a:t>to the species.  It is an example of Genetic Recombination and happens during Prophase 1 of Meiosis.</a:t>
            </a:r>
          </a:p>
          <a:p>
            <a:pPr marL="457200" indent="-457200">
              <a:buNone/>
            </a:pPr>
            <a:r>
              <a:rPr lang="en-US" sz="2400" dirty="0"/>
              <a:t>3. </a:t>
            </a:r>
            <a:r>
              <a:rPr lang="en-US" sz="2400" b="1" dirty="0"/>
              <a:t>Haploid Cells </a:t>
            </a:r>
            <a:r>
              <a:rPr lang="en-US" sz="2400" dirty="0"/>
              <a:t>are the </a:t>
            </a:r>
            <a:r>
              <a:rPr lang="en-US" sz="2400" b="1" dirty="0"/>
              <a:t>gametes,</a:t>
            </a:r>
            <a:r>
              <a:rPr lang="en-US" sz="2400" dirty="0"/>
              <a:t> Egg &amp; Sperm Cells.  They have 1 set of chromosomes from mom or dad.</a:t>
            </a:r>
          </a:p>
          <a:p>
            <a:pPr marL="457200" indent="-457200">
              <a:buNone/>
            </a:pPr>
            <a:r>
              <a:rPr lang="en-US" sz="2400" b="1" dirty="0"/>
              <a:t>Diploid Cells </a:t>
            </a:r>
            <a:r>
              <a:rPr lang="en-US" sz="2400" dirty="0"/>
              <a:t>are the </a:t>
            </a:r>
            <a:r>
              <a:rPr lang="en-US" sz="2400" b="1" dirty="0"/>
              <a:t>Body Cells</a:t>
            </a:r>
            <a:r>
              <a:rPr lang="en-US" sz="2400" dirty="0"/>
              <a:t>, heart, muscle cells.  They have 2 sets of chromosomes from Mom &amp; Dad.</a:t>
            </a:r>
          </a:p>
          <a:p>
            <a:pPr lvl="1" eaLnBrk="1" hangingPunct="1"/>
            <a:endParaRPr lang="en-US" sz="1800" dirty="0"/>
          </a:p>
        </p:txBody>
      </p:sp>
    </p:spTree>
    <p:extLst>
      <p:ext uri="{BB962C8B-B14F-4D97-AF65-F5344CB8AC3E}">
        <p14:creationId xmlns:p14="http://schemas.microsoft.com/office/powerpoint/2010/main" val="29735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linds(horizontal)">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horizontal)">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horizontal)">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horizont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horizont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660" t="17635" r="15385" b="21042"/>
          <a:stretch>
            <a:fillRect/>
          </a:stretch>
        </p:blipFill>
        <p:spPr bwMode="auto">
          <a:xfrm>
            <a:off x="1524000" y="0"/>
            <a:ext cx="6629400" cy="6705600"/>
          </a:xfrm>
          <a:prstGeom prst="rect">
            <a:avLst/>
          </a:prstGeom>
          <a:noFill/>
          <a:ln w="9525">
            <a:noFill/>
            <a:miter lim="800000"/>
            <a:headEnd/>
            <a:tailEnd/>
          </a:ln>
        </p:spPr>
      </p:pic>
      <p:sp>
        <p:nvSpPr>
          <p:cNvPr id="3" name="TextBox 2"/>
          <p:cNvSpPr txBox="1"/>
          <p:nvPr/>
        </p:nvSpPr>
        <p:spPr>
          <a:xfrm>
            <a:off x="7924800" y="228600"/>
            <a:ext cx="2743200" cy="4801314"/>
          </a:xfrm>
          <a:prstGeom prst="rect">
            <a:avLst/>
          </a:prstGeom>
          <a:noFill/>
        </p:spPr>
        <p:txBody>
          <a:bodyPr wrap="square" rtlCol="0">
            <a:spAutoFit/>
          </a:bodyPr>
          <a:lstStyle/>
          <a:p>
            <a:r>
              <a:rPr lang="en-US" sz="2400" dirty="0"/>
              <a:t>P. 81NB</a:t>
            </a:r>
          </a:p>
          <a:p>
            <a:r>
              <a:rPr lang="en-US" sz="2400" dirty="0"/>
              <a:t>4 Sentence Summary</a:t>
            </a:r>
          </a:p>
          <a:p>
            <a:endParaRPr lang="en-US" sz="2400" dirty="0"/>
          </a:p>
          <a:p>
            <a:pPr>
              <a:buFont typeface="Arial" pitchFamily="34" charset="0"/>
              <a:buChar char="•"/>
            </a:pPr>
            <a:r>
              <a:rPr lang="en-US" sz="2400" dirty="0" err="1"/>
              <a:t>Tay</a:t>
            </a:r>
            <a:r>
              <a:rPr lang="en-US" sz="2400" dirty="0"/>
              <a:t> – Sachs Disease</a:t>
            </a:r>
          </a:p>
          <a:p>
            <a:pPr>
              <a:buFont typeface="Arial" pitchFamily="34" charset="0"/>
              <a:buChar char="•"/>
            </a:pPr>
            <a:r>
              <a:rPr lang="en-US" sz="2400" dirty="0"/>
              <a:t>Recessive allele</a:t>
            </a:r>
          </a:p>
          <a:p>
            <a:pPr>
              <a:buFont typeface="Arial" pitchFamily="34" charset="0"/>
              <a:buChar char="•"/>
            </a:pPr>
            <a:r>
              <a:rPr lang="en-US" sz="2400" dirty="0" err="1"/>
              <a:t>Phenylketonuria</a:t>
            </a:r>
            <a:endParaRPr lang="en-US" sz="2400" dirty="0"/>
          </a:p>
          <a:p>
            <a:pPr>
              <a:buFont typeface="Arial" pitchFamily="34" charset="0"/>
              <a:buChar char="•"/>
            </a:pPr>
            <a:r>
              <a:rPr lang="en-US" sz="2400" dirty="0"/>
              <a:t>Dominant allele</a:t>
            </a:r>
          </a:p>
          <a:p>
            <a:pPr>
              <a:buFont typeface="Arial" pitchFamily="34" charset="0"/>
              <a:buChar char="•"/>
            </a:pPr>
            <a:r>
              <a:rPr lang="en-US" sz="2400" dirty="0"/>
              <a:t>Lungs &amp; pancreas</a:t>
            </a:r>
          </a:p>
          <a:p>
            <a:pPr>
              <a:buFont typeface="Arial" pitchFamily="34" charset="0"/>
              <a:buChar char="•"/>
            </a:pPr>
            <a:r>
              <a:rPr lang="en-US" sz="2400" dirty="0"/>
              <a:t>Central Nervous System </a:t>
            </a:r>
          </a:p>
          <a:p>
            <a:pPr>
              <a:buFont typeface="Arial" pitchFamily="34" charset="0"/>
              <a:buChar char="•"/>
            </a:pPr>
            <a:r>
              <a:rPr lang="en-US" sz="2400" dirty="0"/>
              <a:t>Cystic Fibrosis</a:t>
            </a:r>
          </a:p>
          <a:p>
            <a:pPr>
              <a:buFont typeface="Arial" pitchFamily="34" charset="0"/>
              <a:buChar char="•"/>
            </a:pPr>
            <a:endParaRPr lang="en-US" dirty="0"/>
          </a:p>
        </p:txBody>
      </p:sp>
    </p:spTree>
    <p:extLst>
      <p:ext uri="{BB962C8B-B14F-4D97-AF65-F5344CB8AC3E}">
        <p14:creationId xmlns:p14="http://schemas.microsoft.com/office/powerpoint/2010/main" val="37606167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hlinkClick r:id="rId2"/>
              </a:rPr>
              <a:t>Genetic Inheritance</a:t>
            </a:r>
            <a:r>
              <a:rPr lang="en-US" dirty="0" smtClean="0"/>
              <a:t/>
            </a:r>
            <a:br>
              <a:rPr lang="en-US" dirty="0" smtClean="0"/>
            </a:br>
            <a:r>
              <a:rPr lang="en-US" dirty="0" smtClean="0"/>
              <a:t>Why are there different Blood Types?</a:t>
            </a:r>
            <a:endParaRPr lang="en-US" dirty="0"/>
          </a:p>
        </p:txBody>
      </p:sp>
      <p:sp>
        <p:nvSpPr>
          <p:cNvPr id="3" name="Subtitle 2"/>
          <p:cNvSpPr>
            <a:spLocks noGrp="1"/>
          </p:cNvSpPr>
          <p:nvPr>
            <p:ph type="subTitle" idx="1"/>
          </p:nvPr>
        </p:nvSpPr>
        <p:spPr/>
        <p:txBody>
          <a:bodyPr/>
          <a:lstStyle/>
          <a:p>
            <a:r>
              <a:rPr lang="en-US" dirty="0" smtClean="0"/>
              <a:t> Week 10</a:t>
            </a:r>
            <a:endParaRPr lang="en-US" dirty="0"/>
          </a:p>
        </p:txBody>
      </p:sp>
    </p:spTree>
    <p:extLst>
      <p:ext uri="{BB962C8B-B14F-4D97-AF65-F5344CB8AC3E}">
        <p14:creationId xmlns:p14="http://schemas.microsoft.com/office/powerpoint/2010/main" val="39267649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24" descr="Fig"/>
          <p:cNvPicPr>
            <a:picLocks noChangeAspect="1" noChangeArrowheads="1"/>
          </p:cNvPicPr>
          <p:nvPr/>
        </p:nvPicPr>
        <p:blipFill>
          <a:blip r:embed="rId2" cstate="print"/>
          <a:srcRect/>
          <a:stretch>
            <a:fillRect/>
          </a:stretch>
        </p:blipFill>
        <p:spPr bwMode="auto">
          <a:xfrm>
            <a:off x="4876801" y="1828800"/>
            <a:ext cx="1932525" cy="1752600"/>
          </a:xfrm>
          <a:prstGeom prst="rect">
            <a:avLst/>
          </a:prstGeom>
          <a:noFill/>
        </p:spPr>
      </p:pic>
      <p:sp>
        <p:nvSpPr>
          <p:cNvPr id="2" name="Title 1"/>
          <p:cNvSpPr>
            <a:spLocks noGrp="1"/>
          </p:cNvSpPr>
          <p:nvPr>
            <p:ph type="title"/>
          </p:nvPr>
        </p:nvSpPr>
        <p:spPr>
          <a:xfrm>
            <a:off x="1524000" y="0"/>
            <a:ext cx="9144000" cy="1143000"/>
          </a:xfrm>
        </p:spPr>
        <p:txBody>
          <a:bodyPr>
            <a:noAutofit/>
          </a:bodyPr>
          <a:lstStyle/>
          <a:p>
            <a:r>
              <a:rPr lang="en-US" sz="2400" dirty="0" smtClean="0"/>
              <a:t>10/31  </a:t>
            </a:r>
            <a:r>
              <a:rPr lang="en-US" sz="2400" dirty="0"/>
              <a:t>Inheritance  12.2 &amp; 12.3</a:t>
            </a:r>
            <a:br>
              <a:rPr lang="en-US" sz="2400" dirty="0"/>
            </a:br>
            <a:r>
              <a:rPr lang="en-US" sz="2400" dirty="0"/>
              <a:t>Obj.  TSW demonstrate understanding of Blood Types (multiple allelic), by performing </a:t>
            </a:r>
            <a:r>
              <a:rPr lang="en-US" sz="2400" dirty="0" err="1"/>
              <a:t>punnett</a:t>
            </a:r>
            <a:r>
              <a:rPr lang="en-US" sz="2400" dirty="0"/>
              <a:t> square crosses with probabilities.  </a:t>
            </a:r>
            <a:r>
              <a:rPr lang="en-US" sz="2400" dirty="0" smtClean="0"/>
              <a:t>P.18 </a:t>
            </a:r>
            <a:r>
              <a:rPr lang="en-US" sz="2400" dirty="0"/>
              <a:t>NB</a:t>
            </a:r>
          </a:p>
        </p:txBody>
      </p:sp>
      <p:sp>
        <p:nvSpPr>
          <p:cNvPr id="3" name="Text Placeholder 2"/>
          <p:cNvSpPr>
            <a:spLocks noGrp="1"/>
          </p:cNvSpPr>
          <p:nvPr>
            <p:ph type="body" idx="1"/>
          </p:nvPr>
        </p:nvSpPr>
        <p:spPr>
          <a:xfrm>
            <a:off x="1524000" y="1219200"/>
            <a:ext cx="4497388" cy="639762"/>
          </a:xfrm>
        </p:spPr>
        <p:txBody>
          <a:bodyPr>
            <a:normAutofit/>
          </a:bodyPr>
          <a:lstStyle/>
          <a:p>
            <a:r>
              <a:rPr lang="en-US" dirty="0" smtClean="0">
                <a:hlinkClick r:id="rId3"/>
              </a:rPr>
              <a:t>http://learn.genetics.utah.edu/</a:t>
            </a:r>
            <a:endParaRPr lang="en-US" dirty="0"/>
          </a:p>
        </p:txBody>
      </p:sp>
      <p:sp>
        <p:nvSpPr>
          <p:cNvPr id="6" name="Content Placeholder 5"/>
          <p:cNvSpPr>
            <a:spLocks noGrp="1"/>
          </p:cNvSpPr>
          <p:nvPr>
            <p:ph sz="quarter" idx="4"/>
          </p:nvPr>
        </p:nvSpPr>
        <p:spPr>
          <a:xfrm>
            <a:off x="6705600" y="1219200"/>
            <a:ext cx="3962400" cy="4724400"/>
          </a:xfrm>
        </p:spPr>
        <p:txBody>
          <a:bodyPr>
            <a:normAutofit fontScale="85000" lnSpcReduction="10000"/>
          </a:bodyPr>
          <a:lstStyle/>
          <a:p>
            <a:pPr marL="457200" indent="-457200">
              <a:buFont typeface="+mj-lt"/>
              <a:buAutoNum type="arabicPeriod"/>
            </a:pPr>
            <a:r>
              <a:rPr lang="en-US" dirty="0" smtClean="0"/>
              <a:t>How is the sex of an offspring determined?  Show the </a:t>
            </a:r>
            <a:r>
              <a:rPr lang="en-US" dirty="0" err="1" smtClean="0"/>
              <a:t>Punnett</a:t>
            </a:r>
            <a:r>
              <a:rPr lang="en-US" dirty="0" smtClean="0"/>
              <a:t> Square.  What % will be male, what % will be female?</a:t>
            </a:r>
          </a:p>
          <a:p>
            <a:pPr marL="457200" indent="-457200">
              <a:buFont typeface="+mj-lt"/>
              <a:buAutoNum type="arabicPeriod"/>
            </a:pPr>
            <a:r>
              <a:rPr lang="en-US" dirty="0" smtClean="0"/>
              <a:t>In sex-linked inheritance, which chromosome will the trait be expressed?  How is it different from an </a:t>
            </a:r>
            <a:r>
              <a:rPr lang="en-US" dirty="0" err="1" smtClean="0"/>
              <a:t>autosome</a:t>
            </a:r>
            <a:r>
              <a:rPr lang="en-US" dirty="0" smtClean="0"/>
              <a:t>? </a:t>
            </a:r>
          </a:p>
          <a:p>
            <a:pPr marL="457200" indent="-457200">
              <a:buFont typeface="+mj-lt"/>
              <a:buAutoNum type="arabicPeriod"/>
            </a:pPr>
            <a:r>
              <a:rPr lang="en-US" dirty="0" smtClean="0"/>
              <a:t>Perform a multiple allelic cross </a:t>
            </a:r>
            <a:r>
              <a:rPr lang="en-US" dirty="0" err="1" smtClean="0"/>
              <a:t>Punnett</a:t>
            </a:r>
            <a:r>
              <a:rPr lang="en-US" dirty="0" smtClean="0"/>
              <a:t> Square of the blood types: </a:t>
            </a:r>
            <a:r>
              <a:rPr lang="en-US" dirty="0" err="1" smtClean="0"/>
              <a:t>I</a:t>
            </a:r>
            <a:r>
              <a:rPr lang="en-US" baseline="30000" dirty="0" err="1" smtClean="0"/>
              <a:t>A</a:t>
            </a:r>
            <a:r>
              <a:rPr lang="en-US" dirty="0" err="1" smtClean="0"/>
              <a:t>i</a:t>
            </a:r>
            <a:r>
              <a:rPr lang="en-US" dirty="0" smtClean="0"/>
              <a:t> x </a:t>
            </a:r>
            <a:r>
              <a:rPr lang="en-US" dirty="0" err="1" smtClean="0"/>
              <a:t>I</a:t>
            </a:r>
            <a:r>
              <a:rPr lang="en-US" baseline="30000" dirty="0" err="1" smtClean="0"/>
              <a:t>B</a:t>
            </a:r>
            <a:r>
              <a:rPr lang="en-US" dirty="0" err="1" smtClean="0"/>
              <a:t>i</a:t>
            </a:r>
            <a:r>
              <a:rPr lang="en-US" dirty="0" smtClean="0"/>
              <a:t>.</a:t>
            </a:r>
          </a:p>
          <a:p>
            <a:pPr marL="457200" indent="-457200">
              <a:buFont typeface="+mj-lt"/>
              <a:buAutoNum type="arabicPeriod"/>
            </a:pPr>
            <a:endParaRPr lang="en-US" dirty="0"/>
          </a:p>
        </p:txBody>
      </p:sp>
      <p:pic>
        <p:nvPicPr>
          <p:cNvPr id="7" name="Picture 22" descr="Fig"/>
          <p:cNvPicPr>
            <a:picLocks noGrp="1" noChangeAspect="1" noChangeArrowheads="1"/>
          </p:cNvPicPr>
          <p:nvPr>
            <p:ph sz="half" idx="2"/>
          </p:nvPr>
        </p:nvPicPr>
        <p:blipFill>
          <a:blip r:embed="rId4" cstate="print"/>
          <a:srcRect/>
          <a:stretch>
            <a:fillRect/>
          </a:stretch>
        </p:blipFill>
        <p:spPr bwMode="auto">
          <a:xfrm>
            <a:off x="1524000" y="4114800"/>
            <a:ext cx="4267200" cy="2313622"/>
          </a:xfrm>
          <a:prstGeom prst="rect">
            <a:avLst/>
          </a:prstGeom>
          <a:noFill/>
        </p:spPr>
      </p:pic>
      <p:pic>
        <p:nvPicPr>
          <p:cNvPr id="8" name="Picture 13" descr="Fig"/>
          <p:cNvPicPr>
            <a:picLocks noChangeAspect="1" noChangeArrowheads="1"/>
          </p:cNvPicPr>
          <p:nvPr/>
        </p:nvPicPr>
        <p:blipFill>
          <a:blip r:embed="rId5" cstate="print"/>
          <a:srcRect/>
          <a:stretch>
            <a:fillRect/>
          </a:stretch>
        </p:blipFill>
        <p:spPr bwMode="auto">
          <a:xfrm>
            <a:off x="1524000" y="1828800"/>
            <a:ext cx="1611086" cy="1828800"/>
          </a:xfrm>
          <a:prstGeom prst="rect">
            <a:avLst/>
          </a:prstGeom>
          <a:noFill/>
        </p:spPr>
      </p:pic>
      <p:pic>
        <p:nvPicPr>
          <p:cNvPr id="9" name="Picture 17" descr="Fig"/>
          <p:cNvPicPr>
            <a:picLocks noChangeAspect="1" noChangeArrowheads="1"/>
          </p:cNvPicPr>
          <p:nvPr/>
        </p:nvPicPr>
        <p:blipFill>
          <a:blip r:embed="rId6" cstate="print"/>
          <a:srcRect/>
          <a:stretch>
            <a:fillRect/>
          </a:stretch>
        </p:blipFill>
        <p:spPr bwMode="auto">
          <a:xfrm>
            <a:off x="3124201" y="1828800"/>
            <a:ext cx="1803217" cy="1752600"/>
          </a:xfrm>
          <a:prstGeom prst="rect">
            <a:avLst/>
          </a:prstGeom>
          <a:noFill/>
        </p:spPr>
      </p:pic>
    </p:spTree>
    <p:extLst>
      <p:ext uri="{BB962C8B-B14F-4D97-AF65-F5344CB8AC3E}">
        <p14:creationId xmlns:p14="http://schemas.microsoft.com/office/powerpoint/2010/main" val="36385299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dirty="0" smtClean="0"/>
              <a:t>11/1 </a:t>
            </a:r>
            <a:r>
              <a:rPr lang="en-US" sz="2700" dirty="0"/>
              <a:t>Complex &amp; Polygenic Inheritance 12.3 </a:t>
            </a:r>
            <a:br>
              <a:rPr lang="en-US" sz="2700" dirty="0"/>
            </a:br>
            <a:r>
              <a:rPr lang="en-US" sz="2700" dirty="0"/>
              <a:t>Obj. TSW predict possible combinations of alleles in a zygote from the genetic makeup of the parents during classroom activities. </a:t>
            </a:r>
            <a:r>
              <a:rPr lang="en-US" sz="2700" dirty="0" smtClean="0"/>
              <a:t>P.20 </a:t>
            </a:r>
            <a:r>
              <a:rPr lang="en-US" sz="2700" dirty="0"/>
              <a:t>NB</a:t>
            </a:r>
            <a:r>
              <a:rPr lang="en-US" sz="2400" dirty="0"/>
              <a:t/>
            </a:r>
            <a:br>
              <a:rPr lang="en-US" sz="2400" dirty="0"/>
            </a:br>
            <a:endParaRPr lang="en-US" sz="2400" dirty="0"/>
          </a:p>
        </p:txBody>
      </p:sp>
      <p:sp>
        <p:nvSpPr>
          <p:cNvPr id="3" name="Text Placeholder 2"/>
          <p:cNvSpPr>
            <a:spLocks noGrp="1"/>
          </p:cNvSpPr>
          <p:nvPr>
            <p:ph type="body" idx="1"/>
          </p:nvPr>
        </p:nvSpPr>
        <p:spPr>
          <a:xfrm>
            <a:off x="1981200" y="1219200"/>
            <a:ext cx="4040188" cy="639762"/>
          </a:xfrm>
        </p:spPr>
        <p:txBody>
          <a:bodyPr>
            <a:normAutofit fontScale="92500" lnSpcReduction="10000"/>
          </a:bodyPr>
          <a:lstStyle/>
          <a:p>
            <a:r>
              <a:rPr lang="en-US" dirty="0" smtClean="0">
                <a:hlinkClick r:id="rId2"/>
              </a:rPr>
              <a:t>http://www.cde.ca.gov/ta/tg/sr/documents/cstrtqbiology.pdf</a:t>
            </a:r>
            <a:endParaRPr lang="en-US" dirty="0"/>
          </a:p>
        </p:txBody>
      </p:sp>
      <p:sp>
        <p:nvSpPr>
          <p:cNvPr id="6" name="Content Placeholder 5"/>
          <p:cNvSpPr>
            <a:spLocks noGrp="1"/>
          </p:cNvSpPr>
          <p:nvPr>
            <p:ph sz="quarter" idx="4"/>
          </p:nvPr>
        </p:nvSpPr>
        <p:spPr>
          <a:xfrm>
            <a:off x="6169026" y="1371600"/>
            <a:ext cx="4498975" cy="3951288"/>
          </a:xfrm>
        </p:spPr>
        <p:txBody>
          <a:bodyPr>
            <a:normAutofit fontScale="92500" lnSpcReduction="10000"/>
          </a:bodyPr>
          <a:lstStyle/>
          <a:p>
            <a:pPr marL="457200" indent="-457200">
              <a:buFont typeface="+mj-lt"/>
              <a:buAutoNum type="arabicPeriod"/>
            </a:pPr>
            <a:r>
              <a:rPr lang="en-US" dirty="0" smtClean="0"/>
              <a:t>Determine the possible blood types of the children of parents that both have type AB.</a:t>
            </a:r>
          </a:p>
          <a:p>
            <a:pPr marL="457200" indent="-457200">
              <a:buFont typeface="+mj-lt"/>
              <a:buAutoNum type="arabicPeriod"/>
            </a:pPr>
            <a:r>
              <a:rPr lang="en-US" dirty="0" smtClean="0"/>
              <a:t>Explain why a male with a recessive X – linked trait usually produces no female offspring with the trait.</a:t>
            </a:r>
          </a:p>
          <a:p>
            <a:pPr marL="457200" indent="-457200">
              <a:buFont typeface="+mj-lt"/>
              <a:buAutoNum type="arabicPeriod"/>
            </a:pPr>
            <a:r>
              <a:rPr lang="en-US" dirty="0" smtClean="0"/>
              <a:t>Explain polygenic inheritance. Give an example. Draw the graph.</a:t>
            </a:r>
          </a:p>
          <a:p>
            <a:pPr marL="457200" indent="-457200">
              <a:buFont typeface="+mj-lt"/>
              <a:buAutoNum type="arabicPeriod"/>
            </a:pPr>
            <a:endParaRPr lang="en-US" dirty="0" smtClean="0"/>
          </a:p>
          <a:p>
            <a:pPr marL="457200" indent="-457200">
              <a:buFont typeface="+mj-lt"/>
              <a:buAutoNum type="arabicPeriod"/>
            </a:pPr>
            <a:endParaRPr lang="en-US" dirty="0"/>
          </a:p>
        </p:txBody>
      </p:sp>
      <p:pic>
        <p:nvPicPr>
          <p:cNvPr id="7" name="Picture 16" descr="Fig"/>
          <p:cNvPicPr>
            <a:picLocks noGrp="1" noChangeAspect="1" noChangeArrowheads="1"/>
          </p:cNvPicPr>
          <p:nvPr>
            <p:ph sz="half" idx="2"/>
          </p:nvPr>
        </p:nvPicPr>
        <p:blipFill>
          <a:blip r:embed="rId3" cstate="print"/>
          <a:srcRect/>
          <a:stretch>
            <a:fillRect/>
          </a:stretch>
        </p:blipFill>
        <p:spPr bwMode="auto">
          <a:xfrm>
            <a:off x="1524001" y="3733801"/>
            <a:ext cx="2200753" cy="2161733"/>
          </a:xfrm>
          <a:prstGeom prst="rect">
            <a:avLst/>
          </a:prstGeom>
          <a:noFill/>
        </p:spPr>
      </p:pic>
      <p:pic>
        <p:nvPicPr>
          <p:cNvPr id="8" name="Picture 12" descr="Inheritance of X Chromosome"/>
          <p:cNvPicPr>
            <a:picLocks noChangeAspect="1" noChangeArrowheads="1"/>
          </p:cNvPicPr>
          <p:nvPr/>
        </p:nvPicPr>
        <p:blipFill>
          <a:blip r:embed="rId4" cstate="print"/>
          <a:srcRect/>
          <a:stretch>
            <a:fillRect/>
          </a:stretch>
        </p:blipFill>
        <p:spPr bwMode="auto">
          <a:xfrm>
            <a:off x="1524000" y="1828800"/>
            <a:ext cx="3431146" cy="1905000"/>
          </a:xfrm>
          <a:prstGeom prst="rect">
            <a:avLst/>
          </a:prstGeom>
          <a:noFill/>
        </p:spPr>
      </p:pic>
      <p:pic>
        <p:nvPicPr>
          <p:cNvPr id="9" name="Picture 12" descr="Genes Involved-Skin Color"/>
          <p:cNvPicPr>
            <a:picLocks noChangeAspect="1" noChangeArrowheads="1"/>
          </p:cNvPicPr>
          <p:nvPr/>
        </p:nvPicPr>
        <p:blipFill>
          <a:blip r:embed="rId5" cstate="print"/>
          <a:srcRect/>
          <a:stretch>
            <a:fillRect/>
          </a:stretch>
        </p:blipFill>
        <p:spPr bwMode="auto">
          <a:xfrm>
            <a:off x="3657600" y="3733800"/>
            <a:ext cx="2590800" cy="1880196"/>
          </a:xfrm>
          <a:prstGeom prst="rect">
            <a:avLst/>
          </a:prstGeom>
          <a:noFill/>
        </p:spPr>
      </p:pic>
    </p:spTree>
    <p:extLst>
      <p:ext uri="{BB962C8B-B14F-4D97-AF65-F5344CB8AC3E}">
        <p14:creationId xmlns:p14="http://schemas.microsoft.com/office/powerpoint/2010/main" val="38733156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enes Involved-Skin Color"/>
          <p:cNvPicPr>
            <a:picLocks noChangeAspect="1" noChangeArrowheads="1"/>
          </p:cNvPicPr>
          <p:nvPr/>
        </p:nvPicPr>
        <p:blipFill>
          <a:blip r:embed="rId2" cstate="print"/>
          <a:srcRect/>
          <a:stretch>
            <a:fillRect/>
          </a:stretch>
        </p:blipFill>
        <p:spPr bwMode="auto">
          <a:xfrm>
            <a:off x="1524000" y="0"/>
            <a:ext cx="9144000" cy="6635986"/>
          </a:xfrm>
          <a:prstGeom prst="rect">
            <a:avLst/>
          </a:prstGeom>
          <a:noFill/>
        </p:spPr>
      </p:pic>
    </p:spTree>
    <p:extLst>
      <p:ext uri="{BB962C8B-B14F-4D97-AF65-F5344CB8AC3E}">
        <p14:creationId xmlns:p14="http://schemas.microsoft.com/office/powerpoint/2010/main" val="1047784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4201" name="Text Box 9"/>
          <p:cNvSpPr txBox="1">
            <a:spLocks noChangeArrowheads="1"/>
          </p:cNvSpPr>
          <p:nvPr/>
        </p:nvSpPr>
        <p:spPr bwMode="auto">
          <a:xfrm>
            <a:off x="3048000" y="749300"/>
            <a:ext cx="6076950" cy="585788"/>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Stem Length Variation in Plants</a:t>
            </a:r>
          </a:p>
        </p:txBody>
      </p:sp>
      <p:pic>
        <p:nvPicPr>
          <p:cNvPr id="90420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420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4204" name="Picture 12" descr="StemLengthVariation-Plants"/>
          <p:cNvPicPr>
            <a:picLocks noChangeAspect="1" noChangeArrowheads="1"/>
          </p:cNvPicPr>
          <p:nvPr/>
        </p:nvPicPr>
        <p:blipFill>
          <a:blip r:embed="rId12" cstate="print"/>
          <a:srcRect/>
          <a:stretch>
            <a:fillRect/>
          </a:stretch>
        </p:blipFill>
        <p:spPr bwMode="auto">
          <a:xfrm>
            <a:off x="3048000" y="1404939"/>
            <a:ext cx="6096000" cy="4321175"/>
          </a:xfrm>
          <a:prstGeom prst="rect">
            <a:avLst/>
          </a:prstGeom>
          <a:noFill/>
        </p:spPr>
      </p:pic>
    </p:spTree>
    <p:extLst>
      <p:ext uri="{BB962C8B-B14F-4D97-AF65-F5344CB8AC3E}">
        <p14:creationId xmlns:p14="http://schemas.microsoft.com/office/powerpoint/2010/main" val="29233040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52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52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52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522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522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5225" name="Text Box 9"/>
          <p:cNvSpPr txBox="1">
            <a:spLocks noChangeArrowheads="1"/>
          </p:cNvSpPr>
          <p:nvPr/>
        </p:nvSpPr>
        <p:spPr bwMode="auto">
          <a:xfrm>
            <a:off x="1924050" y="1879601"/>
            <a:ext cx="2393950" cy="206692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Number of</a:t>
            </a:r>
          </a:p>
          <a:p>
            <a:pPr algn="ctr" eaLnBrk="1" hangingPunct="1">
              <a:lnSpc>
                <a:spcPct val="50000"/>
              </a:lnSpc>
              <a:spcBef>
                <a:spcPct val="20000"/>
              </a:spcBef>
              <a:spcAft>
                <a:spcPct val="20000"/>
              </a:spcAft>
            </a:pPr>
            <a:r>
              <a:rPr lang="en-US" sz="3600" dirty="0">
                <a:solidFill>
                  <a:schemeClr val="tx2"/>
                </a:solidFill>
                <a:latin typeface="Times" pitchFamily="18" charset="0"/>
              </a:rPr>
              <a:t>Genes</a:t>
            </a:r>
          </a:p>
          <a:p>
            <a:pPr algn="ctr" eaLnBrk="1" hangingPunct="1">
              <a:lnSpc>
                <a:spcPct val="50000"/>
              </a:lnSpc>
              <a:spcBef>
                <a:spcPct val="20000"/>
              </a:spcBef>
              <a:spcAft>
                <a:spcPct val="20000"/>
              </a:spcAft>
            </a:pPr>
            <a:r>
              <a:rPr lang="en-US" sz="3600" dirty="0">
                <a:solidFill>
                  <a:schemeClr val="tx2"/>
                </a:solidFill>
                <a:latin typeface="Times" pitchFamily="18" charset="0"/>
              </a:rPr>
              <a:t>Involved in </a:t>
            </a:r>
          </a:p>
          <a:p>
            <a:pPr algn="ctr" eaLnBrk="1" hangingPunct="1">
              <a:lnSpc>
                <a:spcPct val="50000"/>
              </a:lnSpc>
              <a:spcBef>
                <a:spcPct val="20000"/>
              </a:spcBef>
              <a:spcAft>
                <a:spcPct val="20000"/>
              </a:spcAft>
            </a:pPr>
            <a:r>
              <a:rPr lang="en-US" sz="3600" dirty="0">
                <a:solidFill>
                  <a:schemeClr val="tx2"/>
                </a:solidFill>
                <a:latin typeface="Times" pitchFamily="18" charset="0"/>
              </a:rPr>
              <a:t>Skin Color</a:t>
            </a:r>
          </a:p>
        </p:txBody>
      </p:sp>
      <p:pic>
        <p:nvPicPr>
          <p:cNvPr id="90522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522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5228" name="Picture 12" descr="Genes Involved-Skin Color"/>
          <p:cNvPicPr>
            <a:picLocks noChangeAspect="1" noChangeArrowheads="1"/>
          </p:cNvPicPr>
          <p:nvPr/>
        </p:nvPicPr>
        <p:blipFill>
          <a:blip r:embed="rId12" cstate="print"/>
          <a:srcRect/>
          <a:stretch>
            <a:fillRect/>
          </a:stretch>
        </p:blipFill>
        <p:spPr bwMode="auto">
          <a:xfrm>
            <a:off x="4305300" y="784225"/>
            <a:ext cx="5949950" cy="4318000"/>
          </a:xfrm>
          <a:prstGeom prst="rect">
            <a:avLst/>
          </a:prstGeom>
          <a:noFill/>
        </p:spPr>
      </p:pic>
    </p:spTree>
    <p:extLst>
      <p:ext uri="{BB962C8B-B14F-4D97-AF65-F5344CB8AC3E}">
        <p14:creationId xmlns:p14="http://schemas.microsoft.com/office/powerpoint/2010/main" val="4203603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52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5221"/>
                                        </p:tgtEl>
                                        <p:attrNameLst>
                                          <p:attrName>style.visibility</p:attrName>
                                        </p:attrNameLst>
                                      </p:cBhvr>
                                      <p:to>
                                        <p:strVal val="visible"/>
                                      </p:to>
                                    </p:set>
                                    <p:animEffect transition="in" filter="box(out)">
                                      <p:cBhvr>
                                        <p:cTn id="10" dur="500"/>
                                        <p:tgtEl>
                                          <p:spTgt spid="90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3832" y="7374"/>
            <a:ext cx="9134168" cy="6850626"/>
          </a:xfrm>
          <a:prstGeom prst="rect">
            <a:avLst/>
          </a:prstGeom>
        </p:spPr>
      </p:pic>
    </p:spTree>
    <p:extLst>
      <p:ext uri="{BB962C8B-B14F-4D97-AF65-F5344CB8AC3E}">
        <p14:creationId xmlns:p14="http://schemas.microsoft.com/office/powerpoint/2010/main" val="20716182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11/2 </a:t>
            </a:r>
            <a:r>
              <a:rPr lang="en-US" sz="2400" dirty="0"/>
              <a:t>Incomplete Dominance &amp; Codominance 12.2</a:t>
            </a:r>
            <a:br>
              <a:rPr lang="en-US" sz="2400" dirty="0"/>
            </a:br>
            <a:r>
              <a:rPr lang="en-US" sz="2400" dirty="0"/>
              <a:t>Obj. TSW demonstrate understanding of Pedigrees by finishing the study guide. </a:t>
            </a:r>
            <a:r>
              <a:rPr lang="en-US" sz="2400" dirty="0" smtClean="0"/>
              <a:t>P.22 </a:t>
            </a:r>
            <a:r>
              <a:rPr lang="en-US" sz="2400" dirty="0"/>
              <a:t>NB</a:t>
            </a:r>
          </a:p>
        </p:txBody>
      </p:sp>
      <p:sp>
        <p:nvSpPr>
          <p:cNvPr id="5" name="Text Placeholder 4"/>
          <p:cNvSpPr>
            <a:spLocks noGrp="1"/>
          </p:cNvSpPr>
          <p:nvPr>
            <p:ph type="body" sz="quarter" idx="3"/>
          </p:nvPr>
        </p:nvSpPr>
        <p:spPr>
          <a:xfrm>
            <a:off x="6169026" y="1752600"/>
            <a:ext cx="6022974" cy="3200400"/>
          </a:xfrm>
        </p:spPr>
        <p:txBody>
          <a:bodyPr>
            <a:normAutofit lnSpcReduction="10000"/>
          </a:bodyPr>
          <a:lstStyle/>
          <a:p>
            <a:pPr marL="457200" indent="-457200">
              <a:buFont typeface="+mj-lt"/>
              <a:buAutoNum type="arabicPeriod"/>
            </a:pPr>
            <a:r>
              <a:rPr lang="en-US" b="0" dirty="0" smtClean="0"/>
              <a:t>Draw a </a:t>
            </a:r>
            <a:r>
              <a:rPr lang="en-US" b="0" dirty="0" err="1" smtClean="0"/>
              <a:t>Punnett</a:t>
            </a:r>
            <a:r>
              <a:rPr lang="en-US" b="0" dirty="0" smtClean="0"/>
              <a:t> square and explain how incomplete dominance is inherited in Snap Dragon flowers.</a:t>
            </a:r>
          </a:p>
          <a:p>
            <a:pPr marL="457200" indent="-457200">
              <a:buFont typeface="+mj-lt"/>
              <a:buAutoNum type="arabicPeriod"/>
            </a:pPr>
            <a:r>
              <a:rPr lang="en-US" b="0" dirty="0" smtClean="0"/>
              <a:t>Draw a </a:t>
            </a:r>
            <a:r>
              <a:rPr lang="en-US" b="0" dirty="0" err="1" smtClean="0"/>
              <a:t>Punnett</a:t>
            </a:r>
            <a:r>
              <a:rPr lang="en-US" b="0" dirty="0" smtClean="0"/>
              <a:t> square and explain how </a:t>
            </a:r>
            <a:r>
              <a:rPr lang="en-US" b="0" dirty="0" err="1" smtClean="0"/>
              <a:t>Codominance</a:t>
            </a:r>
            <a:r>
              <a:rPr lang="en-US" b="0" dirty="0" smtClean="0"/>
              <a:t> is inherited in Checkered chickens.</a:t>
            </a:r>
          </a:p>
          <a:p>
            <a:pPr marL="457200" indent="-457200">
              <a:buFont typeface="+mj-lt"/>
              <a:buAutoNum type="arabicPeriod"/>
            </a:pPr>
            <a:r>
              <a:rPr lang="en-US" b="0" dirty="0" smtClean="0"/>
              <a:t>What color would the chicken be if feather color were inherited by incomplete dominance? </a:t>
            </a:r>
          </a:p>
          <a:p>
            <a:pPr marL="457200" indent="-457200">
              <a:buFont typeface="+mj-lt"/>
              <a:buAutoNum type="arabicPeriod"/>
            </a:pPr>
            <a:endParaRPr lang="en-US" b="0" dirty="0" smtClean="0"/>
          </a:p>
          <a:p>
            <a:pPr marL="457200" indent="-457200">
              <a:buFont typeface="+mj-lt"/>
              <a:buAutoNum type="arabicPeriod"/>
            </a:pPr>
            <a:endParaRPr lang="en-US" b="0" dirty="0"/>
          </a:p>
        </p:txBody>
      </p:sp>
      <p:pic>
        <p:nvPicPr>
          <p:cNvPr id="7" name="Picture 14" descr="SFT-12"/>
          <p:cNvPicPr>
            <a:picLocks noGrp="1" noChangeAspect="1" noChangeArrowheads="1"/>
          </p:cNvPicPr>
          <p:nvPr>
            <p:ph sz="half" idx="2"/>
          </p:nvPr>
        </p:nvPicPr>
        <p:blipFill>
          <a:blip r:embed="rId2" cstate="print"/>
          <a:srcRect/>
          <a:stretch>
            <a:fillRect/>
          </a:stretch>
        </p:blipFill>
        <p:spPr bwMode="auto">
          <a:xfrm>
            <a:off x="2227" y="1545337"/>
            <a:ext cx="4040188" cy="1792833"/>
          </a:xfrm>
          <a:prstGeom prst="rect">
            <a:avLst/>
          </a:prstGeom>
          <a:noFill/>
        </p:spPr>
      </p:pic>
      <p:pic>
        <p:nvPicPr>
          <p:cNvPr id="8" name="Picture 14" descr="Fig"/>
          <p:cNvPicPr>
            <a:picLocks noChangeAspect="1" noChangeArrowheads="1"/>
          </p:cNvPicPr>
          <p:nvPr/>
        </p:nvPicPr>
        <p:blipFill>
          <a:blip r:embed="rId3" cstate="print"/>
          <a:srcRect/>
          <a:stretch>
            <a:fillRect/>
          </a:stretch>
        </p:blipFill>
        <p:spPr bwMode="auto">
          <a:xfrm>
            <a:off x="-1" y="3628341"/>
            <a:ext cx="3876979" cy="2907734"/>
          </a:xfrm>
          <a:prstGeom prst="rect">
            <a:avLst/>
          </a:prstGeom>
          <a:noFill/>
        </p:spPr>
      </p:pic>
      <p:pic>
        <p:nvPicPr>
          <p:cNvPr id="9" name="Picture 16" descr="Fig"/>
          <p:cNvPicPr>
            <a:picLocks noGrp="1" noChangeAspect="1" noChangeArrowheads="1"/>
          </p:cNvPicPr>
          <p:nvPr>
            <p:ph sz="quarter" idx="4"/>
          </p:nvPr>
        </p:nvPicPr>
        <p:blipFill>
          <a:blip r:embed="rId4" cstate="print"/>
          <a:srcRect/>
          <a:stretch>
            <a:fillRect/>
          </a:stretch>
        </p:blipFill>
        <p:spPr bwMode="auto">
          <a:xfrm>
            <a:off x="3883027" y="3047999"/>
            <a:ext cx="2398386" cy="2355861"/>
          </a:xfrm>
          <a:prstGeom prst="rect">
            <a:avLst/>
          </a:prstGeom>
          <a:noFill/>
        </p:spPr>
      </p:pic>
      <p:pic>
        <p:nvPicPr>
          <p:cNvPr id="29698" name="Picture 2" descr="File:RedRoan.jpg">
            <a:hlinkClick r:id="rId5"/>
          </p:cNvPr>
          <p:cNvPicPr>
            <a:picLocks noChangeAspect="1" noChangeArrowheads="1"/>
          </p:cNvPicPr>
          <p:nvPr/>
        </p:nvPicPr>
        <p:blipFill>
          <a:blip r:embed="rId6" cstate="print"/>
          <a:srcRect/>
          <a:stretch>
            <a:fillRect/>
          </a:stretch>
        </p:blipFill>
        <p:spPr bwMode="auto">
          <a:xfrm>
            <a:off x="8142119" y="4144234"/>
            <a:ext cx="4043833" cy="2713766"/>
          </a:xfrm>
          <a:prstGeom prst="rect">
            <a:avLst/>
          </a:prstGeom>
          <a:noFill/>
        </p:spPr>
      </p:pic>
      <p:pic>
        <p:nvPicPr>
          <p:cNvPr id="11"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6211905" y="4158301"/>
            <a:ext cx="2355507" cy="2090097"/>
          </a:xfrm>
          <a:prstGeom prst="rect">
            <a:avLst/>
          </a:prstGeom>
          <a:noFill/>
        </p:spPr>
      </p:pic>
    </p:spTree>
    <p:extLst>
      <p:ext uri="{BB962C8B-B14F-4D97-AF65-F5344CB8AC3E}">
        <p14:creationId xmlns:p14="http://schemas.microsoft.com/office/powerpoint/2010/main" val="148451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Dominant</a:t>
            </a:r>
          </a:p>
          <a:p>
            <a:r>
              <a:rPr lang="en-US" dirty="0" smtClean="0"/>
              <a:t>Allele</a:t>
            </a:r>
          </a:p>
          <a:p>
            <a:r>
              <a:rPr lang="en-US" dirty="0" smtClean="0"/>
              <a:t>Heterozygous</a:t>
            </a:r>
          </a:p>
          <a:p>
            <a:r>
              <a:rPr lang="en-US" dirty="0" smtClean="0"/>
              <a:t>Phenotype</a:t>
            </a:r>
          </a:p>
          <a:p>
            <a:r>
              <a:rPr lang="en-US" dirty="0" err="1" smtClean="0"/>
              <a:t>Karoytype</a:t>
            </a:r>
            <a:endParaRPr lang="en-US" dirty="0" smtClean="0"/>
          </a:p>
          <a:p>
            <a:r>
              <a:rPr lang="en-US" dirty="0" smtClean="0"/>
              <a:t>Pure – Breeding</a:t>
            </a:r>
          </a:p>
          <a:p>
            <a:pPr>
              <a:buNone/>
            </a:pPr>
            <a:endParaRPr lang="en-US" dirty="0"/>
          </a:p>
        </p:txBody>
      </p:sp>
    </p:spTree>
    <p:extLst>
      <p:ext uri="{BB962C8B-B14F-4D97-AF65-F5344CB8AC3E}">
        <p14:creationId xmlns:p14="http://schemas.microsoft.com/office/powerpoint/2010/main" val="20495927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Recessive</a:t>
            </a:r>
          </a:p>
          <a:p>
            <a:r>
              <a:rPr lang="en-US" dirty="0" smtClean="0"/>
              <a:t>Genotype</a:t>
            </a:r>
          </a:p>
          <a:p>
            <a:r>
              <a:rPr lang="en-US" dirty="0" smtClean="0"/>
              <a:t>Homozygous</a:t>
            </a:r>
          </a:p>
          <a:p>
            <a:r>
              <a:rPr lang="en-US" dirty="0" smtClean="0"/>
              <a:t>Zygote</a:t>
            </a:r>
          </a:p>
          <a:p>
            <a:r>
              <a:rPr lang="en-US" dirty="0" smtClean="0"/>
              <a:t>Chromosome</a:t>
            </a:r>
          </a:p>
          <a:p>
            <a:r>
              <a:rPr lang="en-US" dirty="0" smtClean="0"/>
              <a:t>Hybrid</a:t>
            </a:r>
            <a:endParaRPr lang="en-US" dirty="0"/>
          </a:p>
        </p:txBody>
      </p:sp>
    </p:spTree>
    <p:extLst>
      <p:ext uri="{BB962C8B-B14F-4D97-AF65-F5344CB8AC3E}">
        <p14:creationId xmlns:p14="http://schemas.microsoft.com/office/powerpoint/2010/main" val="9511818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Probability</a:t>
            </a:r>
          </a:p>
          <a:p>
            <a:r>
              <a:rPr lang="en-US" dirty="0" smtClean="0"/>
              <a:t>Haploid</a:t>
            </a:r>
          </a:p>
          <a:p>
            <a:r>
              <a:rPr lang="en-US" dirty="0" smtClean="0"/>
              <a:t>Offspring</a:t>
            </a:r>
          </a:p>
          <a:p>
            <a:r>
              <a:rPr lang="en-US" dirty="0" smtClean="0"/>
              <a:t>Ratio</a:t>
            </a:r>
          </a:p>
          <a:p>
            <a:r>
              <a:rPr lang="en-US" dirty="0" smtClean="0"/>
              <a:t>DNA</a:t>
            </a:r>
          </a:p>
          <a:p>
            <a:r>
              <a:rPr lang="en-US" dirty="0" smtClean="0"/>
              <a:t>Meiosis</a:t>
            </a:r>
          </a:p>
          <a:p>
            <a:endParaRPr lang="en-US" dirty="0"/>
          </a:p>
        </p:txBody>
      </p:sp>
    </p:spTree>
    <p:extLst>
      <p:ext uri="{BB962C8B-B14F-4D97-AF65-F5344CB8AC3E}">
        <p14:creationId xmlns:p14="http://schemas.microsoft.com/office/powerpoint/2010/main" val="41045133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Diploid</a:t>
            </a:r>
          </a:p>
          <a:p>
            <a:r>
              <a:rPr lang="en-US" dirty="0" err="1" smtClean="0"/>
              <a:t>Punnett</a:t>
            </a:r>
            <a:r>
              <a:rPr lang="en-US" dirty="0" smtClean="0"/>
              <a:t> Square</a:t>
            </a:r>
          </a:p>
          <a:p>
            <a:r>
              <a:rPr lang="en-US" dirty="0" smtClean="0"/>
              <a:t>Mitosis</a:t>
            </a:r>
          </a:p>
          <a:p>
            <a:r>
              <a:rPr lang="en-US" dirty="0" smtClean="0"/>
              <a:t>Protein</a:t>
            </a:r>
          </a:p>
          <a:p>
            <a:r>
              <a:rPr lang="en-US" dirty="0" smtClean="0"/>
              <a:t>Gametes</a:t>
            </a:r>
          </a:p>
          <a:p>
            <a:r>
              <a:rPr lang="en-US" smtClean="0"/>
              <a:t>Homologous Chromosomes</a:t>
            </a:r>
            <a:endParaRPr lang="en-US" dirty="0" smtClean="0"/>
          </a:p>
          <a:p>
            <a:endParaRPr lang="en-US" dirty="0"/>
          </a:p>
        </p:txBody>
      </p:sp>
    </p:spTree>
    <p:extLst>
      <p:ext uri="{BB962C8B-B14F-4D97-AF65-F5344CB8AC3E}">
        <p14:creationId xmlns:p14="http://schemas.microsoft.com/office/powerpoint/2010/main" val="30190445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dirty="0"/>
              <a:t>3/21 Genetic Inheritance 10.1 &amp; 10.2</a:t>
            </a:r>
            <a:br>
              <a:rPr lang="en-US" sz="2400" dirty="0"/>
            </a:br>
            <a:r>
              <a:rPr lang="en-US" sz="2400" dirty="0"/>
              <a:t>Obj. TSW demonstrate understanding of genetic inheritance by doing well on the </a:t>
            </a:r>
            <a:r>
              <a:rPr lang="en-US" sz="2400" dirty="0" err="1"/>
              <a:t>mendelian</a:t>
            </a:r>
            <a:r>
              <a:rPr lang="en-US" sz="2400"/>
              <a:t>  genetics quiz. </a:t>
            </a:r>
            <a:r>
              <a:rPr lang="en-US" sz="2400" dirty="0"/>
              <a:t>P. 84NB</a:t>
            </a:r>
          </a:p>
        </p:txBody>
      </p:sp>
      <p:sp>
        <p:nvSpPr>
          <p:cNvPr id="4" name="Content Placeholder 3"/>
          <p:cNvSpPr>
            <a:spLocks noGrp="1"/>
          </p:cNvSpPr>
          <p:nvPr>
            <p:ph sz="half" idx="2"/>
          </p:nvPr>
        </p:nvSpPr>
        <p:spPr/>
        <p:txBody>
          <a:bodyPr/>
          <a:lstStyle/>
          <a:p>
            <a:pPr marL="514350" indent="-514350">
              <a:buFont typeface="+mj-lt"/>
              <a:buAutoNum type="arabicPeriod"/>
            </a:pPr>
            <a:r>
              <a:rPr lang="en-US" dirty="0" smtClean="0"/>
              <a:t>Draw the process of Meiosis (P.267BB) and explain it’s purpose.</a:t>
            </a:r>
          </a:p>
          <a:p>
            <a:pPr marL="514350" indent="-514350">
              <a:buFont typeface="+mj-lt"/>
              <a:buAutoNum type="arabicPeriod"/>
            </a:pPr>
            <a:r>
              <a:rPr lang="en-US" dirty="0" smtClean="0"/>
              <a:t>Explain and draw fertilization using an egg (n) &amp; sperm (n).</a:t>
            </a:r>
          </a:p>
          <a:p>
            <a:pPr marL="514350" indent="-514350">
              <a:buFont typeface="+mj-lt"/>
              <a:buAutoNum type="arabicPeriod"/>
            </a:pPr>
            <a:r>
              <a:rPr lang="en-US" dirty="0" smtClean="0"/>
              <a:t>Using a </a:t>
            </a:r>
            <a:r>
              <a:rPr lang="en-US" dirty="0" err="1" smtClean="0"/>
              <a:t>Punnett</a:t>
            </a:r>
            <a:r>
              <a:rPr lang="en-US" dirty="0" smtClean="0"/>
              <a:t> Square, show how sex determination is 50%.</a:t>
            </a:r>
          </a:p>
          <a:p>
            <a:pPr marL="514350" indent="-514350">
              <a:buFont typeface="+mj-lt"/>
              <a:buAutoNum type="arabicPeriod"/>
            </a:pPr>
            <a:endParaRPr lang="en-US" dirty="0"/>
          </a:p>
        </p:txBody>
      </p:sp>
      <p:pic>
        <p:nvPicPr>
          <p:cNvPr id="5" name="Picture 13" descr="Fig"/>
          <p:cNvPicPr>
            <a:picLocks noGrp="1" noChangeAspect="1" noChangeArrowheads="1"/>
          </p:cNvPicPr>
          <p:nvPr>
            <p:ph sz="half" idx="1"/>
          </p:nvPr>
        </p:nvPicPr>
        <p:blipFill>
          <a:blip r:embed="rId2" cstate="print"/>
          <a:srcRect/>
          <a:stretch>
            <a:fillRect/>
          </a:stretch>
        </p:blipFill>
        <p:spPr bwMode="auto">
          <a:xfrm>
            <a:off x="3886200" y="3505201"/>
            <a:ext cx="2362200" cy="2680511"/>
          </a:xfrm>
          <a:prstGeom prst="rect">
            <a:avLst/>
          </a:prstGeom>
          <a:noFill/>
        </p:spPr>
      </p:pic>
      <p:pic>
        <p:nvPicPr>
          <p:cNvPr id="6" name="Picture 12" descr="Meiosis diagram"/>
          <p:cNvPicPr>
            <a:picLocks noChangeAspect="1" noChangeArrowheads="1"/>
          </p:cNvPicPr>
          <p:nvPr/>
        </p:nvPicPr>
        <p:blipFill>
          <a:blip r:embed="rId3" cstate="print"/>
          <a:srcRect/>
          <a:stretch>
            <a:fillRect/>
          </a:stretch>
        </p:blipFill>
        <p:spPr bwMode="auto">
          <a:xfrm>
            <a:off x="1524001" y="1371601"/>
            <a:ext cx="2398713" cy="2645677"/>
          </a:xfrm>
          <a:prstGeom prst="rect">
            <a:avLst/>
          </a:prstGeom>
          <a:noFill/>
        </p:spPr>
      </p:pic>
      <p:pic>
        <p:nvPicPr>
          <p:cNvPr id="7" name="Picture 12" descr="Sexual reproduction cycle"/>
          <p:cNvPicPr>
            <a:picLocks noChangeAspect="1" noChangeArrowheads="1"/>
          </p:cNvPicPr>
          <p:nvPr/>
        </p:nvPicPr>
        <p:blipFill>
          <a:blip r:embed="rId4" cstate="print"/>
          <a:srcRect/>
          <a:stretch>
            <a:fillRect/>
          </a:stretch>
        </p:blipFill>
        <p:spPr bwMode="auto">
          <a:xfrm>
            <a:off x="3928169" y="1905000"/>
            <a:ext cx="2280487" cy="1600200"/>
          </a:xfrm>
          <a:prstGeom prst="rect">
            <a:avLst/>
          </a:prstGeom>
          <a:noFill/>
        </p:spPr>
      </p:pic>
    </p:spTree>
    <p:extLst>
      <p:ext uri="{BB962C8B-B14F-4D97-AF65-F5344CB8AC3E}">
        <p14:creationId xmlns:p14="http://schemas.microsoft.com/office/powerpoint/2010/main" val="21331850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200" dirty="0"/>
              <a:t>3/24 Modes of Inheritance: Multiple Allelic CH 12</a:t>
            </a:r>
            <a:br>
              <a:rPr lang="en-US" sz="3200" dirty="0"/>
            </a:br>
            <a:r>
              <a:rPr lang="en-US" sz="3200" dirty="0"/>
              <a:t>Obj. TSW learn how different traits are inherited in the body. P. 86NB</a:t>
            </a:r>
          </a:p>
        </p:txBody>
      </p:sp>
      <p:sp>
        <p:nvSpPr>
          <p:cNvPr id="3" name="Content Placeholder 2"/>
          <p:cNvSpPr>
            <a:spLocks noGrp="1"/>
          </p:cNvSpPr>
          <p:nvPr>
            <p:ph idx="1"/>
          </p:nvPr>
        </p:nvSpPr>
        <p:spPr>
          <a:xfrm>
            <a:off x="5715000" y="1600201"/>
            <a:ext cx="4953000" cy="4525963"/>
          </a:xfrm>
        </p:spPr>
        <p:txBody>
          <a:bodyPr>
            <a:normAutofit/>
          </a:bodyPr>
          <a:lstStyle/>
          <a:p>
            <a:pPr marL="514350" indent="-514350">
              <a:buFont typeface="+mj-lt"/>
              <a:buAutoNum type="arabicPeriod"/>
            </a:pPr>
            <a:r>
              <a:rPr lang="en-US" dirty="0" smtClean="0"/>
              <a:t>What are the 6 genotypes for blood?</a:t>
            </a:r>
          </a:p>
          <a:p>
            <a:pPr marL="514350" indent="-514350">
              <a:buFont typeface="+mj-lt"/>
              <a:buAutoNum type="arabicPeriod"/>
            </a:pPr>
            <a:r>
              <a:rPr lang="en-US" dirty="0" smtClean="0"/>
              <a:t>What are the 4 phenotypes for blood?</a:t>
            </a:r>
          </a:p>
          <a:p>
            <a:pPr marL="514350" indent="-514350">
              <a:buFont typeface="+mj-lt"/>
              <a:buAutoNum type="arabicPeriod"/>
            </a:pPr>
            <a:r>
              <a:rPr lang="en-US" dirty="0" smtClean="0"/>
              <a:t>Do a </a:t>
            </a:r>
            <a:r>
              <a:rPr lang="en-US" dirty="0" err="1" smtClean="0"/>
              <a:t>punnett</a:t>
            </a:r>
            <a:r>
              <a:rPr lang="en-US" dirty="0" smtClean="0"/>
              <a:t> square cross between two heterozygotes for A Blood and B blood.</a:t>
            </a:r>
          </a:p>
          <a:p>
            <a:pPr marL="0" indent="0">
              <a:buNone/>
            </a:pPr>
            <a:r>
              <a:rPr lang="en-US" dirty="0" smtClean="0">
                <a:hlinkClick r:id="rId2"/>
              </a:rPr>
              <a:t>Blood Typing Game</a:t>
            </a:r>
            <a:endParaRPr lang="en-US" dirty="0"/>
          </a:p>
        </p:txBody>
      </p:sp>
      <p:pic>
        <p:nvPicPr>
          <p:cNvPr id="5" name="Picture 12" descr="ABO BloodGroup-SurfacePro-A"/>
          <p:cNvPicPr>
            <a:picLocks noChangeAspect="1" noChangeArrowheads="1"/>
          </p:cNvPicPr>
          <p:nvPr/>
        </p:nvPicPr>
        <p:blipFill>
          <a:blip r:embed="rId3" cstate="print"/>
          <a:srcRect/>
          <a:stretch>
            <a:fillRect/>
          </a:stretch>
        </p:blipFill>
        <p:spPr bwMode="auto">
          <a:xfrm>
            <a:off x="1524000" y="990600"/>
            <a:ext cx="1981200" cy="2017890"/>
          </a:xfrm>
          <a:prstGeom prst="rect">
            <a:avLst/>
          </a:prstGeom>
          <a:noFill/>
        </p:spPr>
      </p:pic>
      <p:pic>
        <p:nvPicPr>
          <p:cNvPr id="6" name="Picture 12" descr="ABO BloodGroup-SurfacePro-B"/>
          <p:cNvPicPr>
            <a:picLocks noChangeAspect="1" noChangeArrowheads="1"/>
          </p:cNvPicPr>
          <p:nvPr/>
        </p:nvPicPr>
        <p:blipFill>
          <a:blip r:embed="rId4" cstate="print"/>
          <a:srcRect/>
          <a:stretch>
            <a:fillRect/>
          </a:stretch>
        </p:blipFill>
        <p:spPr bwMode="auto">
          <a:xfrm>
            <a:off x="3429000" y="1905000"/>
            <a:ext cx="2209800" cy="2132110"/>
          </a:xfrm>
          <a:prstGeom prst="rect">
            <a:avLst/>
          </a:prstGeom>
          <a:noFill/>
        </p:spPr>
      </p:pic>
      <p:pic>
        <p:nvPicPr>
          <p:cNvPr id="7" name="Picture 6" descr="ABO Blood Grp-SurfaceProB-B"/>
          <p:cNvPicPr>
            <a:picLocks noChangeAspect="1" noChangeArrowheads="1"/>
          </p:cNvPicPr>
          <p:nvPr/>
        </p:nvPicPr>
        <p:blipFill>
          <a:blip r:embed="rId5" cstate="print"/>
          <a:srcRect/>
          <a:stretch>
            <a:fillRect/>
          </a:stretch>
        </p:blipFill>
        <p:spPr bwMode="auto">
          <a:xfrm>
            <a:off x="1524001" y="3810000"/>
            <a:ext cx="2351315" cy="2057400"/>
          </a:xfrm>
          <a:prstGeom prst="rect">
            <a:avLst/>
          </a:prstGeom>
          <a:noFill/>
        </p:spPr>
      </p:pic>
      <p:pic>
        <p:nvPicPr>
          <p:cNvPr id="8" name="Picture 21" descr="ABO Blood Group-no Surface"/>
          <p:cNvPicPr>
            <a:picLocks noChangeAspect="1" noChangeArrowheads="1"/>
          </p:cNvPicPr>
          <p:nvPr/>
        </p:nvPicPr>
        <p:blipFill>
          <a:blip r:embed="rId6" cstate="print"/>
          <a:srcRect/>
          <a:stretch>
            <a:fillRect/>
          </a:stretch>
        </p:blipFill>
        <p:spPr bwMode="auto">
          <a:xfrm>
            <a:off x="3810000" y="4724400"/>
            <a:ext cx="1828800" cy="1828800"/>
          </a:xfrm>
          <a:prstGeom prst="rect">
            <a:avLst/>
          </a:prstGeom>
          <a:noFill/>
        </p:spPr>
      </p:pic>
    </p:spTree>
    <p:extLst>
      <p:ext uri="{BB962C8B-B14F-4D97-AF65-F5344CB8AC3E}">
        <p14:creationId xmlns:p14="http://schemas.microsoft.com/office/powerpoint/2010/main" val="31820507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pitchFamily="18" charset="0"/>
              </a:rPr>
              <a:t>Multiple Alleles Govern Blood Type</a:t>
            </a:r>
          </a:p>
          <a:p>
            <a:r>
              <a:rPr lang="en-US" altLang="en-US" sz="3600" b="1" dirty="0">
                <a:solidFill>
                  <a:schemeClr val="tx2"/>
                </a:solidFill>
                <a:latin typeface="Times" pitchFamily="18" charset="0"/>
              </a:rPr>
              <a:t>Answers #1 &amp; 2</a:t>
            </a:r>
            <a:endParaRPr lang="en-US" altLang="en-US" sz="4000" b="1" dirty="0">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10418766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274638"/>
            <a:ext cx="3048000" cy="6583362"/>
          </a:xfrm>
        </p:spPr>
        <p:txBody>
          <a:bodyPr>
            <a:normAutofit fontScale="90000"/>
          </a:bodyPr>
          <a:lstStyle/>
          <a:p>
            <a:r>
              <a:rPr lang="en-US" dirty="0" smtClean="0"/>
              <a:t>Genotypes:</a:t>
            </a:r>
            <a:br>
              <a:rPr lang="en-US" dirty="0" smtClean="0"/>
            </a:br>
            <a:r>
              <a:rPr lang="en-US" dirty="0" smtClean="0"/>
              <a:t/>
            </a:r>
            <a:br>
              <a:rPr lang="en-US" dirty="0" smtClean="0"/>
            </a:br>
            <a:r>
              <a:rPr lang="en-US" dirty="0" smtClean="0"/>
              <a:t/>
            </a:r>
            <a:br>
              <a:rPr lang="en-US" dirty="0" smtClean="0"/>
            </a:br>
            <a:r>
              <a:rPr lang="en-US" dirty="0" smtClean="0"/>
              <a:t>Phenotypes:</a:t>
            </a:r>
            <a:br>
              <a:rPr lang="en-US" dirty="0" smtClean="0"/>
            </a:br>
            <a:r>
              <a:rPr lang="en-US" dirty="0" smtClean="0"/>
              <a:t/>
            </a:r>
            <a:br>
              <a:rPr lang="en-US" dirty="0" smtClean="0"/>
            </a:br>
            <a:r>
              <a:rPr lang="en-US" dirty="0" smtClean="0"/>
              <a:t>Probability of A Blood?</a:t>
            </a:r>
            <a:br>
              <a:rPr lang="en-US" dirty="0" smtClean="0"/>
            </a:br>
            <a:r>
              <a:rPr lang="en-US" dirty="0" smtClean="0"/>
              <a:t>B Blood?</a:t>
            </a:r>
            <a:br>
              <a:rPr lang="en-US" dirty="0" smtClean="0"/>
            </a:br>
            <a:r>
              <a:rPr lang="en-US" dirty="0" smtClean="0"/>
              <a:t>AB Blood?</a:t>
            </a:r>
            <a:br>
              <a:rPr lang="en-US" dirty="0" smtClean="0"/>
            </a:br>
            <a:r>
              <a:rPr lang="en-US" dirty="0" smtClean="0"/>
              <a:t>O Blood?</a:t>
            </a:r>
            <a:br>
              <a:rPr lang="en-US" dirty="0" smtClean="0"/>
            </a:br>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1905000" y="609600"/>
          <a:ext cx="5257800" cy="5638800"/>
        </p:xfrm>
        <a:graphic>
          <a:graphicData uri="http://schemas.openxmlformats.org/drawingml/2006/table">
            <a:tbl>
              <a:tblPr firstRow="1" bandRow="1">
                <a:tableStyleId>{5C22544A-7EE6-4342-B048-85BDC9FD1C3A}</a:tableStyleId>
              </a:tblPr>
              <a:tblGrid>
                <a:gridCol w="1672936"/>
                <a:gridCol w="1792432"/>
                <a:gridCol w="1792432"/>
              </a:tblGrid>
              <a:tr h="1879600">
                <a:tc>
                  <a:txBody>
                    <a:bodyPr/>
                    <a:lstStyle/>
                    <a:p>
                      <a:endParaRPr lang="en-US" dirty="0"/>
                    </a:p>
                  </a:txBody>
                  <a:tcPr/>
                </a:tc>
                <a:tc>
                  <a:txBody>
                    <a:bodyPr/>
                    <a:lstStyle/>
                    <a:p>
                      <a:r>
                        <a:rPr lang="en-US" sz="6600" dirty="0" smtClean="0"/>
                        <a:t>I</a:t>
                      </a:r>
                      <a:r>
                        <a:rPr lang="en-US" sz="6600" baseline="30000" dirty="0" smtClean="0"/>
                        <a:t>A</a:t>
                      </a:r>
                      <a:endParaRPr lang="en-US" sz="6600" baseline="30000" dirty="0"/>
                    </a:p>
                  </a:txBody>
                  <a:tcPr/>
                </a:tc>
                <a:tc>
                  <a:txBody>
                    <a:bodyPr/>
                    <a:lstStyle/>
                    <a:p>
                      <a:r>
                        <a:rPr lang="en-US" sz="6600" dirty="0" err="1" smtClean="0"/>
                        <a:t>i</a:t>
                      </a:r>
                      <a:endParaRPr lang="en-US" sz="6600" dirty="0"/>
                    </a:p>
                  </a:txBody>
                  <a:tcPr/>
                </a:tc>
              </a:tr>
              <a:tr h="1879600">
                <a:tc>
                  <a:txBody>
                    <a:bodyPr/>
                    <a:lstStyle/>
                    <a:p>
                      <a:r>
                        <a:rPr lang="en-US" sz="6000" dirty="0" smtClean="0"/>
                        <a:t>I</a:t>
                      </a:r>
                      <a:r>
                        <a:rPr lang="en-US" sz="6000" baseline="30000" dirty="0" smtClean="0"/>
                        <a:t>B</a:t>
                      </a:r>
                      <a:endParaRPr lang="en-US" sz="6000" baseline="30000" dirty="0"/>
                    </a:p>
                  </a:txBody>
                  <a:tcPr/>
                </a:tc>
                <a:tc>
                  <a:txBody>
                    <a:bodyPr/>
                    <a:lstStyle/>
                    <a:p>
                      <a:r>
                        <a:rPr lang="en-US" sz="6000" dirty="0" smtClean="0"/>
                        <a:t>I</a:t>
                      </a:r>
                      <a:r>
                        <a:rPr lang="en-US" sz="6000" baseline="30000" dirty="0" smtClean="0"/>
                        <a:t>A</a:t>
                      </a:r>
                      <a:r>
                        <a:rPr lang="en-US" sz="6000" dirty="0" smtClean="0"/>
                        <a:t>I</a:t>
                      </a:r>
                      <a:r>
                        <a:rPr lang="en-US" sz="6000" baseline="30000" dirty="0" smtClean="0"/>
                        <a:t>B</a:t>
                      </a:r>
                      <a:endParaRPr lang="en-US" sz="6000" baseline="30000" dirty="0"/>
                    </a:p>
                  </a:txBody>
                  <a:tcPr/>
                </a:tc>
                <a:tc>
                  <a:txBody>
                    <a:bodyPr/>
                    <a:lstStyle/>
                    <a:p>
                      <a:r>
                        <a:rPr lang="en-US" sz="6000" dirty="0" err="1" smtClean="0"/>
                        <a:t>I</a:t>
                      </a:r>
                      <a:r>
                        <a:rPr lang="en-US" sz="6000" baseline="30000" dirty="0" err="1" smtClean="0"/>
                        <a:t>B</a:t>
                      </a:r>
                      <a:r>
                        <a:rPr lang="en-US" sz="6000" dirty="0" err="1" smtClean="0"/>
                        <a:t>i</a:t>
                      </a:r>
                      <a:endParaRPr lang="en-US" sz="6000" dirty="0"/>
                    </a:p>
                  </a:txBody>
                  <a:tcPr/>
                </a:tc>
              </a:tr>
              <a:tr h="1879600">
                <a:tc>
                  <a:txBody>
                    <a:bodyPr/>
                    <a:lstStyle/>
                    <a:p>
                      <a:r>
                        <a:rPr lang="en-US" sz="6000" dirty="0" smtClean="0"/>
                        <a:t>i</a:t>
                      </a:r>
                      <a:endParaRPr lang="en-US" sz="6000" dirty="0"/>
                    </a:p>
                  </a:txBody>
                  <a:tcPr/>
                </a:tc>
                <a:tc>
                  <a:txBody>
                    <a:bodyPr/>
                    <a:lstStyle/>
                    <a:p>
                      <a:r>
                        <a:rPr lang="en-US" sz="6000" dirty="0" err="1" smtClean="0"/>
                        <a:t>I</a:t>
                      </a:r>
                      <a:r>
                        <a:rPr lang="en-US" sz="6000" baseline="30000" dirty="0" err="1" smtClean="0"/>
                        <a:t>A</a:t>
                      </a:r>
                      <a:r>
                        <a:rPr lang="en-US" sz="6000" dirty="0" err="1" smtClean="0"/>
                        <a:t>i</a:t>
                      </a:r>
                      <a:endParaRPr lang="en-US" sz="6000" dirty="0"/>
                    </a:p>
                  </a:txBody>
                  <a:tcPr/>
                </a:tc>
                <a:tc>
                  <a:txBody>
                    <a:bodyPr/>
                    <a:lstStyle/>
                    <a:p>
                      <a:r>
                        <a:rPr lang="en-US" sz="6000" dirty="0" smtClean="0"/>
                        <a:t>ii</a:t>
                      </a:r>
                      <a:endParaRPr lang="en-US" sz="6000" dirty="0"/>
                    </a:p>
                  </a:txBody>
                  <a:tcPr/>
                </a:tc>
              </a:tr>
            </a:tbl>
          </a:graphicData>
        </a:graphic>
      </p:graphicFrame>
      <p:sp>
        <p:nvSpPr>
          <p:cNvPr id="5" name="TextBox 4"/>
          <p:cNvSpPr txBox="1"/>
          <p:nvPr/>
        </p:nvSpPr>
        <p:spPr>
          <a:xfrm>
            <a:off x="2209800" y="228600"/>
            <a:ext cx="3657600" cy="523220"/>
          </a:xfrm>
          <a:prstGeom prst="rect">
            <a:avLst/>
          </a:prstGeom>
          <a:noFill/>
        </p:spPr>
        <p:txBody>
          <a:bodyPr wrap="square" rtlCol="0">
            <a:spAutoFit/>
          </a:bodyPr>
          <a:lstStyle/>
          <a:p>
            <a:r>
              <a:rPr lang="en-US" sz="2800" dirty="0"/>
              <a:t>Question #3.</a:t>
            </a:r>
          </a:p>
        </p:txBody>
      </p:sp>
    </p:spTree>
    <p:extLst>
      <p:ext uri="{BB962C8B-B14F-4D97-AF65-F5344CB8AC3E}">
        <p14:creationId xmlns:p14="http://schemas.microsoft.com/office/powerpoint/2010/main" val="12644851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every question you missed…</a:t>
            </a:r>
            <a:endParaRPr lang="en-US" dirty="0"/>
          </a:p>
        </p:txBody>
      </p:sp>
      <p:sp>
        <p:nvSpPr>
          <p:cNvPr id="3" name="Content Placeholder 2"/>
          <p:cNvSpPr>
            <a:spLocks noGrp="1"/>
          </p:cNvSpPr>
          <p:nvPr>
            <p:ph idx="1"/>
          </p:nvPr>
        </p:nvSpPr>
        <p:spPr/>
        <p:txBody>
          <a:bodyPr/>
          <a:lstStyle/>
          <a:p>
            <a:r>
              <a:rPr lang="en-US" dirty="0" smtClean="0"/>
              <a:t>Write 1 sentence:  Why is the right answer right?</a:t>
            </a:r>
          </a:p>
          <a:p>
            <a:r>
              <a:rPr lang="en-US" dirty="0" smtClean="0"/>
              <a:t>Write 1 sentence:  What was wrong about your answer?</a:t>
            </a:r>
          </a:p>
          <a:p>
            <a:r>
              <a:rPr lang="en-US" dirty="0" smtClean="0"/>
              <a:t>Staple to your quiz.  Turn in.</a:t>
            </a:r>
          </a:p>
          <a:p>
            <a:r>
              <a:rPr lang="en-US" smtClean="0"/>
              <a:t>Finish </a:t>
            </a:r>
            <a:r>
              <a:rPr lang="en-US" dirty="0" smtClean="0"/>
              <a:t>your Study guide – due tomorrow.</a:t>
            </a:r>
            <a:endParaRPr lang="en-US" dirty="0"/>
          </a:p>
        </p:txBody>
      </p:sp>
    </p:spTree>
    <p:extLst>
      <p:ext uri="{BB962C8B-B14F-4D97-AF65-F5344CB8AC3E}">
        <p14:creationId xmlns:p14="http://schemas.microsoft.com/office/powerpoint/2010/main" val="752875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TotalTime>
  <Words>5170</Words>
  <Application>Microsoft Office PowerPoint</Application>
  <PresentationFormat>Widescreen</PresentationFormat>
  <Paragraphs>868</Paragraphs>
  <Slides>144</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144</vt:i4>
      </vt:variant>
    </vt:vector>
  </HeadingPairs>
  <TitlesOfParts>
    <vt:vector size="154" baseType="lpstr">
      <vt:lpstr>Arial</vt:lpstr>
      <vt:lpstr>Calibri</vt:lpstr>
      <vt:lpstr>Calibri Light</vt:lpstr>
      <vt:lpstr>MS Shell Dlg</vt:lpstr>
      <vt:lpstr>Symbol</vt:lpstr>
      <vt:lpstr>Times</vt:lpstr>
      <vt:lpstr>Times New Roman</vt:lpstr>
      <vt:lpstr>Office Theme</vt:lpstr>
      <vt:lpstr>Slide</vt:lpstr>
      <vt:lpstr>Document</vt:lpstr>
      <vt:lpstr>PowerPoint Presentation</vt:lpstr>
      <vt:lpstr>PowerPoint Presentation</vt:lpstr>
      <vt:lpstr>George!</vt:lpstr>
      <vt:lpstr>PowerPoint Presentation</vt:lpstr>
      <vt:lpstr>PowerPoint Presentation</vt:lpstr>
      <vt:lpstr>PowerPoint Presentation</vt:lpstr>
      <vt:lpstr>RCHS West Sacramento FFA Chapter</vt:lpstr>
      <vt:lpstr>Bradshaw Feed and Pet Supply 7285 Bradshaw Rd, Sacramento Ca, 95829</vt:lpstr>
      <vt:lpstr>PowerPoint Presentation</vt:lpstr>
      <vt:lpstr>PowerPoint Presentation</vt:lpstr>
      <vt:lpstr>PowerPoint Presentation</vt:lpstr>
      <vt:lpstr>PowerPoint Presentation</vt:lpstr>
      <vt:lpstr>Ag Biology Notebook </vt:lpstr>
      <vt:lpstr>Biology UNIT Genetic Inheritance</vt:lpstr>
      <vt:lpstr> 10/24 Chromosomes 10.1 Obj. TSW explain why half of an individual’s DNA sequence comes from each parent and identify a karyotype in the warm up and class notes, Human Traits Checklist &amp; PTC tasting. P.8NB</vt:lpstr>
      <vt:lpstr>PowerPoint Presentation</vt:lpstr>
      <vt:lpstr>PowerPoint Presentation</vt:lpstr>
      <vt:lpstr>PowerPoint Presentation</vt:lpstr>
      <vt:lpstr>PowerPoint Presentation</vt:lpstr>
      <vt:lpstr>Place the following in order from smallest to largest: chromosome, nucleotide, cell, DNA, nucleus</vt:lpstr>
      <vt:lpstr>Section 10.1 Summary – pages 253-262</vt:lpstr>
      <vt:lpstr>Human Traits Checklist</vt:lpstr>
      <vt:lpstr>Human Traits Check list</vt:lpstr>
      <vt:lpstr>Find you Number on the Human Traits Wheel</vt:lpstr>
      <vt:lpstr>Human Traits Checklist/ Wheel  p. 9 NB</vt:lpstr>
      <vt:lpstr>2016 National FFA Convention</vt:lpstr>
      <vt:lpstr>FFA Creed Practice P. 9 NB</vt:lpstr>
      <vt:lpstr>3/17 Mendel’s Monohybrid Crosses 10.1 Obj. TSW explain the rule of dominance in their page of Cornell notes, sex determination punnett square, &amp; monohybrid cross &amp; Foldable on Mendel &amp; his laws. P. 72NB</vt:lpstr>
      <vt:lpstr>PowerPoint Presentation</vt:lpstr>
      <vt:lpstr>Section 10.1 Summary – pages 253-262</vt:lpstr>
      <vt:lpstr>Section 10.1 Summary – pages 253-262</vt:lpstr>
      <vt:lpstr>Section 10.1 Summary – pages 253-262</vt:lpstr>
      <vt:lpstr>Chromosomes Page 73 NB</vt:lpstr>
      <vt:lpstr>Female Karyotype </vt:lpstr>
      <vt:lpstr>PowerPoint Presentation</vt:lpstr>
      <vt:lpstr>Draw this Diagram P. 73NB</vt:lpstr>
      <vt:lpstr>Actual Stained Chromosome</vt:lpstr>
      <vt:lpstr>Klinefelter’s Syndrome -  XXY</vt:lpstr>
      <vt:lpstr>Turner Syndrome</vt:lpstr>
      <vt:lpstr>Patau’s Syndrome</vt:lpstr>
      <vt:lpstr>XYY Syndrome</vt:lpstr>
      <vt:lpstr>Down’s Syndrome</vt:lpstr>
      <vt:lpstr>PowerPoint Presentation</vt:lpstr>
      <vt:lpstr>Triple X Syndrome</vt:lpstr>
      <vt:lpstr>Section 1 Check</vt:lpstr>
      <vt:lpstr>Section 1 Check</vt:lpstr>
      <vt:lpstr>Section 1 Check</vt:lpstr>
      <vt:lpstr>Section 1 Check</vt:lpstr>
      <vt:lpstr>Section 1 Check</vt:lpstr>
      <vt:lpstr>Section 10.1 Summary – pages 253-262</vt:lpstr>
      <vt:lpstr>Section 10.1 Summary – pages 253-262</vt:lpstr>
      <vt:lpstr>PowerPoint Presentation</vt:lpstr>
      <vt:lpstr>PowerPoint Presentation</vt:lpstr>
      <vt:lpstr>PowerPoint Presentation</vt:lpstr>
      <vt:lpstr>PowerPoint Presentation</vt:lpstr>
      <vt:lpstr>10/25 Mendel’s two laws CH 10.1 Obj. TSW demonstrate understanding of Mendel’s laws by completing a monohybrid or dihybrid cross. P. 10NB</vt:lpstr>
      <vt:lpstr>Chromosomes &amp; Inheritance p. 13NB</vt:lpstr>
      <vt:lpstr>Section 10.1 Summary – pages 253-262</vt:lpstr>
      <vt:lpstr>Section 10.1 Summary – pages 253-262</vt:lpstr>
      <vt:lpstr>Section 10.1 Summary – pages 253-262</vt:lpstr>
      <vt:lpstr>Section 10.1 Summary – pages 253-262</vt:lpstr>
      <vt:lpstr>Section 10.1 Summary – pages 253-262</vt:lpstr>
      <vt:lpstr>Section 10.1 Summary – pages 253-262</vt:lpstr>
      <vt:lpstr>FFA Creed Practice P. 13 NB</vt:lpstr>
      <vt:lpstr>FFA Creed Practice P. 15 NB</vt:lpstr>
      <vt:lpstr>PowerPoint Presentation</vt:lpstr>
      <vt:lpstr>Punnett Square Practice Activity p.265 Biology Book</vt:lpstr>
      <vt:lpstr>Section 10.1 Summary – pages 253-262</vt:lpstr>
      <vt:lpstr>Section 10.1 Summary – pages 253-262</vt:lpstr>
      <vt:lpstr>Section 10.1 Summary – pages 253-262</vt:lpstr>
      <vt:lpstr>10/26 Meiosis 10.2 Obj. TSW demonstrate understanding of Meiosis by drawing how the chromosomes segregate randomly and produce gametes. P.12 NB</vt:lpstr>
      <vt:lpstr>10/27 Genetic Inheritance 10.1 &amp; 10.2 Obj. TSW demonstrate understanding of homologous chromosomes Mendel’s laws, Mitosis &amp; Meiosis by doing a concept map and a foldable. p. 14 NB</vt:lpstr>
      <vt:lpstr>PowerPoint Presentation</vt:lpstr>
      <vt:lpstr>10/28  Pedigrees 12.1 Obj. TSW determine the mode of inheritance of a trait by examining a pedigree in a group pedigree project. P.16 NB</vt:lpstr>
      <vt:lpstr>PowerPoint Presentation</vt:lpstr>
      <vt:lpstr>Meiosis Activity with beads. Simulate the process of Meiosis with a partner. Show us your simulation. Explain in your notebook page 15  How does Meiosis add genetic variation to the population?  Use these words: gamete, sex cell, haploid, homologous chromosomes, division, egg or sperm cell.</vt:lpstr>
      <vt:lpstr>Frankenfish Activity p. 17 NB Due by the end of the class, turn in for credit</vt:lpstr>
      <vt:lpstr>Genetic Inheritance Quiz</vt:lpstr>
      <vt:lpstr>PowerPoint Presentation</vt:lpstr>
      <vt:lpstr>FFA Creed Practice P. 15 NB</vt:lpstr>
      <vt:lpstr>Practice Karyotype learn.genetics.utah.edu </vt:lpstr>
      <vt:lpstr>Homozygous and Heterozygous</vt:lpstr>
      <vt:lpstr>PowerPoint Presentation</vt:lpstr>
      <vt:lpstr>Genetic Inheritance Why are there different Blood Types?</vt:lpstr>
      <vt:lpstr>10/31  Inheritance  12.2 &amp; 12.3 Obj.  TSW demonstrate understanding of Blood Types (multiple allelic), by performing punnett square crosses with probabilities.  P.18 NB</vt:lpstr>
      <vt:lpstr>11/1 Complex &amp; Polygenic Inheritance 12.3  Obj. TSW predict possible combinations of alleles in a zygote from the genetic makeup of the parents during classroom activities. P.20 NB </vt:lpstr>
      <vt:lpstr>PowerPoint Presentation</vt:lpstr>
      <vt:lpstr>PowerPoint Presentation</vt:lpstr>
      <vt:lpstr>PowerPoint Presentation</vt:lpstr>
      <vt:lpstr>11/2 Incomplete Dominance &amp; Codominance 12.2 Obj. TSW demonstrate understanding of Pedigrees by finishing the study guide. P.22 NB</vt:lpstr>
      <vt:lpstr>TABOO</vt:lpstr>
      <vt:lpstr>TABOO</vt:lpstr>
      <vt:lpstr>TABOO</vt:lpstr>
      <vt:lpstr>TABOO</vt:lpstr>
      <vt:lpstr>3/21 Genetic Inheritance 10.1 &amp; 10.2 Obj. TSW demonstrate understanding of genetic inheritance by doing well on the mendelian  genetics quiz. P. 84NB</vt:lpstr>
      <vt:lpstr>3/24 Modes of Inheritance: Multiple Allelic CH 12 Obj. TSW learn how different traits are inherited in the body. P. 86NB</vt:lpstr>
      <vt:lpstr> Section 12.3 Summary – pages 323 - 329</vt:lpstr>
      <vt:lpstr>Genotypes:   Phenotypes:  Probability of A Blood? B Blood? AB Blood? O Blood?  </vt:lpstr>
      <vt:lpstr>For every question you missed…</vt:lpstr>
      <vt:lpstr>11/3 Patterns of Heredity &amp; Human Genetics 12.1 – 12.3 Obj. TSW discover how multiple alleles are inherited by doing their warm up and competing a Foldable. P. 24 NB</vt:lpstr>
      <vt:lpstr>PowerPoint Presentation</vt:lpstr>
      <vt:lpstr>Section 12.2 Summary – pages 315 - 322</vt:lpstr>
      <vt:lpstr>Section 12.2 Summary – pages 315 - 322</vt:lpstr>
      <vt:lpstr>PowerPoint Presentation</vt:lpstr>
      <vt:lpstr>Section 12.2 Summary – pages 315 - 322 </vt:lpstr>
      <vt:lpstr>Section 12.2 Summary – pages 315 - 322</vt:lpstr>
      <vt:lpstr>Section 12.2 Summary – pages 315 - 322</vt:lpstr>
      <vt:lpstr>Karyotyping Chromosomes P. 81NB P.329 BB</vt:lpstr>
      <vt:lpstr>Mitosis vs Meiosis</vt:lpstr>
      <vt:lpstr>PowerPoint Presentation</vt:lpstr>
      <vt:lpstr>PowerPoint Presentation</vt:lpstr>
      <vt:lpstr>PowerPoint Presentation</vt:lpstr>
      <vt:lpstr>PowerPoint Presentation</vt:lpstr>
      <vt:lpstr>PowerPoint Presentation</vt:lpstr>
      <vt:lpstr>Section 12.1 Summary – pages 309 - 314</vt:lpstr>
      <vt:lpstr>Section 12.1 Summary – pages 309 - 314</vt:lpstr>
      <vt:lpstr>PowerPoint Presentation</vt:lpstr>
      <vt:lpstr>PowerPoint Presentation</vt:lpstr>
      <vt:lpstr>PowerPoint Presentation</vt:lpstr>
      <vt:lpstr>PowerPoint Presentation</vt:lpstr>
      <vt:lpstr>http://learn.genetics.utah.edu/ http://www.cde.ca.gov/ta/tg/sr/documents/cstrtqbiology.pdf Karyotyping Activity http://www.biology.arizona.edu/human_bio/activities/karyotyping/karyotyping.html</vt:lpstr>
      <vt:lpstr> Section 12.3 Summary – pages 323 - 329</vt:lpstr>
      <vt:lpstr>Section 12.2 Summary – pages 315 - 322</vt:lpstr>
      <vt:lpstr>Section 12.3 Summary – pages 323 - 329</vt:lpstr>
      <vt:lpstr>Section 12.3 Summary – pages 323 - 329</vt:lpstr>
      <vt:lpstr>Section 12.3 Summary – pages 323 - 329</vt:lpstr>
      <vt:lpstr>Section 12.3 Summary – pages 323 - 329</vt:lpstr>
      <vt:lpstr>Section 12.3 Summary – pages 323 - 329</vt:lpstr>
      <vt:lpstr>Section 12.3 Summary – pages 323 - 329</vt:lpstr>
      <vt:lpstr>PowerPoint Presentation</vt:lpstr>
      <vt:lpstr>PowerPoint Presentation</vt:lpstr>
      <vt:lpstr>Section 2 Check</vt:lpstr>
      <vt:lpstr>Section 2 Check</vt:lpstr>
      <vt:lpstr>Section 12.3 Summary – pages 323 - 329</vt:lpstr>
      <vt:lpstr>Section 12.3 Summary – pages 323 - 329</vt:lpstr>
      <vt:lpstr>PowerPoint Presentation</vt:lpstr>
      <vt:lpstr>PowerPoint Presentation</vt:lpstr>
      <vt:lpstr>PowerPoint Presentation</vt:lpstr>
      <vt:lpstr>Family Pedigree Project</vt:lpstr>
      <vt:lpstr>PowerPoint Presentation</vt:lpstr>
      <vt:lpstr>PowerPoint Presentation</vt:lpstr>
      <vt:lpstr>PowerPoint Presentation</vt:lpstr>
      <vt:lpstr>Classroom Family Pedigree</vt:lpstr>
      <vt:lpstr>3/26  Complex Inheritance of Human Traits 12.3 Obj. TSW predict possible combinations of alleles in a zygote from the genetic make up of the parents by working on a pedigree. P.86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UNIT Genetic Inheritance</dc:title>
  <dc:creator>Jennifer Mc Allister</dc:creator>
  <cp:lastModifiedBy>Jennifer Mc Allister</cp:lastModifiedBy>
  <cp:revision>57</cp:revision>
  <cp:lastPrinted>2016-10-28T14:37:45Z</cp:lastPrinted>
  <dcterms:created xsi:type="dcterms:W3CDTF">2015-10-17T23:58:07Z</dcterms:created>
  <dcterms:modified xsi:type="dcterms:W3CDTF">2016-10-28T18:16:35Z</dcterms:modified>
</cp:coreProperties>
</file>