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306" r:id="rId2"/>
    <p:sldId id="307" r:id="rId3"/>
    <p:sldId id="308" r:id="rId4"/>
    <p:sldId id="309" r:id="rId5"/>
    <p:sldId id="310" r:id="rId6"/>
    <p:sldId id="311" r:id="rId7"/>
    <p:sldId id="312" r:id="rId8"/>
    <p:sldId id="313" r:id="rId9"/>
    <p:sldId id="285"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9" r:id="rId32"/>
    <p:sldId id="284" r:id="rId33"/>
    <p:sldId id="287" r:id="rId34"/>
    <p:sldId id="278" r:id="rId35"/>
    <p:sldId id="283" r:id="rId36"/>
    <p:sldId id="280" r:id="rId37"/>
    <p:sldId id="281" r:id="rId38"/>
    <p:sldId id="282" r:id="rId39"/>
    <p:sldId id="286"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1" r:id="rId53"/>
    <p:sldId id="302" r:id="rId54"/>
    <p:sldId id="303" r:id="rId55"/>
    <p:sldId id="304" r:id="rId56"/>
    <p:sldId id="305" r:id="rId57"/>
    <p:sldId id="300" r:id="rId58"/>
  </p:sldIdLst>
  <p:sldSz cx="12192000" cy="6858000"/>
  <p:notesSz cx="7021513" cy="9307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5" d="100"/>
          <a:sy n="65" d="100"/>
        </p:scale>
        <p:origin x="66"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43238" cy="466725"/>
          </a:xfrm>
          <a:prstGeom prst="rect">
            <a:avLst/>
          </a:prstGeom>
        </p:spPr>
        <p:txBody>
          <a:bodyPr vert="horz" lIns="91431" tIns="45715" rIns="91431" bIns="45715" rtlCol="0"/>
          <a:lstStyle>
            <a:lvl1pPr algn="l">
              <a:defRPr sz="1200"/>
            </a:lvl1pPr>
          </a:lstStyle>
          <a:p>
            <a:endParaRPr lang="en-US"/>
          </a:p>
        </p:txBody>
      </p:sp>
      <p:sp>
        <p:nvSpPr>
          <p:cNvPr id="3" name="Date Placeholder 2"/>
          <p:cNvSpPr>
            <a:spLocks noGrp="1"/>
          </p:cNvSpPr>
          <p:nvPr>
            <p:ph type="dt" idx="1"/>
          </p:nvPr>
        </p:nvSpPr>
        <p:spPr>
          <a:xfrm>
            <a:off x="3976688" y="1"/>
            <a:ext cx="3043237" cy="466725"/>
          </a:xfrm>
          <a:prstGeom prst="rect">
            <a:avLst/>
          </a:prstGeom>
        </p:spPr>
        <p:txBody>
          <a:bodyPr vert="horz" lIns="91431" tIns="45715" rIns="91431" bIns="45715" rtlCol="0"/>
          <a:lstStyle>
            <a:lvl1pPr algn="r">
              <a:defRPr sz="1200"/>
            </a:lvl1pPr>
          </a:lstStyle>
          <a:p>
            <a:fld id="{8EBA68F4-124B-44FC-961A-5E8A908C20B5}" type="datetimeFigureOut">
              <a:rPr lang="en-US" smtClean="0"/>
              <a:t>9/30/2016</a:t>
            </a:fld>
            <a:endParaRPr lang="en-US"/>
          </a:p>
        </p:txBody>
      </p:sp>
      <p:sp>
        <p:nvSpPr>
          <p:cNvPr id="4" name="Slide Image Placeholder 3"/>
          <p:cNvSpPr>
            <a:spLocks noGrp="1" noRot="1" noChangeAspect="1"/>
          </p:cNvSpPr>
          <p:nvPr>
            <p:ph type="sldImg" idx="2"/>
          </p:nvPr>
        </p:nvSpPr>
        <p:spPr>
          <a:xfrm>
            <a:off x="719138" y="1163638"/>
            <a:ext cx="5583237" cy="3141662"/>
          </a:xfrm>
          <a:prstGeom prst="rect">
            <a:avLst/>
          </a:prstGeom>
          <a:noFill/>
          <a:ln w="12700">
            <a:solidFill>
              <a:prstClr val="black"/>
            </a:solidFill>
          </a:ln>
        </p:spPr>
        <p:txBody>
          <a:bodyPr vert="horz" lIns="91431" tIns="45715" rIns="91431" bIns="45715" rtlCol="0" anchor="ctr"/>
          <a:lstStyle/>
          <a:p>
            <a:endParaRPr lang="en-US"/>
          </a:p>
        </p:txBody>
      </p:sp>
      <p:sp>
        <p:nvSpPr>
          <p:cNvPr id="5" name="Notes Placeholder 4"/>
          <p:cNvSpPr>
            <a:spLocks noGrp="1"/>
          </p:cNvSpPr>
          <p:nvPr>
            <p:ph type="body" sz="quarter" idx="3"/>
          </p:nvPr>
        </p:nvSpPr>
        <p:spPr>
          <a:xfrm>
            <a:off x="701676" y="4479926"/>
            <a:ext cx="5618163" cy="3663950"/>
          </a:xfrm>
          <a:prstGeom prst="rect">
            <a:avLst/>
          </a:prstGeom>
        </p:spPr>
        <p:txBody>
          <a:bodyPr vert="horz" lIns="91431" tIns="45715" rIns="91431" bIns="4571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40789"/>
            <a:ext cx="3043238" cy="466725"/>
          </a:xfrm>
          <a:prstGeom prst="rect">
            <a:avLst/>
          </a:prstGeom>
        </p:spPr>
        <p:txBody>
          <a:bodyPr vert="horz" lIns="91431" tIns="45715" rIns="91431" bIns="45715" rtlCol="0" anchor="b"/>
          <a:lstStyle>
            <a:lvl1pPr algn="l">
              <a:defRPr sz="1200"/>
            </a:lvl1pPr>
          </a:lstStyle>
          <a:p>
            <a:endParaRPr lang="en-US"/>
          </a:p>
        </p:txBody>
      </p:sp>
      <p:sp>
        <p:nvSpPr>
          <p:cNvPr id="7" name="Slide Number Placeholder 6"/>
          <p:cNvSpPr>
            <a:spLocks noGrp="1"/>
          </p:cNvSpPr>
          <p:nvPr>
            <p:ph type="sldNum" sz="quarter" idx="5"/>
          </p:nvPr>
        </p:nvSpPr>
        <p:spPr>
          <a:xfrm>
            <a:off x="3976688" y="8840789"/>
            <a:ext cx="3043237" cy="466725"/>
          </a:xfrm>
          <a:prstGeom prst="rect">
            <a:avLst/>
          </a:prstGeom>
        </p:spPr>
        <p:txBody>
          <a:bodyPr vert="horz" lIns="91431" tIns="45715" rIns="91431" bIns="45715" rtlCol="0" anchor="b"/>
          <a:lstStyle>
            <a:lvl1pPr algn="r">
              <a:defRPr sz="1200"/>
            </a:lvl1pPr>
          </a:lstStyle>
          <a:p>
            <a:fld id="{194C41DD-BF27-4D31-BB40-0BEF82DEA7B7}" type="slidenum">
              <a:rPr lang="en-US" smtClean="0"/>
              <a:t>‹#›</a:t>
            </a:fld>
            <a:endParaRPr lang="en-US"/>
          </a:p>
        </p:txBody>
      </p:sp>
    </p:spTree>
    <p:extLst>
      <p:ext uri="{BB962C8B-B14F-4D97-AF65-F5344CB8AC3E}">
        <p14:creationId xmlns:p14="http://schemas.microsoft.com/office/powerpoint/2010/main" val="450352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10CFB51-6DF1-4368-828F-B4C6F6AB88EE}" type="slidenum">
              <a:rPr lang="en-US" smtClean="0"/>
              <a:pPr/>
              <a:t>56</a:t>
            </a:fld>
            <a:endParaRPr lang="en-US"/>
          </a:p>
        </p:txBody>
      </p:sp>
    </p:spTree>
    <p:extLst>
      <p:ext uri="{BB962C8B-B14F-4D97-AF65-F5344CB8AC3E}">
        <p14:creationId xmlns:p14="http://schemas.microsoft.com/office/powerpoint/2010/main" val="8401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F5BED0-1A24-4FD1-A093-556160A5D925}" type="datetimeFigureOut">
              <a:rPr lang="en-US" smtClean="0"/>
              <a:t>9/30/2016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655DD1-F83E-4510-9AB5-2D83AC961373}" type="slidenum">
              <a:rPr lang="en-US" smtClean="0"/>
              <a:t>‹#›</a:t>
            </a:fld>
            <a:endParaRPr lang="en-US"/>
          </a:p>
        </p:txBody>
      </p:sp>
    </p:spTree>
    <p:extLst>
      <p:ext uri="{BB962C8B-B14F-4D97-AF65-F5344CB8AC3E}">
        <p14:creationId xmlns:p14="http://schemas.microsoft.com/office/powerpoint/2010/main" val="3478196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F5BED0-1A24-4FD1-A093-556160A5D925}" type="datetimeFigureOut">
              <a:rPr lang="en-US" smtClean="0"/>
              <a:t>9/30/2016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655DD1-F83E-4510-9AB5-2D83AC961373}" type="slidenum">
              <a:rPr lang="en-US" smtClean="0"/>
              <a:t>‹#›</a:t>
            </a:fld>
            <a:endParaRPr lang="en-US"/>
          </a:p>
        </p:txBody>
      </p:sp>
    </p:spTree>
    <p:extLst>
      <p:ext uri="{BB962C8B-B14F-4D97-AF65-F5344CB8AC3E}">
        <p14:creationId xmlns:p14="http://schemas.microsoft.com/office/powerpoint/2010/main" val="40440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F5BED0-1A24-4FD1-A093-556160A5D925}" type="datetimeFigureOut">
              <a:rPr lang="en-US" smtClean="0"/>
              <a:t>9/30/2016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655DD1-F83E-4510-9AB5-2D83AC961373}" type="slidenum">
              <a:rPr lang="en-US" smtClean="0"/>
              <a:t>‹#›</a:t>
            </a:fld>
            <a:endParaRPr lang="en-US"/>
          </a:p>
        </p:txBody>
      </p:sp>
    </p:spTree>
    <p:extLst>
      <p:ext uri="{BB962C8B-B14F-4D97-AF65-F5344CB8AC3E}">
        <p14:creationId xmlns:p14="http://schemas.microsoft.com/office/powerpoint/2010/main" val="2125751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685800"/>
            <a:ext cx="109728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8331200" y="6858000"/>
            <a:ext cx="3860800" cy="228600"/>
          </a:xfrm>
        </p:spPr>
        <p:txBody>
          <a:bodyPr/>
          <a:lstStyle>
            <a:lvl1pPr>
              <a:defRPr/>
            </a:lvl1pPr>
          </a:lstStyle>
          <a:p>
            <a:endParaRPr lang="en-US"/>
          </a:p>
        </p:txBody>
      </p:sp>
      <p:sp>
        <p:nvSpPr>
          <p:cNvPr id="4" name="Slide Number Placeholder 3"/>
          <p:cNvSpPr>
            <a:spLocks noGrp="1"/>
          </p:cNvSpPr>
          <p:nvPr>
            <p:ph type="sldNum" sz="quarter" idx="11"/>
          </p:nvPr>
        </p:nvSpPr>
        <p:spPr>
          <a:xfrm>
            <a:off x="0" y="6858000"/>
            <a:ext cx="508000" cy="457200"/>
          </a:xfrm>
        </p:spPr>
        <p:txBody>
          <a:bodyPr/>
          <a:lstStyle>
            <a:lvl1pPr>
              <a:defRPr/>
            </a:lvl1pPr>
          </a:lstStyle>
          <a:p>
            <a:fld id="{E33A02D1-FC68-4814-8D7A-FEF734E78EB4}" type="slidenum">
              <a:rPr lang="en-US"/>
              <a:pPr/>
              <a:t>‹#›</a:t>
            </a:fld>
            <a:endParaRPr lang="en-US"/>
          </a:p>
        </p:txBody>
      </p:sp>
    </p:spTree>
    <p:extLst>
      <p:ext uri="{BB962C8B-B14F-4D97-AF65-F5344CB8AC3E}">
        <p14:creationId xmlns:p14="http://schemas.microsoft.com/office/powerpoint/2010/main" val="829343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F5BED0-1A24-4FD1-A093-556160A5D925}" type="datetimeFigureOut">
              <a:rPr lang="en-US" smtClean="0"/>
              <a:t>9/30/2016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655DD1-F83E-4510-9AB5-2D83AC961373}" type="slidenum">
              <a:rPr lang="en-US" smtClean="0"/>
              <a:t>‹#›</a:t>
            </a:fld>
            <a:endParaRPr lang="en-US"/>
          </a:p>
        </p:txBody>
      </p:sp>
    </p:spTree>
    <p:extLst>
      <p:ext uri="{BB962C8B-B14F-4D97-AF65-F5344CB8AC3E}">
        <p14:creationId xmlns:p14="http://schemas.microsoft.com/office/powerpoint/2010/main" val="3544391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F5BED0-1A24-4FD1-A093-556160A5D925}" type="datetimeFigureOut">
              <a:rPr lang="en-US" smtClean="0"/>
              <a:t>9/30/2016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655DD1-F83E-4510-9AB5-2D83AC961373}" type="slidenum">
              <a:rPr lang="en-US" smtClean="0"/>
              <a:t>‹#›</a:t>
            </a:fld>
            <a:endParaRPr lang="en-US"/>
          </a:p>
        </p:txBody>
      </p:sp>
    </p:spTree>
    <p:extLst>
      <p:ext uri="{BB962C8B-B14F-4D97-AF65-F5344CB8AC3E}">
        <p14:creationId xmlns:p14="http://schemas.microsoft.com/office/powerpoint/2010/main" val="2502088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F5BED0-1A24-4FD1-A093-556160A5D925}" type="datetimeFigureOut">
              <a:rPr lang="en-US" smtClean="0"/>
              <a:t>9/30/2016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655DD1-F83E-4510-9AB5-2D83AC961373}" type="slidenum">
              <a:rPr lang="en-US" smtClean="0"/>
              <a:t>‹#›</a:t>
            </a:fld>
            <a:endParaRPr lang="en-US"/>
          </a:p>
        </p:txBody>
      </p:sp>
    </p:spTree>
    <p:extLst>
      <p:ext uri="{BB962C8B-B14F-4D97-AF65-F5344CB8AC3E}">
        <p14:creationId xmlns:p14="http://schemas.microsoft.com/office/powerpoint/2010/main" val="2839045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F5BED0-1A24-4FD1-A093-556160A5D925}" type="datetimeFigureOut">
              <a:rPr lang="en-US" smtClean="0"/>
              <a:t>9/30/2016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655DD1-F83E-4510-9AB5-2D83AC961373}" type="slidenum">
              <a:rPr lang="en-US" smtClean="0"/>
              <a:t>‹#›</a:t>
            </a:fld>
            <a:endParaRPr lang="en-US"/>
          </a:p>
        </p:txBody>
      </p:sp>
    </p:spTree>
    <p:extLst>
      <p:ext uri="{BB962C8B-B14F-4D97-AF65-F5344CB8AC3E}">
        <p14:creationId xmlns:p14="http://schemas.microsoft.com/office/powerpoint/2010/main" val="1284387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F5BED0-1A24-4FD1-A093-556160A5D925}" type="datetimeFigureOut">
              <a:rPr lang="en-US" smtClean="0"/>
              <a:t>9/30/2016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655DD1-F83E-4510-9AB5-2D83AC961373}" type="slidenum">
              <a:rPr lang="en-US" smtClean="0"/>
              <a:t>‹#›</a:t>
            </a:fld>
            <a:endParaRPr lang="en-US"/>
          </a:p>
        </p:txBody>
      </p:sp>
    </p:spTree>
    <p:extLst>
      <p:ext uri="{BB962C8B-B14F-4D97-AF65-F5344CB8AC3E}">
        <p14:creationId xmlns:p14="http://schemas.microsoft.com/office/powerpoint/2010/main" val="1883723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F5BED0-1A24-4FD1-A093-556160A5D925}" type="datetimeFigureOut">
              <a:rPr lang="en-US" smtClean="0"/>
              <a:t>9/30/2016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655DD1-F83E-4510-9AB5-2D83AC961373}" type="slidenum">
              <a:rPr lang="en-US" smtClean="0"/>
              <a:t>‹#›</a:t>
            </a:fld>
            <a:endParaRPr lang="en-US"/>
          </a:p>
        </p:txBody>
      </p:sp>
    </p:spTree>
    <p:extLst>
      <p:ext uri="{BB962C8B-B14F-4D97-AF65-F5344CB8AC3E}">
        <p14:creationId xmlns:p14="http://schemas.microsoft.com/office/powerpoint/2010/main" val="962254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F5BED0-1A24-4FD1-A093-556160A5D925}" type="datetimeFigureOut">
              <a:rPr lang="en-US" smtClean="0"/>
              <a:t>9/30/2016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655DD1-F83E-4510-9AB5-2D83AC961373}" type="slidenum">
              <a:rPr lang="en-US" smtClean="0"/>
              <a:t>‹#›</a:t>
            </a:fld>
            <a:endParaRPr lang="en-US"/>
          </a:p>
        </p:txBody>
      </p:sp>
    </p:spTree>
    <p:extLst>
      <p:ext uri="{BB962C8B-B14F-4D97-AF65-F5344CB8AC3E}">
        <p14:creationId xmlns:p14="http://schemas.microsoft.com/office/powerpoint/2010/main" val="702054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F5BED0-1A24-4FD1-A093-556160A5D925}" type="datetimeFigureOut">
              <a:rPr lang="en-US" smtClean="0"/>
              <a:t>9/30/2016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655DD1-F83E-4510-9AB5-2D83AC961373}" type="slidenum">
              <a:rPr lang="en-US" smtClean="0"/>
              <a:t>‹#›</a:t>
            </a:fld>
            <a:endParaRPr lang="en-US"/>
          </a:p>
        </p:txBody>
      </p:sp>
    </p:spTree>
    <p:extLst>
      <p:ext uri="{BB962C8B-B14F-4D97-AF65-F5344CB8AC3E}">
        <p14:creationId xmlns:p14="http://schemas.microsoft.com/office/powerpoint/2010/main" val="3691564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F5BED0-1A24-4FD1-A093-556160A5D925}" type="datetimeFigureOut">
              <a:rPr lang="en-US" smtClean="0"/>
              <a:t>9/30/2016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655DD1-F83E-4510-9AB5-2D83AC961373}" type="slidenum">
              <a:rPr lang="en-US" smtClean="0"/>
              <a:t>‹#›</a:t>
            </a:fld>
            <a:endParaRPr lang="en-US"/>
          </a:p>
        </p:txBody>
      </p:sp>
    </p:spTree>
    <p:extLst>
      <p:ext uri="{BB962C8B-B14F-4D97-AF65-F5344CB8AC3E}">
        <p14:creationId xmlns:p14="http://schemas.microsoft.com/office/powerpoint/2010/main" val="11441856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Learn.genetics.utah.com.edu/" TargetMode="External"/><Relationship Id="rId1" Type="http://schemas.openxmlformats.org/officeDocument/2006/relationships/slideLayout" Target="../slideLayouts/slideLayout5.xml"/><Relationship Id="rId4" Type="http://schemas.openxmlformats.org/officeDocument/2006/relationships/image" Target="../media/image10.gif"/></Relationships>
</file>

<file path=ppt/slides/_rels/slide11.xml.rels><?xml version="1.0" encoding="UTF-8" standalone="yes"?>
<Relationships xmlns="http://schemas.openxmlformats.org/package/2006/relationships"><Relationship Id="rId2" Type="http://schemas.openxmlformats.org/officeDocument/2006/relationships/hyperlink" Target="http://video.pbs.org/video/1841308959/"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audio" Target="../media/audio1.wav"/><Relationship Id="rId2" Type="http://schemas.openxmlformats.org/officeDocument/2006/relationships/slideLayout" Target="../slideLayouts/slideLayout6.xml"/><Relationship Id="rId1" Type="http://schemas.openxmlformats.org/officeDocument/2006/relationships/video" Target="file:///C:\Documents%20and%20Settings\cherie\Desktop\BDOL%20IC%20CHECK\BDOL%20IC%2011\GB4FXGMV.AVI" TargetMode="External"/><Relationship Id="rId6" Type="http://schemas.openxmlformats.org/officeDocument/2006/relationships/image" Target="../media/image14.png"/><Relationship Id="rId11" Type="http://schemas.openxmlformats.org/officeDocument/2006/relationships/image" Target="../media/image18.jpeg"/><Relationship Id="rId5" Type="http://schemas.openxmlformats.org/officeDocument/2006/relationships/image" Target="../media/image13.png"/><Relationship Id="rId10" Type="http://schemas.openxmlformats.org/officeDocument/2006/relationships/image" Target="../media/image17.jpe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audio" Target="../media/audio2.wav"/><Relationship Id="rId2" Type="http://schemas.openxmlformats.org/officeDocument/2006/relationships/image" Target="../media/image9.jpeg"/><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image" Target="../media/image18.jpeg"/><Relationship Id="rId5" Type="http://schemas.openxmlformats.org/officeDocument/2006/relationships/image" Target="../media/image13.png"/><Relationship Id="rId15" Type="http://schemas.openxmlformats.org/officeDocument/2006/relationships/audio" Target="../media/audio4.wav"/><Relationship Id="rId10" Type="http://schemas.openxmlformats.org/officeDocument/2006/relationships/image" Target="../media/image17.jpe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audio" Target="../media/audio3.wav"/></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hyperlink" Target="RESOURCES.ppt" TargetMode="External"/><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8.jpeg"/><Relationship Id="rId4" Type="http://schemas.openxmlformats.org/officeDocument/2006/relationships/image" Target="../media/image13.png"/><Relationship Id="rId9" Type="http://schemas.openxmlformats.org/officeDocument/2006/relationships/image" Target="../media/image17.jpe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hyperlink" Target="RESOURCES.ppt" TargetMode="External"/><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8.jpeg"/><Relationship Id="rId4" Type="http://schemas.openxmlformats.org/officeDocument/2006/relationships/image" Target="../media/image13.png"/><Relationship Id="rId9" Type="http://schemas.openxmlformats.org/officeDocument/2006/relationships/image" Target="../media/image1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hyperlink" Target="RESOURCES.ppt" TargetMode="External"/><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image" Target="../media/image23.jpeg"/><Relationship Id="rId5" Type="http://schemas.openxmlformats.org/officeDocument/2006/relationships/image" Target="../media/image15.png"/><Relationship Id="rId10" Type="http://schemas.openxmlformats.org/officeDocument/2006/relationships/image" Target="../media/image22.jpeg"/><Relationship Id="rId4" Type="http://schemas.openxmlformats.org/officeDocument/2006/relationships/image" Target="../media/image14.png"/><Relationship Id="rId9" Type="http://schemas.openxmlformats.org/officeDocument/2006/relationships/image" Target="../media/image2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hyperlink" Target="RESOURCES.ppt" TargetMode="External"/><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image" Target="../media/image23.jpeg"/><Relationship Id="rId5" Type="http://schemas.openxmlformats.org/officeDocument/2006/relationships/image" Target="../media/image15.png"/><Relationship Id="rId10" Type="http://schemas.openxmlformats.org/officeDocument/2006/relationships/image" Target="../media/image22.jpeg"/><Relationship Id="rId4" Type="http://schemas.openxmlformats.org/officeDocument/2006/relationships/image" Target="../media/image14.png"/><Relationship Id="rId9" Type="http://schemas.openxmlformats.org/officeDocument/2006/relationships/image" Target="../media/image21.jpeg"/></Relationships>
</file>

<file path=ppt/slides/_rels/slide2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hyperlink" Target="RESOURCES.ppt" TargetMode="External"/><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image" Target="../media/image23.jpeg"/><Relationship Id="rId5" Type="http://schemas.openxmlformats.org/officeDocument/2006/relationships/image" Target="../media/image15.png"/><Relationship Id="rId10" Type="http://schemas.openxmlformats.org/officeDocument/2006/relationships/image" Target="../media/image22.jpeg"/><Relationship Id="rId4" Type="http://schemas.openxmlformats.org/officeDocument/2006/relationships/image" Target="../media/image14.png"/><Relationship Id="rId9" Type="http://schemas.openxmlformats.org/officeDocument/2006/relationships/image" Target="../media/image2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5.xml"/><Relationship Id="rId5" Type="http://schemas.openxmlformats.org/officeDocument/2006/relationships/hyperlink" Target="http://www.dnatube.com/video/3448/DNA-Replication" TargetMode="Externa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google.com/url?sa=i&amp;rct=j&amp;q=codon&amp;source=images&amp;cd=&amp;docid=2UH5BkWjix_v-M&amp;tbnid=tiTUlYhDzy8k3M:&amp;ved=0CAUQjRw&amp;url=http://en.wikipedia.org/wiki/Genetic_code&amp;ei=qUxAUo2aM-L-iwLehIFQ&amp;bvm=bv.52434380,d.cGE&amp;psig=AFQjCNFhT3XdyQ9sy0yuq9ikqgoH-EUeuA&amp;ust=1380032035234124" TargetMode="Externa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hyperlink" Target="RESOURCES.ppt" TargetMode="External"/><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5.png"/><Relationship Id="rId11" Type="http://schemas.openxmlformats.org/officeDocument/2006/relationships/image" Target="../media/image27.jpeg"/><Relationship Id="rId5" Type="http://schemas.openxmlformats.org/officeDocument/2006/relationships/image" Target="../media/image14.png"/><Relationship Id="rId10" Type="http://schemas.openxmlformats.org/officeDocument/2006/relationships/image" Target="../media/image18.jpeg"/><Relationship Id="rId4" Type="http://schemas.openxmlformats.org/officeDocument/2006/relationships/image" Target="../media/image13.png"/><Relationship Id="rId9" Type="http://schemas.openxmlformats.org/officeDocument/2006/relationships/image" Target="../media/image17.jpeg"/></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hyperlink" Target="RESOURCES.ppt" TargetMode="External"/><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5.png"/><Relationship Id="rId11" Type="http://schemas.openxmlformats.org/officeDocument/2006/relationships/image" Target="../media/image29.jpeg"/><Relationship Id="rId5" Type="http://schemas.openxmlformats.org/officeDocument/2006/relationships/image" Target="../media/image14.png"/><Relationship Id="rId10" Type="http://schemas.openxmlformats.org/officeDocument/2006/relationships/image" Target="../media/image18.jpeg"/><Relationship Id="rId4" Type="http://schemas.openxmlformats.org/officeDocument/2006/relationships/image" Target="../media/image13.png"/><Relationship Id="rId9" Type="http://schemas.openxmlformats.org/officeDocument/2006/relationships/image" Target="../media/image17.jpeg"/></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dnatube.com/video/7030/Transcription-and-Translation" TargetMode="Externa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7.jpeg"/><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15.png"/><Relationship Id="rId3" Type="http://schemas.openxmlformats.org/officeDocument/2006/relationships/image" Target="../media/image35.png"/><Relationship Id="rId7" Type="http://schemas.openxmlformats.org/officeDocument/2006/relationships/image" Target="../media/image36.png"/><Relationship Id="rId12" Type="http://schemas.openxmlformats.org/officeDocument/2006/relationships/slide" Target="slide32.xml"/><Relationship Id="rId2" Type="http://schemas.openxmlformats.org/officeDocument/2006/relationships/image" Target="../media/image34.jpeg"/><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4.png"/><Relationship Id="rId10" Type="http://schemas.openxmlformats.org/officeDocument/2006/relationships/image" Target="../media/image37.png"/><Relationship Id="rId4" Type="http://schemas.openxmlformats.org/officeDocument/2006/relationships/image" Target="../media/image12.png"/><Relationship Id="rId9" Type="http://schemas.openxmlformats.org/officeDocument/2006/relationships/image" Target="../media/image13.png"/><Relationship Id="rId14" Type="http://schemas.openxmlformats.org/officeDocument/2006/relationships/image" Target="../media/image21.jpeg"/></Relationships>
</file>

<file path=ppt/slides/_rels/slide4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9.jpeg"/><Relationship Id="rId3" Type="http://schemas.openxmlformats.org/officeDocument/2006/relationships/image" Target="../media/image14.png"/><Relationship Id="rId7" Type="http://schemas.openxmlformats.org/officeDocument/2006/relationships/image" Target="../media/image38.png"/><Relationship Id="rId12" Type="http://schemas.openxmlformats.org/officeDocument/2006/relationships/image" Target="../media/image21.jpeg"/><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15.png"/><Relationship Id="rId5" Type="http://schemas.openxmlformats.org/officeDocument/2006/relationships/slide" Target="slide9.xml"/><Relationship Id="rId10" Type="http://schemas.openxmlformats.org/officeDocument/2006/relationships/slide" Target="slide32.xml"/><Relationship Id="rId4" Type="http://schemas.openxmlformats.org/officeDocument/2006/relationships/image" Target="../media/image11.png"/><Relationship Id="rId9" Type="http://schemas.openxmlformats.org/officeDocument/2006/relationships/image" Target="../media/image16.png"/></Relationships>
</file>

<file path=ppt/slides/_rels/slide4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jpeg"/><Relationship Id="rId3" Type="http://schemas.openxmlformats.org/officeDocument/2006/relationships/image" Target="../media/image14.png"/><Relationship Id="rId7" Type="http://schemas.openxmlformats.org/officeDocument/2006/relationships/image" Target="../media/image40.png"/><Relationship Id="rId12" Type="http://schemas.openxmlformats.org/officeDocument/2006/relationships/image" Target="../media/image21.jpeg"/><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15.png"/><Relationship Id="rId5" Type="http://schemas.openxmlformats.org/officeDocument/2006/relationships/slide" Target="slide9.xml"/><Relationship Id="rId10" Type="http://schemas.openxmlformats.org/officeDocument/2006/relationships/slide" Target="slide32.xml"/><Relationship Id="rId4" Type="http://schemas.openxmlformats.org/officeDocument/2006/relationships/image" Target="../media/image11.png"/><Relationship Id="rId9" Type="http://schemas.openxmlformats.org/officeDocument/2006/relationships/image" Target="../media/image16.png"/></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www.nhlbi.nih.gov/health/health-topics/videos/living-with-and-managing-sickle-cell-disease-tiffany.html" TargetMode="Externa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HMI.org" TargetMode="External"/><Relationship Id="rId1" Type="http://schemas.openxmlformats.org/officeDocument/2006/relationships/slideLayout" Target="../slideLayouts/slideLayout5.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52.png"/><Relationship Id="rId2" Type="http://schemas.openxmlformats.org/officeDocument/2006/relationships/slideLayout" Target="../slideLayouts/slideLayout6.xml"/><Relationship Id="rId1" Type="http://schemas.openxmlformats.org/officeDocument/2006/relationships/video" Target="file:///C:\Documents%20and%20Settings\cherie\Desktop\BDOL%20IC%20CHECK\BDOL%20IC%2013\GB4F630M.AVI" TargetMode="External"/><Relationship Id="rId6" Type="http://schemas.openxmlformats.org/officeDocument/2006/relationships/image" Target="../media/image14.png"/><Relationship Id="rId11" Type="http://schemas.openxmlformats.org/officeDocument/2006/relationships/image" Target="../media/image51.jpeg"/><Relationship Id="rId5" Type="http://schemas.openxmlformats.org/officeDocument/2006/relationships/image" Target="../media/image13.png"/><Relationship Id="rId10" Type="http://schemas.openxmlformats.org/officeDocument/2006/relationships/image" Target="../media/image50.jpeg"/><Relationship Id="rId4" Type="http://schemas.openxmlformats.org/officeDocument/2006/relationships/image" Target="../media/image12.png"/><Relationship Id="rId9" Type="http://schemas.openxmlformats.org/officeDocument/2006/relationships/image" Target="../media/image16.png"/></Relationships>
</file>

<file path=ppt/slides/_rels/slide55.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audio" Target="../media/audio5.wav"/><Relationship Id="rId2" Type="http://schemas.openxmlformats.org/officeDocument/2006/relationships/slideLayout" Target="../slideLayouts/slideLayout6.xml"/><Relationship Id="rId1" Type="http://schemas.openxmlformats.org/officeDocument/2006/relationships/video" Target="file:///C:\Documents%20and%20Settings\cherie\Desktop\BDOL%20IC%20CHECK\BDOL%20IC%2013\GB4F632M.AVI" TargetMode="External"/><Relationship Id="rId6" Type="http://schemas.openxmlformats.org/officeDocument/2006/relationships/image" Target="../media/image14.png"/><Relationship Id="rId11" Type="http://schemas.openxmlformats.org/officeDocument/2006/relationships/image" Target="../media/image51.jpeg"/><Relationship Id="rId5" Type="http://schemas.openxmlformats.org/officeDocument/2006/relationships/image" Target="../media/image13.png"/><Relationship Id="rId10" Type="http://schemas.openxmlformats.org/officeDocument/2006/relationships/image" Target="../media/image50.jpe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image" Target="../media/image53.png"/></Relationships>
</file>

<file path=ppt/slides/_rels/slide56.xml.rels><?xml version="1.0" encoding="UTF-8" standalone="yes"?>
<Relationships xmlns="http://schemas.openxmlformats.org/package/2006/relationships"><Relationship Id="rId3" Type="http://schemas.openxmlformats.org/officeDocument/2006/relationships/hyperlink" Target="http://www.google.com/url?sa=i&amp;rct=j&amp;q=gel+electrophoresis&amp;source=images&amp;cd=&amp;docid=e2PYxJGsnaiuoM&amp;tbnid=VxjeFheRF0-I0M:&amp;ved=0CAUQjRw&amp;url=http://en.wikipedia.org/wiki/Gel_electrophoresis_of_nucleic_acids&amp;ei=xopIUqB5kfOsAbePgNAC&amp;bvm=bv.53217764,d.aWM&amp;psig=AFQjCNHy_hWyDWMQ2_LA2F0jTFbcu4pd-g&amp;ust=1380572173514211"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hyperlink" Target="http://www.google.com/url?sa=i&amp;rct=j&amp;q=gel+electrophoresis&amp;source=images&amp;cd=&amp;docid=rG4c6mNd5nw0pM&amp;tbnid=Opyuyv1qbF0EYM:&amp;ved=0CAUQjRw&amp;url=http://en.wikipedia.org/wiki/Gel_electrophoresis&amp;ei=sopIUuyxNMnxrAHepYDgAQ&amp;bvm=bv.53217764,d.aWM&amp;psig=AFQjCNHy_hWyDWMQ2_LA2F0jTFbcu4pd-g&amp;ust=1380572173514211" TargetMode="External"/><Relationship Id="rId4" Type="http://schemas.openxmlformats.org/officeDocument/2006/relationships/image" Target="../media/image54.jpeg"/></Relationships>
</file>

<file path=ppt/slides/_rels/slide5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363753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0166" y="0"/>
            <a:ext cx="11741834" cy="1417638"/>
          </a:xfrm>
        </p:spPr>
        <p:txBody>
          <a:bodyPr>
            <a:normAutofit/>
          </a:bodyPr>
          <a:lstStyle/>
          <a:p>
            <a:r>
              <a:rPr lang="en-US" sz="2400" dirty="0" smtClean="0"/>
              <a:t>10/3 </a:t>
            </a:r>
            <a:r>
              <a:rPr lang="en-US" sz="2400" b="1" dirty="0"/>
              <a:t>Protein Synthesis: Transcription </a:t>
            </a:r>
            <a:r>
              <a:rPr lang="en-US" sz="2400" dirty="0"/>
              <a:t>11.2</a:t>
            </a:r>
            <a:br>
              <a:rPr lang="en-US" sz="2400" dirty="0"/>
            </a:br>
            <a:r>
              <a:rPr lang="en-US" sz="2400" dirty="0"/>
              <a:t>Obj</a:t>
            </a:r>
            <a:r>
              <a:rPr lang="en-US" sz="2400" dirty="0" smtClean="0"/>
              <a:t>. TSW explain the process of Protein Synthesis by transcribing and translating DNA sequences from their Mini Lab 11.1 </a:t>
            </a:r>
            <a:r>
              <a:rPr lang="en-US" sz="2400" dirty="0" smtClean="0"/>
              <a:t>P.64 </a:t>
            </a:r>
            <a:r>
              <a:rPr lang="en-US" sz="2400" dirty="0" smtClean="0"/>
              <a:t>NB</a:t>
            </a:r>
            <a:endParaRPr lang="en-US" sz="2400" dirty="0"/>
          </a:p>
        </p:txBody>
      </p:sp>
      <p:sp>
        <p:nvSpPr>
          <p:cNvPr id="3" name="Text Placeholder 2"/>
          <p:cNvSpPr>
            <a:spLocks noGrp="1"/>
          </p:cNvSpPr>
          <p:nvPr>
            <p:ph type="body" idx="1"/>
          </p:nvPr>
        </p:nvSpPr>
        <p:spPr/>
        <p:txBody>
          <a:bodyPr/>
          <a:lstStyle/>
          <a:p>
            <a:r>
              <a:rPr lang="en-US" dirty="0" smtClean="0">
                <a:hlinkClick r:id="rId2" action="ppaction://hlinkfile"/>
              </a:rPr>
              <a:t>Learn.genetics.utah.edu/</a:t>
            </a:r>
            <a:endParaRPr lang="en-US" dirty="0" smtClean="0"/>
          </a:p>
          <a:p>
            <a:endParaRPr lang="en-US" dirty="0"/>
          </a:p>
        </p:txBody>
      </p:sp>
      <p:sp>
        <p:nvSpPr>
          <p:cNvPr id="6" name="Content Placeholder 5"/>
          <p:cNvSpPr>
            <a:spLocks noGrp="1"/>
          </p:cNvSpPr>
          <p:nvPr>
            <p:ph sz="quarter" idx="4"/>
          </p:nvPr>
        </p:nvSpPr>
        <p:spPr>
          <a:xfrm>
            <a:off x="7350856" y="1681163"/>
            <a:ext cx="4841144" cy="4578960"/>
          </a:xfrm>
        </p:spPr>
        <p:txBody>
          <a:bodyPr/>
          <a:lstStyle/>
          <a:p>
            <a:pPr marL="457200" indent="-457200">
              <a:buFont typeface="+mj-lt"/>
              <a:buAutoNum type="arabicPeriod"/>
            </a:pPr>
            <a:r>
              <a:rPr lang="en-US" dirty="0" smtClean="0"/>
              <a:t>What is transcription? </a:t>
            </a:r>
          </a:p>
          <a:p>
            <a:pPr marL="457200" indent="-457200">
              <a:buFont typeface="+mj-lt"/>
              <a:buAutoNum type="arabicPeriod"/>
            </a:pPr>
            <a:r>
              <a:rPr lang="en-US" dirty="0" smtClean="0"/>
              <a:t>Where does Transcription happen?</a:t>
            </a:r>
          </a:p>
          <a:p>
            <a:pPr marL="457200" indent="-457200">
              <a:buFont typeface="+mj-lt"/>
              <a:buAutoNum type="arabicPeriod"/>
            </a:pPr>
            <a:r>
              <a:rPr lang="en-US" dirty="0" smtClean="0"/>
              <a:t>Why is a codon important to making a protein?</a:t>
            </a:r>
          </a:p>
          <a:p>
            <a:pPr marL="0" indent="0">
              <a:buNone/>
            </a:pPr>
            <a:r>
              <a:rPr lang="en-US" dirty="0" smtClean="0"/>
              <a:t>HW – Study for the DNA Quiz tomorrow</a:t>
            </a:r>
          </a:p>
          <a:p>
            <a:pPr marL="0" indent="0">
              <a:buNone/>
            </a:pPr>
            <a:r>
              <a:rPr lang="en-US" dirty="0" smtClean="0"/>
              <a:t>Cell Lab is due Thursday/ </a:t>
            </a:r>
            <a:r>
              <a:rPr lang="en-US" dirty="0" err="1" smtClean="0"/>
              <a:t>friday</a:t>
            </a:r>
            <a:endParaRPr lang="en-US" dirty="0" smtClean="0"/>
          </a:p>
          <a:p>
            <a:pPr marL="457200" indent="-457200">
              <a:buFont typeface="+mj-lt"/>
              <a:buAutoNum type="arabicPeriod"/>
            </a:pPr>
            <a:endParaRPr lang="en-US" dirty="0"/>
          </a:p>
        </p:txBody>
      </p:sp>
      <p:pic>
        <p:nvPicPr>
          <p:cNvPr id="7" name="Picture 19" descr="Fig"/>
          <p:cNvPicPr>
            <a:picLocks noGrp="1" noChangeAspect="1" noChangeArrowheads="1"/>
          </p:cNvPicPr>
          <p:nvPr>
            <p:ph sz="half" idx="2"/>
          </p:nvPr>
        </p:nvPicPr>
        <p:blipFill>
          <a:blip r:embed="rId3" cstate="print"/>
          <a:srcRect/>
          <a:stretch>
            <a:fillRect/>
          </a:stretch>
        </p:blipFill>
        <p:spPr bwMode="auto">
          <a:xfrm>
            <a:off x="0" y="2014227"/>
            <a:ext cx="4048725" cy="4443723"/>
          </a:xfrm>
          <a:prstGeom prst="rect">
            <a:avLst/>
          </a:prstGeom>
          <a:noFill/>
        </p:spPr>
      </p:pic>
      <p:pic>
        <p:nvPicPr>
          <p:cNvPr id="112642" name="Picture 2" descr="http://www.accessexcellence.org/RC/VL/GG/images/codon.gif"/>
          <p:cNvPicPr>
            <a:picLocks noChangeAspect="1" noChangeArrowheads="1"/>
          </p:cNvPicPr>
          <p:nvPr/>
        </p:nvPicPr>
        <p:blipFill>
          <a:blip r:embed="rId4" cstate="print"/>
          <a:srcRect/>
          <a:stretch>
            <a:fillRect/>
          </a:stretch>
        </p:blipFill>
        <p:spPr bwMode="auto">
          <a:xfrm>
            <a:off x="4220308" y="1445576"/>
            <a:ext cx="3130548" cy="5314976"/>
          </a:xfrm>
          <a:prstGeom prst="rect">
            <a:avLst/>
          </a:prstGeom>
          <a:noFill/>
        </p:spPr>
      </p:pic>
    </p:spTree>
    <p:extLst>
      <p:ext uri="{BB962C8B-B14F-4D97-AF65-F5344CB8AC3E}">
        <p14:creationId xmlns:p14="http://schemas.microsoft.com/office/powerpoint/2010/main" val="26982478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Cracking the Code</a:t>
            </a:r>
            <a:endParaRPr lang="en-US" dirty="0"/>
          </a:p>
        </p:txBody>
      </p:sp>
      <p:sp>
        <p:nvSpPr>
          <p:cNvPr id="3" name="Content Placeholder 2"/>
          <p:cNvSpPr>
            <a:spLocks noGrp="1"/>
          </p:cNvSpPr>
          <p:nvPr>
            <p:ph idx="1"/>
          </p:nvPr>
        </p:nvSpPr>
        <p:spPr/>
        <p:txBody>
          <a:bodyPr/>
          <a:lstStyle/>
          <a:p>
            <a:r>
              <a:rPr lang="en-US" dirty="0" smtClean="0"/>
              <a:t>Students will take a page of notes on Notebook Paper and tape into their NB page 69NB</a:t>
            </a:r>
            <a:endParaRPr lang="en-US" dirty="0"/>
          </a:p>
        </p:txBody>
      </p:sp>
    </p:spTree>
    <p:extLst>
      <p:ext uri="{BB962C8B-B14F-4D97-AF65-F5344CB8AC3E}">
        <p14:creationId xmlns:p14="http://schemas.microsoft.com/office/powerpoint/2010/main" val="14444737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24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11.2 Summary – pages 288 - 295</a:t>
            </a:r>
          </a:p>
        </p:txBody>
      </p:sp>
      <p:sp>
        <p:nvSpPr>
          <p:cNvPr id="906243" name="Text Box 3"/>
          <p:cNvSpPr txBox="1">
            <a:spLocks noChangeArrowheads="1"/>
          </p:cNvSpPr>
          <p:nvPr/>
        </p:nvSpPr>
        <p:spPr bwMode="auto">
          <a:xfrm>
            <a:off x="2089151" y="914401"/>
            <a:ext cx="2656305"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a:solidFill>
                  <a:schemeClr val="tx2"/>
                </a:solidFill>
                <a:latin typeface="Times" pitchFamily="18" charset="0"/>
              </a:rPr>
              <a:t>Transcription</a:t>
            </a:r>
          </a:p>
        </p:txBody>
      </p:sp>
      <p:pic>
        <p:nvPicPr>
          <p:cNvPr id="906244" name="Picture 4"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06245"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06246" name="Picture 6" descr="New TOC">
            <a:hlinkClick r:id="" action="ppaction://noaction"/>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624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06248"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06249"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906252" name="Rectangle 12"/>
          <p:cNvSpPr>
            <a:spLocks noChangeArrowheads="1"/>
          </p:cNvSpPr>
          <p:nvPr/>
        </p:nvSpPr>
        <p:spPr bwMode="auto">
          <a:xfrm>
            <a:off x="2057400" y="1641476"/>
            <a:ext cx="7924800" cy="646331"/>
          </a:xfrm>
          <a:prstGeom prst="rect">
            <a:avLst/>
          </a:prstGeom>
          <a:noFill/>
          <a:ln w="9525">
            <a:noFill/>
            <a:miter lim="800000"/>
            <a:headEnd/>
            <a:tailEnd/>
          </a:ln>
          <a:effectLst/>
        </p:spPr>
        <p:txBody>
          <a:bodyPr>
            <a:spAutoFit/>
          </a:bodyPr>
          <a:lstStyle/>
          <a:p>
            <a:pPr marL="342900" indent="-342900"/>
            <a:r>
              <a:rPr lang="en-US">
                <a:latin typeface="Times" pitchFamily="18" charset="0"/>
              </a:rPr>
              <a:t>In the nucleus, enzymes make an RNA copy of a portion of a DNA strand in a process called </a:t>
            </a:r>
            <a:r>
              <a:rPr lang="en-US">
                <a:solidFill>
                  <a:srgbClr val="FF0066"/>
                </a:solidFill>
                <a:latin typeface="Times" pitchFamily="18" charset="0"/>
              </a:rPr>
              <a:t>transcription</a:t>
            </a:r>
            <a:r>
              <a:rPr lang="en-US">
                <a:latin typeface="Times" pitchFamily="18" charset="0"/>
              </a:rPr>
              <a:t>.</a:t>
            </a:r>
            <a:endParaRPr lang="en-US" i="1">
              <a:latin typeface="Times" pitchFamily="18" charset="0"/>
            </a:endParaRPr>
          </a:p>
        </p:txBody>
      </p:sp>
      <p:pic>
        <p:nvPicPr>
          <p:cNvPr id="906254" name="Picture 14" descr="Sec"/>
          <p:cNvPicPr>
            <a:picLocks noChangeAspect="1" noChangeArrowheads="1"/>
          </p:cNvPicPr>
          <p:nvPr/>
        </p:nvPicPr>
        <p:blipFill>
          <a:blip r:embed="rId10" cstate="print"/>
          <a:srcRect/>
          <a:stretch>
            <a:fillRect/>
          </a:stretch>
        </p:blipFill>
        <p:spPr bwMode="auto">
          <a:xfrm>
            <a:off x="1524000" y="0"/>
            <a:ext cx="1841500" cy="762000"/>
          </a:xfrm>
          <a:prstGeom prst="rect">
            <a:avLst/>
          </a:prstGeom>
          <a:noFill/>
        </p:spPr>
      </p:pic>
      <p:pic>
        <p:nvPicPr>
          <p:cNvPr id="906255" name="Picture 15" descr="Sec"/>
          <p:cNvPicPr>
            <a:picLocks noChangeAspect="1" noChangeArrowheads="1"/>
          </p:cNvPicPr>
          <p:nvPr/>
        </p:nvPicPr>
        <p:blipFill>
          <a:blip r:embed="rId11" cstate="print"/>
          <a:srcRect/>
          <a:stretch>
            <a:fillRect/>
          </a:stretch>
        </p:blipFill>
        <p:spPr bwMode="auto">
          <a:xfrm>
            <a:off x="4267200" y="0"/>
            <a:ext cx="3657600" cy="482600"/>
          </a:xfrm>
          <a:prstGeom prst="rect">
            <a:avLst/>
          </a:prstGeom>
          <a:noFill/>
        </p:spPr>
      </p:pic>
      <p:pic>
        <p:nvPicPr>
          <p:cNvPr id="906257" name="Picture 17" descr="audio image blue">
            <a:hlinkClick r:id="" action="ppaction://noaction">
              <a:snd r:embed="rId12" name="11-transcription.WAV"/>
            </a:hlinkClick>
          </p:cNvPr>
          <p:cNvPicPr>
            <a:picLocks noChangeAspect="1" noChangeArrowheads="1"/>
          </p:cNvPicPr>
          <p:nvPr/>
        </p:nvPicPr>
        <p:blipFill>
          <a:blip r:embed="rId13" cstate="print"/>
          <a:srcRect/>
          <a:stretch>
            <a:fillRect/>
          </a:stretch>
        </p:blipFill>
        <p:spPr bwMode="auto">
          <a:xfrm>
            <a:off x="5729288" y="2603501"/>
            <a:ext cx="354012" cy="354013"/>
          </a:xfrm>
          <a:prstGeom prst="rect">
            <a:avLst/>
          </a:prstGeom>
          <a:noFill/>
        </p:spPr>
      </p:pic>
      <p:pic>
        <p:nvPicPr>
          <p:cNvPr id="906258" name="GB4FXGMV.AVI">
            <a:hlinkClick r:id="" action="ppaction://media"/>
          </p:cNvPr>
          <p:cNvPicPr>
            <a:picLocks noRot="1" noChangeAspect="1" noChangeArrowheads="1"/>
          </p:cNvPicPr>
          <p:nvPr>
            <a:videoFile r:link="rId1"/>
          </p:nvPr>
        </p:nvPicPr>
        <p:blipFill>
          <a:blip r:embed="rId14" cstate="print"/>
          <a:srcRect/>
          <a:stretch>
            <a:fillRect/>
          </a:stretch>
        </p:blipFill>
        <p:spPr bwMode="auto">
          <a:xfrm>
            <a:off x="4572000" y="3124200"/>
            <a:ext cx="3048000" cy="2286000"/>
          </a:xfrm>
          <a:prstGeom prst="rect">
            <a:avLst/>
          </a:prstGeom>
          <a:noFill/>
        </p:spPr>
      </p:pic>
      <p:sp>
        <p:nvSpPr>
          <p:cNvPr id="906259" name="Text Box 19"/>
          <p:cNvSpPr txBox="1">
            <a:spLocks noChangeArrowheads="1"/>
          </p:cNvSpPr>
          <p:nvPr/>
        </p:nvSpPr>
        <p:spPr bwMode="auto">
          <a:xfrm>
            <a:off x="4953000" y="5491163"/>
            <a:ext cx="2412840" cy="338554"/>
          </a:xfrm>
          <a:prstGeom prst="rect">
            <a:avLst/>
          </a:prstGeom>
          <a:noFill/>
          <a:ln w="9525">
            <a:noFill/>
            <a:miter lim="800000"/>
            <a:headEnd/>
            <a:tailEnd/>
          </a:ln>
          <a:effectLst/>
        </p:spPr>
        <p:txBody>
          <a:bodyPr wrap="none">
            <a:spAutoFit/>
          </a:bodyPr>
          <a:lstStyle/>
          <a:p>
            <a:pPr>
              <a:buFontTx/>
              <a:buNone/>
            </a:pPr>
            <a:r>
              <a:rPr lang="en-US" sz="1600">
                <a:solidFill>
                  <a:schemeClr val="tx2"/>
                </a:solidFill>
                <a:latin typeface="Times New Roman" pitchFamily="18" charset="0"/>
              </a:rPr>
              <a:t>Click image to view movie</a:t>
            </a:r>
          </a:p>
        </p:txBody>
      </p:sp>
    </p:spTree>
    <p:extLst>
      <p:ext uri="{BB962C8B-B14F-4D97-AF65-F5344CB8AC3E}">
        <p14:creationId xmlns:p14="http://schemas.microsoft.com/office/powerpoint/2010/main" val="348899534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6252"/>
                                        </p:tgtEl>
                                        <p:attrNameLst>
                                          <p:attrName>style.visibility</p:attrName>
                                        </p:attrNameLst>
                                      </p:cBhvr>
                                      <p:to>
                                        <p:strVal val="visible"/>
                                      </p:to>
                                    </p:set>
                                    <p:animEffect transition="in" filter="box(out)">
                                      <p:cBhvr>
                                        <p:cTn id="7" dur="500"/>
                                        <p:tgtEl>
                                          <p:spTgt spid="90625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06257"/>
                                        </p:tgtEl>
                                        <p:attrNameLst>
                                          <p:attrName>style.visibility</p:attrName>
                                        </p:attrNameLst>
                                      </p:cBhvr>
                                      <p:to>
                                        <p:strVal val="visible"/>
                                      </p:to>
                                    </p:set>
                                    <p:animEffect transition="in" filter="box(out)">
                                      <p:cBhvr>
                                        <p:cTn id="12" dur="500"/>
                                        <p:tgtEl>
                                          <p:spTgt spid="906257"/>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06244"/>
                                        </p:tgtEl>
                                        <p:attrNameLst>
                                          <p:attrName>style.visibility</p:attrName>
                                        </p:attrNameLst>
                                      </p:cBhvr>
                                      <p:to>
                                        <p:strVal val="visible"/>
                                      </p:to>
                                    </p:set>
                                    <p:animEffect transition="in" filter="box(out)">
                                      <p:cBhvr>
                                        <p:cTn id="16" dur="500"/>
                                        <p:tgtEl>
                                          <p:spTgt spid="90624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06258"/>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906258"/>
                                        </p:tgtEl>
                                      </p:cBhvr>
                                    </p:cmd>
                                  </p:childTnLst>
                                </p:cTn>
                              </p:par>
                            </p:childTnLst>
                          </p:cTn>
                        </p:par>
                      </p:childTnLst>
                    </p:cTn>
                  </p:par>
                </p:childTnLst>
              </p:cTn>
              <p:nextCondLst>
                <p:cond evt="onClick" delay="0">
                  <p:tgtEl>
                    <p:spTgt spid="906258"/>
                  </p:tgtEl>
                </p:cond>
              </p:nextCondLst>
            </p:seq>
            <p:video>
              <p:cMediaNode>
                <p:cTn id="22" fill="remove" display="0">
                  <p:stCondLst>
                    <p:cond delay="indefinite"/>
                  </p:stCondLst>
                  <p:endCondLst>
                    <p:cond evt="onNext" delay="0">
                      <p:tgtEl>
                        <p:sldTgt/>
                      </p:tgtEl>
                    </p:cond>
                    <p:cond evt="onPrev" delay="0">
                      <p:tgtEl>
                        <p:sldTgt/>
                      </p:tgtEl>
                    </p:cond>
                  </p:endCondLst>
                </p:cTn>
                <p:tgtEl>
                  <p:spTgt spid="906258"/>
                </p:tgtEl>
              </p:cMediaNode>
            </p:video>
          </p:childTnLst>
        </p:cTn>
      </p:par>
    </p:tnLst>
    <p:bldLst>
      <p:bldP spid="906252"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1315" name="Picture 19" descr="Fig"/>
          <p:cNvPicPr>
            <a:picLocks noChangeAspect="1" noChangeArrowheads="1"/>
          </p:cNvPicPr>
          <p:nvPr/>
        </p:nvPicPr>
        <p:blipFill>
          <a:blip r:embed="rId2" cstate="print"/>
          <a:srcRect/>
          <a:stretch>
            <a:fillRect/>
          </a:stretch>
        </p:blipFill>
        <p:spPr bwMode="auto">
          <a:xfrm>
            <a:off x="2971801" y="838200"/>
            <a:ext cx="4479925" cy="4914900"/>
          </a:xfrm>
          <a:prstGeom prst="rect">
            <a:avLst/>
          </a:prstGeom>
          <a:noFill/>
        </p:spPr>
      </p:pic>
      <p:sp>
        <p:nvSpPr>
          <p:cNvPr id="95129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11.2 Summary – pages 288 - 295</a:t>
            </a:r>
          </a:p>
        </p:txBody>
      </p:sp>
      <p:pic>
        <p:nvPicPr>
          <p:cNvPr id="951300" name="Picture 4"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51301"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51302" name="Picture 6" descr="New TOC">
            <a:hlinkClick r:id="" action="ppaction://noaction"/>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5130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51304"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51305"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51307" name="Picture 11" descr="Sec"/>
          <p:cNvPicPr>
            <a:picLocks noChangeAspect="1" noChangeArrowheads="1"/>
          </p:cNvPicPr>
          <p:nvPr/>
        </p:nvPicPr>
        <p:blipFill>
          <a:blip r:embed="rId10" cstate="print"/>
          <a:srcRect/>
          <a:stretch>
            <a:fillRect/>
          </a:stretch>
        </p:blipFill>
        <p:spPr bwMode="auto">
          <a:xfrm>
            <a:off x="1524000" y="0"/>
            <a:ext cx="1841500" cy="762000"/>
          </a:xfrm>
          <a:prstGeom prst="rect">
            <a:avLst/>
          </a:prstGeom>
          <a:noFill/>
        </p:spPr>
      </p:pic>
      <p:pic>
        <p:nvPicPr>
          <p:cNvPr id="951308" name="Picture 12" descr="Sec"/>
          <p:cNvPicPr>
            <a:picLocks noChangeAspect="1" noChangeArrowheads="1"/>
          </p:cNvPicPr>
          <p:nvPr/>
        </p:nvPicPr>
        <p:blipFill>
          <a:blip r:embed="rId11" cstate="print"/>
          <a:srcRect/>
          <a:stretch>
            <a:fillRect/>
          </a:stretch>
        </p:blipFill>
        <p:spPr bwMode="auto">
          <a:xfrm>
            <a:off x="4267200" y="0"/>
            <a:ext cx="3657600" cy="482600"/>
          </a:xfrm>
          <a:prstGeom prst="rect">
            <a:avLst/>
          </a:prstGeom>
          <a:noFill/>
        </p:spPr>
      </p:pic>
      <p:sp>
        <p:nvSpPr>
          <p:cNvPr id="951311" name="Text Box 15"/>
          <p:cNvSpPr txBox="1">
            <a:spLocks noChangeArrowheads="1"/>
          </p:cNvSpPr>
          <p:nvPr/>
        </p:nvSpPr>
        <p:spPr bwMode="auto">
          <a:xfrm>
            <a:off x="2971800" y="3806826"/>
            <a:ext cx="914400" cy="646331"/>
          </a:xfrm>
          <a:prstGeom prst="rect">
            <a:avLst/>
          </a:prstGeom>
          <a:noFill/>
          <a:ln w="9525">
            <a:noFill/>
            <a:miter lim="800000"/>
            <a:headEnd/>
            <a:tailEnd/>
          </a:ln>
          <a:effectLst/>
        </p:spPr>
        <p:txBody>
          <a:bodyPr>
            <a:spAutoFit/>
          </a:bodyPr>
          <a:lstStyle/>
          <a:p>
            <a:pPr>
              <a:buFontTx/>
              <a:buNone/>
            </a:pPr>
            <a:r>
              <a:rPr lang="en-US">
                <a:latin typeface="Times" pitchFamily="18" charset="0"/>
              </a:rPr>
              <a:t>RNA strand</a:t>
            </a:r>
          </a:p>
        </p:txBody>
      </p:sp>
      <p:sp>
        <p:nvSpPr>
          <p:cNvPr id="951312" name="Text Box 16"/>
          <p:cNvSpPr txBox="1">
            <a:spLocks noChangeArrowheads="1"/>
          </p:cNvSpPr>
          <p:nvPr/>
        </p:nvSpPr>
        <p:spPr bwMode="auto">
          <a:xfrm>
            <a:off x="4724401" y="2362201"/>
            <a:ext cx="1235075" cy="646331"/>
          </a:xfrm>
          <a:prstGeom prst="rect">
            <a:avLst/>
          </a:prstGeom>
          <a:noFill/>
          <a:ln w="9525">
            <a:noFill/>
            <a:miter lim="800000"/>
            <a:headEnd/>
            <a:tailEnd/>
          </a:ln>
          <a:effectLst/>
        </p:spPr>
        <p:txBody>
          <a:bodyPr>
            <a:spAutoFit/>
          </a:bodyPr>
          <a:lstStyle/>
          <a:p>
            <a:pPr algn="ctr">
              <a:buFontTx/>
              <a:buNone/>
            </a:pPr>
            <a:r>
              <a:rPr lang="en-US">
                <a:latin typeface="Times" pitchFamily="18" charset="0"/>
              </a:rPr>
              <a:t>DNA strand</a:t>
            </a:r>
          </a:p>
        </p:txBody>
      </p:sp>
      <p:sp>
        <p:nvSpPr>
          <p:cNvPr id="951313" name="Text Box 17"/>
          <p:cNvSpPr txBox="1">
            <a:spLocks noChangeArrowheads="1"/>
          </p:cNvSpPr>
          <p:nvPr/>
        </p:nvSpPr>
        <p:spPr bwMode="auto">
          <a:xfrm>
            <a:off x="4038601" y="5127626"/>
            <a:ext cx="1235075" cy="646331"/>
          </a:xfrm>
          <a:prstGeom prst="rect">
            <a:avLst/>
          </a:prstGeom>
          <a:noFill/>
          <a:ln w="9525">
            <a:noFill/>
            <a:miter lim="800000"/>
            <a:headEnd/>
            <a:tailEnd/>
          </a:ln>
          <a:effectLst/>
        </p:spPr>
        <p:txBody>
          <a:bodyPr>
            <a:spAutoFit/>
          </a:bodyPr>
          <a:lstStyle/>
          <a:p>
            <a:pPr algn="ctr">
              <a:buFontTx/>
              <a:buNone/>
            </a:pPr>
            <a:r>
              <a:rPr lang="en-US">
                <a:latin typeface="Times" pitchFamily="18" charset="0"/>
              </a:rPr>
              <a:t>DNA strand</a:t>
            </a:r>
          </a:p>
        </p:txBody>
      </p:sp>
      <p:sp>
        <p:nvSpPr>
          <p:cNvPr id="951314" name="Text Box 18"/>
          <p:cNvSpPr txBox="1">
            <a:spLocks noChangeArrowheads="1"/>
          </p:cNvSpPr>
          <p:nvPr/>
        </p:nvSpPr>
        <p:spPr bwMode="auto">
          <a:xfrm>
            <a:off x="6689726" y="2714626"/>
            <a:ext cx="1235075" cy="646331"/>
          </a:xfrm>
          <a:prstGeom prst="rect">
            <a:avLst/>
          </a:prstGeom>
          <a:noFill/>
          <a:ln w="9525">
            <a:noFill/>
            <a:miter lim="800000"/>
            <a:headEnd/>
            <a:tailEnd/>
          </a:ln>
          <a:effectLst/>
        </p:spPr>
        <p:txBody>
          <a:bodyPr>
            <a:spAutoFit/>
          </a:bodyPr>
          <a:lstStyle/>
          <a:p>
            <a:pPr algn="ctr">
              <a:buFontTx/>
              <a:buNone/>
            </a:pPr>
            <a:r>
              <a:rPr lang="en-US">
                <a:latin typeface="Times" pitchFamily="18" charset="0"/>
              </a:rPr>
              <a:t>RNA strand</a:t>
            </a:r>
          </a:p>
        </p:txBody>
      </p:sp>
      <p:sp>
        <p:nvSpPr>
          <p:cNvPr id="951299" name="Text Box 3"/>
          <p:cNvSpPr txBox="1">
            <a:spLocks noChangeArrowheads="1"/>
          </p:cNvSpPr>
          <p:nvPr/>
        </p:nvSpPr>
        <p:spPr bwMode="auto">
          <a:xfrm>
            <a:off x="6705600" y="1143001"/>
            <a:ext cx="3048000" cy="646331"/>
          </a:xfrm>
          <a:prstGeom prst="rect">
            <a:avLst/>
          </a:prstGeom>
          <a:noFill/>
          <a:ln w="9525">
            <a:noFill/>
            <a:miter lim="800000"/>
            <a:headEnd/>
            <a:tailEnd/>
          </a:ln>
          <a:effectLst>
            <a:outerShdw dist="45791" dir="3378596" algn="ctr" rotWithShape="0">
              <a:schemeClr val="bg2"/>
            </a:outerShdw>
          </a:effectLst>
        </p:spPr>
        <p:txBody>
          <a:bodyPr>
            <a:spAutoFit/>
          </a:bodyPr>
          <a:lstStyle/>
          <a:p>
            <a:pPr>
              <a:buFontTx/>
              <a:buNone/>
            </a:pPr>
            <a:r>
              <a:rPr lang="en-US" sz="3600">
                <a:solidFill>
                  <a:schemeClr val="tx2"/>
                </a:solidFill>
                <a:latin typeface="Times" pitchFamily="18" charset="0"/>
              </a:rPr>
              <a:t>Transcription</a:t>
            </a:r>
          </a:p>
        </p:txBody>
      </p:sp>
      <p:sp>
        <p:nvSpPr>
          <p:cNvPr id="951316" name="Line 20"/>
          <p:cNvSpPr>
            <a:spLocks noChangeShapeType="1"/>
          </p:cNvSpPr>
          <p:nvPr/>
        </p:nvSpPr>
        <p:spPr bwMode="auto">
          <a:xfrm flipV="1">
            <a:off x="4648200" y="4953000"/>
            <a:ext cx="304800" cy="228600"/>
          </a:xfrm>
          <a:prstGeom prst="line">
            <a:avLst/>
          </a:prstGeom>
          <a:noFill/>
          <a:ln w="28575">
            <a:solidFill>
              <a:schemeClr val="tx1"/>
            </a:solidFill>
            <a:round/>
            <a:headEnd/>
            <a:tailEnd/>
          </a:ln>
          <a:effectLst/>
        </p:spPr>
        <p:txBody>
          <a:bodyPr>
            <a:spAutoFit/>
          </a:bodyPr>
          <a:lstStyle/>
          <a:p>
            <a:endParaRPr lang="en-US"/>
          </a:p>
        </p:txBody>
      </p:sp>
      <p:sp>
        <p:nvSpPr>
          <p:cNvPr id="951317" name="Line 21"/>
          <p:cNvSpPr>
            <a:spLocks noChangeShapeType="1"/>
          </p:cNvSpPr>
          <p:nvPr/>
        </p:nvSpPr>
        <p:spPr bwMode="auto">
          <a:xfrm flipV="1">
            <a:off x="3657600" y="3733800"/>
            <a:ext cx="838200" cy="304800"/>
          </a:xfrm>
          <a:prstGeom prst="line">
            <a:avLst/>
          </a:prstGeom>
          <a:noFill/>
          <a:ln w="28575">
            <a:solidFill>
              <a:schemeClr val="tx1"/>
            </a:solidFill>
            <a:round/>
            <a:headEnd/>
            <a:tailEnd/>
          </a:ln>
          <a:effectLst/>
        </p:spPr>
        <p:txBody>
          <a:bodyPr>
            <a:spAutoFit/>
          </a:bodyPr>
          <a:lstStyle/>
          <a:p>
            <a:endParaRPr lang="en-US"/>
          </a:p>
        </p:txBody>
      </p:sp>
      <p:sp>
        <p:nvSpPr>
          <p:cNvPr id="951318" name="Line 22"/>
          <p:cNvSpPr>
            <a:spLocks noChangeShapeType="1"/>
          </p:cNvSpPr>
          <p:nvPr/>
        </p:nvSpPr>
        <p:spPr bwMode="auto">
          <a:xfrm flipH="1" flipV="1">
            <a:off x="6553200" y="2819400"/>
            <a:ext cx="381000" cy="152400"/>
          </a:xfrm>
          <a:prstGeom prst="line">
            <a:avLst/>
          </a:prstGeom>
          <a:noFill/>
          <a:ln w="28575">
            <a:solidFill>
              <a:schemeClr val="tx1"/>
            </a:solidFill>
            <a:round/>
            <a:headEnd/>
            <a:tailEnd/>
          </a:ln>
          <a:effectLst/>
        </p:spPr>
        <p:txBody>
          <a:bodyPr>
            <a:spAutoFit/>
          </a:bodyPr>
          <a:lstStyle/>
          <a:p>
            <a:endParaRPr lang="en-US"/>
          </a:p>
        </p:txBody>
      </p:sp>
      <p:sp>
        <p:nvSpPr>
          <p:cNvPr id="951319" name="Line 23"/>
          <p:cNvSpPr>
            <a:spLocks noChangeShapeType="1"/>
          </p:cNvSpPr>
          <p:nvPr/>
        </p:nvSpPr>
        <p:spPr bwMode="auto">
          <a:xfrm flipH="1">
            <a:off x="4724400" y="2590800"/>
            <a:ext cx="304800" cy="152400"/>
          </a:xfrm>
          <a:prstGeom prst="line">
            <a:avLst/>
          </a:prstGeom>
          <a:noFill/>
          <a:ln w="28575">
            <a:solidFill>
              <a:schemeClr val="tx1"/>
            </a:solidFill>
            <a:round/>
            <a:headEnd/>
            <a:tailEnd/>
          </a:ln>
          <a:effectLst/>
        </p:spPr>
        <p:txBody>
          <a:bodyPr>
            <a:spAutoFit/>
          </a:bodyPr>
          <a:lstStyle/>
          <a:p>
            <a:endParaRPr lang="en-US"/>
          </a:p>
        </p:txBody>
      </p:sp>
      <p:sp>
        <p:nvSpPr>
          <p:cNvPr id="951321" name="Text Box 25"/>
          <p:cNvSpPr txBox="1">
            <a:spLocks noChangeArrowheads="1"/>
          </p:cNvSpPr>
          <p:nvPr/>
        </p:nvSpPr>
        <p:spPr bwMode="auto">
          <a:xfrm>
            <a:off x="2193925" y="2209800"/>
            <a:ext cx="351378" cy="369332"/>
          </a:xfrm>
          <a:prstGeom prst="rect">
            <a:avLst/>
          </a:prstGeom>
          <a:noFill/>
          <a:ln w="9525">
            <a:noFill/>
            <a:miter lim="800000"/>
            <a:headEnd/>
            <a:tailEnd/>
          </a:ln>
          <a:effectLst/>
        </p:spPr>
        <p:txBody>
          <a:bodyPr wrap="none">
            <a:spAutoFit/>
          </a:bodyPr>
          <a:lstStyle/>
          <a:p>
            <a:pPr>
              <a:buFontTx/>
              <a:buNone/>
            </a:pPr>
            <a:r>
              <a:rPr lang="en-US">
                <a:solidFill>
                  <a:schemeClr val="tx2"/>
                </a:solidFill>
                <a:latin typeface="Times" pitchFamily="18" charset="0"/>
              </a:rPr>
              <a:t>A</a:t>
            </a:r>
          </a:p>
        </p:txBody>
      </p:sp>
      <p:sp>
        <p:nvSpPr>
          <p:cNvPr id="951323" name="Text Box 27"/>
          <p:cNvSpPr txBox="1">
            <a:spLocks noChangeArrowheads="1"/>
          </p:cNvSpPr>
          <p:nvPr/>
        </p:nvSpPr>
        <p:spPr bwMode="auto">
          <a:xfrm>
            <a:off x="2189163" y="4575175"/>
            <a:ext cx="338554" cy="369332"/>
          </a:xfrm>
          <a:prstGeom prst="rect">
            <a:avLst/>
          </a:prstGeom>
          <a:noFill/>
          <a:ln w="9525">
            <a:noFill/>
            <a:miter lim="800000"/>
            <a:headEnd/>
            <a:tailEnd/>
          </a:ln>
          <a:effectLst/>
        </p:spPr>
        <p:txBody>
          <a:bodyPr wrap="none">
            <a:spAutoFit/>
          </a:bodyPr>
          <a:lstStyle/>
          <a:p>
            <a:pPr>
              <a:buFontTx/>
              <a:buNone/>
            </a:pPr>
            <a:r>
              <a:rPr lang="en-US">
                <a:solidFill>
                  <a:schemeClr val="tx2"/>
                </a:solidFill>
                <a:latin typeface="Times" pitchFamily="18" charset="0"/>
              </a:rPr>
              <a:t>B</a:t>
            </a:r>
          </a:p>
        </p:txBody>
      </p:sp>
      <p:sp>
        <p:nvSpPr>
          <p:cNvPr id="951325" name="Text Box 29"/>
          <p:cNvSpPr txBox="1">
            <a:spLocks noChangeArrowheads="1"/>
          </p:cNvSpPr>
          <p:nvPr/>
        </p:nvSpPr>
        <p:spPr bwMode="auto">
          <a:xfrm>
            <a:off x="7294563" y="3962400"/>
            <a:ext cx="338554" cy="369332"/>
          </a:xfrm>
          <a:prstGeom prst="rect">
            <a:avLst/>
          </a:prstGeom>
          <a:noFill/>
          <a:ln w="9525">
            <a:noFill/>
            <a:miter lim="800000"/>
            <a:headEnd/>
            <a:tailEnd/>
          </a:ln>
          <a:effectLst/>
        </p:spPr>
        <p:txBody>
          <a:bodyPr wrap="none">
            <a:spAutoFit/>
          </a:bodyPr>
          <a:lstStyle/>
          <a:p>
            <a:pPr>
              <a:buFontTx/>
              <a:buNone/>
            </a:pPr>
            <a:r>
              <a:rPr lang="en-US">
                <a:solidFill>
                  <a:schemeClr val="tx2"/>
                </a:solidFill>
                <a:latin typeface="Times" pitchFamily="18" charset="0"/>
              </a:rPr>
              <a:t>C</a:t>
            </a:r>
          </a:p>
        </p:txBody>
      </p:sp>
      <p:pic>
        <p:nvPicPr>
          <p:cNvPr id="951326" name="Picture 30" descr="audio image blue">
            <a:hlinkClick r:id="" action="ppaction://noaction">
              <a:snd r:embed="rId12" name="11-11-7A.WAV"/>
            </a:hlinkClick>
          </p:cNvPr>
          <p:cNvPicPr>
            <a:picLocks noChangeAspect="1" noChangeArrowheads="1"/>
          </p:cNvPicPr>
          <p:nvPr/>
        </p:nvPicPr>
        <p:blipFill>
          <a:blip r:embed="rId13" cstate="print"/>
          <a:srcRect/>
          <a:stretch>
            <a:fillRect/>
          </a:stretch>
        </p:blipFill>
        <p:spPr bwMode="auto">
          <a:xfrm>
            <a:off x="2655888" y="2311401"/>
            <a:ext cx="354012" cy="354013"/>
          </a:xfrm>
          <a:prstGeom prst="rect">
            <a:avLst/>
          </a:prstGeom>
          <a:noFill/>
        </p:spPr>
      </p:pic>
      <p:pic>
        <p:nvPicPr>
          <p:cNvPr id="951327" name="Picture 31" descr="audio image blue">
            <a:hlinkClick r:id="" action="ppaction://noaction">
              <a:snd r:embed="rId14" name="11-11-7B.WAV"/>
            </a:hlinkClick>
          </p:cNvPr>
          <p:cNvPicPr>
            <a:picLocks noChangeAspect="1" noChangeArrowheads="1"/>
          </p:cNvPicPr>
          <p:nvPr/>
        </p:nvPicPr>
        <p:blipFill>
          <a:blip r:embed="rId13" cstate="print"/>
          <a:srcRect/>
          <a:stretch>
            <a:fillRect/>
          </a:stretch>
        </p:blipFill>
        <p:spPr bwMode="auto">
          <a:xfrm>
            <a:off x="2643188" y="4649788"/>
            <a:ext cx="354012" cy="354012"/>
          </a:xfrm>
          <a:prstGeom prst="rect">
            <a:avLst/>
          </a:prstGeom>
          <a:noFill/>
        </p:spPr>
      </p:pic>
      <p:pic>
        <p:nvPicPr>
          <p:cNvPr id="951328" name="Picture 32" descr="audio image blue">
            <a:hlinkClick r:id="" action="ppaction://noaction">
              <a:snd r:embed="rId15" name="11-11-7C.WAV"/>
            </a:hlinkClick>
          </p:cNvPr>
          <p:cNvPicPr>
            <a:picLocks noChangeAspect="1" noChangeArrowheads="1"/>
          </p:cNvPicPr>
          <p:nvPr/>
        </p:nvPicPr>
        <p:blipFill>
          <a:blip r:embed="rId13" cstate="print"/>
          <a:srcRect/>
          <a:stretch>
            <a:fillRect/>
          </a:stretch>
        </p:blipFill>
        <p:spPr bwMode="auto">
          <a:xfrm>
            <a:off x="7735888" y="4052888"/>
            <a:ext cx="354012" cy="354012"/>
          </a:xfrm>
          <a:prstGeom prst="rect">
            <a:avLst/>
          </a:prstGeom>
          <a:noFill/>
        </p:spPr>
      </p:pic>
    </p:spTree>
    <p:extLst>
      <p:ext uri="{BB962C8B-B14F-4D97-AF65-F5344CB8AC3E}">
        <p14:creationId xmlns:p14="http://schemas.microsoft.com/office/powerpoint/2010/main" val="397496767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951326"/>
                                        </p:tgtEl>
                                        <p:attrNameLst>
                                          <p:attrName>style.visibility</p:attrName>
                                        </p:attrNameLst>
                                      </p:cBhvr>
                                      <p:to>
                                        <p:strVal val="visible"/>
                                      </p:to>
                                    </p:set>
                                    <p:animEffect transition="in" filter="box(out)">
                                      <p:cBhvr>
                                        <p:cTn id="7" dur="500"/>
                                        <p:tgtEl>
                                          <p:spTgt spid="95132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51327"/>
                                        </p:tgtEl>
                                        <p:attrNameLst>
                                          <p:attrName>style.visibility</p:attrName>
                                        </p:attrNameLst>
                                      </p:cBhvr>
                                      <p:to>
                                        <p:strVal val="visible"/>
                                      </p:to>
                                    </p:set>
                                    <p:animEffect transition="in" filter="box(out)">
                                      <p:cBhvr>
                                        <p:cTn id="12" dur="500"/>
                                        <p:tgtEl>
                                          <p:spTgt spid="95132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51328"/>
                                        </p:tgtEl>
                                        <p:attrNameLst>
                                          <p:attrName>style.visibility</p:attrName>
                                        </p:attrNameLst>
                                      </p:cBhvr>
                                      <p:to>
                                        <p:strVal val="visible"/>
                                      </p:to>
                                    </p:set>
                                    <p:animEffect transition="in" filter="box(out)">
                                      <p:cBhvr>
                                        <p:cTn id="17" dur="500"/>
                                        <p:tgtEl>
                                          <p:spTgt spid="951328"/>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51300"/>
                                        </p:tgtEl>
                                        <p:attrNameLst>
                                          <p:attrName>style.visibility</p:attrName>
                                        </p:attrNameLst>
                                      </p:cBhvr>
                                      <p:to>
                                        <p:strVal val="visible"/>
                                      </p:to>
                                    </p:set>
                                    <p:animEffect transition="in" filter="box(out)">
                                      <p:cBhvr>
                                        <p:cTn id="21" dur="500"/>
                                        <p:tgtEl>
                                          <p:spTgt spid="951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027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11.2 Summary – pages 288 - 295</a:t>
            </a:r>
          </a:p>
        </p:txBody>
      </p:sp>
      <p:sp>
        <p:nvSpPr>
          <p:cNvPr id="950275" name="Text Box 3"/>
          <p:cNvSpPr txBox="1">
            <a:spLocks noChangeArrowheads="1"/>
          </p:cNvSpPr>
          <p:nvPr/>
        </p:nvSpPr>
        <p:spPr bwMode="auto">
          <a:xfrm>
            <a:off x="2089151" y="914401"/>
            <a:ext cx="2656305"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a:solidFill>
                  <a:schemeClr val="tx2"/>
                </a:solidFill>
                <a:latin typeface="Times" pitchFamily="18" charset="0"/>
              </a:rPr>
              <a:t>Transcription</a:t>
            </a:r>
          </a:p>
        </p:txBody>
      </p:sp>
      <p:pic>
        <p:nvPicPr>
          <p:cNvPr id="950276"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5027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50278" name="Picture 6" descr="New TOC">
            <a:hlinkClick r:id="" action="ppaction://noaction"/>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50279" name="Picture 7"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50280" name="Picture 8"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950281" name="Picture 9" descr="resources">
            <a:hlinkClick r:id="rId7"/>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sp>
        <p:nvSpPr>
          <p:cNvPr id="950283" name="Rectangle 11"/>
          <p:cNvSpPr>
            <a:spLocks noChangeArrowheads="1"/>
          </p:cNvSpPr>
          <p:nvPr/>
        </p:nvSpPr>
        <p:spPr bwMode="auto">
          <a:xfrm>
            <a:off x="2057400" y="1679575"/>
            <a:ext cx="7924800" cy="923330"/>
          </a:xfrm>
          <a:prstGeom prst="rect">
            <a:avLst/>
          </a:prstGeom>
          <a:noFill/>
          <a:ln w="9525">
            <a:noFill/>
            <a:miter lim="800000"/>
            <a:headEnd/>
            <a:tailEnd/>
          </a:ln>
          <a:effectLst/>
        </p:spPr>
        <p:txBody>
          <a:bodyPr>
            <a:spAutoFit/>
          </a:bodyPr>
          <a:lstStyle/>
          <a:p>
            <a:pPr marL="342900" indent="-342900">
              <a:buClr>
                <a:schemeClr val="tx1"/>
              </a:buClr>
            </a:pPr>
            <a:r>
              <a:rPr lang="en-US">
                <a:latin typeface="Times" pitchFamily="18" charset="0"/>
              </a:rPr>
              <a:t>The main difference between transcription and DNA replication is that transcription results in the formation of one single-stranded RNA molecule rather than a double-stranded DNA molecule.</a:t>
            </a:r>
            <a:endParaRPr lang="en-US" i="1">
              <a:latin typeface="Times" pitchFamily="18" charset="0"/>
            </a:endParaRPr>
          </a:p>
        </p:txBody>
      </p:sp>
      <p:pic>
        <p:nvPicPr>
          <p:cNvPr id="950284" name="Picture 12" descr="Sec"/>
          <p:cNvPicPr>
            <a:picLocks noChangeAspect="1" noChangeArrowheads="1"/>
          </p:cNvPicPr>
          <p:nvPr/>
        </p:nvPicPr>
        <p:blipFill>
          <a:blip r:embed="rId9" cstate="print"/>
          <a:srcRect/>
          <a:stretch>
            <a:fillRect/>
          </a:stretch>
        </p:blipFill>
        <p:spPr bwMode="auto">
          <a:xfrm>
            <a:off x="1524000" y="0"/>
            <a:ext cx="1841500" cy="762000"/>
          </a:xfrm>
          <a:prstGeom prst="rect">
            <a:avLst/>
          </a:prstGeom>
          <a:noFill/>
        </p:spPr>
      </p:pic>
      <p:pic>
        <p:nvPicPr>
          <p:cNvPr id="950285" name="Picture 13" descr="Sec"/>
          <p:cNvPicPr>
            <a:picLocks noChangeAspect="1" noChangeArrowheads="1"/>
          </p:cNvPicPr>
          <p:nvPr/>
        </p:nvPicPr>
        <p:blipFill>
          <a:blip r:embed="rId10" cstate="print"/>
          <a:srcRect/>
          <a:stretch>
            <a:fillRect/>
          </a:stretch>
        </p:blipFill>
        <p:spPr bwMode="auto">
          <a:xfrm>
            <a:off x="4267200" y="0"/>
            <a:ext cx="3657600" cy="482600"/>
          </a:xfrm>
          <a:prstGeom prst="rect">
            <a:avLst/>
          </a:prstGeom>
          <a:noFill/>
        </p:spPr>
      </p:pic>
    </p:spTree>
    <p:extLst>
      <p:ext uri="{BB962C8B-B14F-4D97-AF65-F5344CB8AC3E}">
        <p14:creationId xmlns:p14="http://schemas.microsoft.com/office/powerpoint/2010/main" val="58865223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50283"/>
                                        </p:tgtEl>
                                        <p:attrNameLst>
                                          <p:attrName>style.visibility</p:attrName>
                                        </p:attrNameLst>
                                      </p:cBhvr>
                                      <p:to>
                                        <p:strVal val="visible"/>
                                      </p:to>
                                    </p:set>
                                    <p:animEffect transition="in" filter="box(out)">
                                      <p:cBhvr>
                                        <p:cTn id="7" dur="500"/>
                                        <p:tgtEl>
                                          <p:spTgt spid="95028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50276"/>
                                        </p:tgtEl>
                                        <p:attrNameLst>
                                          <p:attrName>style.visibility</p:attrName>
                                        </p:attrNameLst>
                                      </p:cBhvr>
                                      <p:to>
                                        <p:strVal val="visible"/>
                                      </p:to>
                                    </p:set>
                                    <p:animEffect transition="in" filter="box(out)">
                                      <p:cBhvr>
                                        <p:cTn id="11" dur="500"/>
                                        <p:tgtEl>
                                          <p:spTgt spid="950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0283"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6"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11.2 Summary – pages 288 - 295</a:t>
            </a:r>
          </a:p>
        </p:txBody>
      </p:sp>
      <p:pic>
        <p:nvPicPr>
          <p:cNvPr id="907268"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0726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07270" name="Picture 6" descr="New TOC">
            <a:hlinkClick r:id="" action="ppaction://noaction"/>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07271" name="Picture 7"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07272" name="Picture 8"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907273" name="Picture 9" descr="resources">
            <a:hlinkClick r:id="rId7"/>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sp>
        <p:nvSpPr>
          <p:cNvPr id="907276" name="Rectangle 12"/>
          <p:cNvSpPr>
            <a:spLocks noChangeArrowheads="1"/>
          </p:cNvSpPr>
          <p:nvPr/>
        </p:nvSpPr>
        <p:spPr bwMode="auto">
          <a:xfrm>
            <a:off x="2057400" y="1870076"/>
            <a:ext cx="7924800" cy="954107"/>
          </a:xfrm>
          <a:prstGeom prst="rect">
            <a:avLst/>
          </a:prstGeom>
          <a:noFill/>
          <a:ln w="9525">
            <a:noFill/>
            <a:miter lim="800000"/>
            <a:headEnd/>
            <a:tailEnd/>
          </a:ln>
          <a:effectLst/>
        </p:spPr>
        <p:txBody>
          <a:bodyPr>
            <a:spAutoFit/>
          </a:bodyPr>
          <a:lstStyle/>
          <a:p>
            <a:pPr marL="342900" indent="-342900"/>
            <a:r>
              <a:rPr lang="en-US" sz="2800" dirty="0">
                <a:latin typeface="Times" pitchFamily="18" charset="0"/>
              </a:rPr>
              <a:t>Not all the nucleotides in the DNA of eukaryotic cells carry instructions</a:t>
            </a:r>
            <a:r>
              <a:rPr lang="en-US" sz="2800" i="1" dirty="0">
                <a:latin typeface="Times" pitchFamily="18" charset="0"/>
              </a:rPr>
              <a:t>—</a:t>
            </a:r>
            <a:r>
              <a:rPr lang="en-US" sz="2800" dirty="0">
                <a:latin typeface="Times" pitchFamily="18" charset="0"/>
              </a:rPr>
              <a:t>or</a:t>
            </a:r>
            <a:r>
              <a:rPr lang="en-US" sz="2800" i="1" dirty="0">
                <a:latin typeface="Times" pitchFamily="18" charset="0"/>
              </a:rPr>
              <a:t> </a:t>
            </a:r>
            <a:r>
              <a:rPr lang="en-US" sz="2800" dirty="0">
                <a:latin typeface="Times" pitchFamily="18" charset="0"/>
              </a:rPr>
              <a:t>code</a:t>
            </a:r>
            <a:r>
              <a:rPr lang="en-US" sz="2800" i="1" dirty="0">
                <a:latin typeface="Times" pitchFamily="18" charset="0"/>
              </a:rPr>
              <a:t>—</a:t>
            </a:r>
            <a:r>
              <a:rPr lang="en-US" sz="2800" dirty="0">
                <a:latin typeface="Times" pitchFamily="18" charset="0"/>
              </a:rPr>
              <a:t>for making proteins.</a:t>
            </a:r>
            <a:endParaRPr lang="en-US" sz="2800" i="1" dirty="0">
              <a:latin typeface="Times" pitchFamily="18" charset="0"/>
            </a:endParaRPr>
          </a:p>
        </p:txBody>
      </p:sp>
      <p:sp>
        <p:nvSpPr>
          <p:cNvPr id="907277" name="Rectangle 13"/>
          <p:cNvSpPr>
            <a:spLocks noChangeArrowheads="1"/>
          </p:cNvSpPr>
          <p:nvPr/>
        </p:nvSpPr>
        <p:spPr bwMode="auto">
          <a:xfrm>
            <a:off x="2057400" y="2819401"/>
            <a:ext cx="7924800" cy="1406525"/>
          </a:xfrm>
          <a:prstGeom prst="rect">
            <a:avLst/>
          </a:prstGeom>
          <a:noFill/>
          <a:ln w="9525">
            <a:noFill/>
            <a:miter lim="800000"/>
            <a:headEnd/>
            <a:tailEnd/>
          </a:ln>
          <a:effectLst/>
        </p:spPr>
        <p:txBody>
          <a:bodyPr>
            <a:spAutoFit/>
          </a:bodyPr>
          <a:lstStyle/>
          <a:p>
            <a:pPr marL="342900" indent="-342900">
              <a:buClr>
                <a:schemeClr val="tx1"/>
              </a:buClr>
            </a:pPr>
            <a:r>
              <a:rPr lang="en-US" sz="2800" dirty="0">
                <a:latin typeface="Times" pitchFamily="18" charset="0"/>
              </a:rPr>
              <a:t>Genes usually contain many long </a:t>
            </a:r>
            <a:r>
              <a:rPr lang="en-US" sz="2800" dirty="0" err="1">
                <a:latin typeface="Times" pitchFamily="18" charset="0"/>
              </a:rPr>
              <a:t>noncoding</a:t>
            </a:r>
            <a:r>
              <a:rPr lang="en-US" sz="2800" dirty="0">
                <a:latin typeface="Times" pitchFamily="18" charset="0"/>
              </a:rPr>
              <a:t> nucleotide sequences, called </a:t>
            </a:r>
            <a:r>
              <a:rPr lang="en-US" sz="2800" dirty="0" err="1">
                <a:latin typeface="Times" pitchFamily="18" charset="0"/>
              </a:rPr>
              <a:t>introns</a:t>
            </a:r>
            <a:r>
              <a:rPr lang="en-US" sz="2800" dirty="0">
                <a:latin typeface="Times" pitchFamily="18" charset="0"/>
              </a:rPr>
              <a:t>, that are scattered among the coding sequences.</a:t>
            </a:r>
            <a:endParaRPr lang="en-US" sz="2800" i="1" dirty="0">
              <a:latin typeface="Times" pitchFamily="18" charset="0"/>
            </a:endParaRPr>
          </a:p>
        </p:txBody>
      </p:sp>
      <p:pic>
        <p:nvPicPr>
          <p:cNvPr id="907278" name="Picture 14" descr="Sec"/>
          <p:cNvPicPr>
            <a:picLocks noChangeAspect="1" noChangeArrowheads="1"/>
          </p:cNvPicPr>
          <p:nvPr/>
        </p:nvPicPr>
        <p:blipFill>
          <a:blip r:embed="rId9" cstate="print"/>
          <a:srcRect/>
          <a:stretch>
            <a:fillRect/>
          </a:stretch>
        </p:blipFill>
        <p:spPr bwMode="auto">
          <a:xfrm>
            <a:off x="1524000" y="0"/>
            <a:ext cx="1841500" cy="762000"/>
          </a:xfrm>
          <a:prstGeom prst="rect">
            <a:avLst/>
          </a:prstGeom>
          <a:noFill/>
        </p:spPr>
      </p:pic>
      <p:pic>
        <p:nvPicPr>
          <p:cNvPr id="907279" name="Picture 15" descr="Sec"/>
          <p:cNvPicPr>
            <a:picLocks noChangeAspect="1" noChangeArrowheads="1"/>
          </p:cNvPicPr>
          <p:nvPr/>
        </p:nvPicPr>
        <p:blipFill>
          <a:blip r:embed="rId10" cstate="print"/>
          <a:srcRect/>
          <a:stretch>
            <a:fillRect/>
          </a:stretch>
        </p:blipFill>
        <p:spPr bwMode="auto">
          <a:xfrm>
            <a:off x="4267200" y="0"/>
            <a:ext cx="3657600" cy="482600"/>
          </a:xfrm>
          <a:prstGeom prst="rect">
            <a:avLst/>
          </a:prstGeom>
          <a:noFill/>
        </p:spPr>
      </p:pic>
      <p:sp>
        <p:nvSpPr>
          <p:cNvPr id="907280" name="Text Box 16"/>
          <p:cNvSpPr txBox="1">
            <a:spLocks noChangeArrowheads="1"/>
          </p:cNvSpPr>
          <p:nvPr/>
        </p:nvSpPr>
        <p:spPr bwMode="auto">
          <a:xfrm>
            <a:off x="2089151" y="914401"/>
            <a:ext cx="6882205"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dirty="0">
                <a:solidFill>
                  <a:schemeClr val="tx2"/>
                </a:solidFill>
                <a:latin typeface="Times" pitchFamily="18" charset="0"/>
              </a:rPr>
              <a:t>RNA Processing = Gene Expression</a:t>
            </a:r>
          </a:p>
        </p:txBody>
      </p:sp>
    </p:spTree>
    <p:extLst>
      <p:ext uri="{BB962C8B-B14F-4D97-AF65-F5344CB8AC3E}">
        <p14:creationId xmlns:p14="http://schemas.microsoft.com/office/powerpoint/2010/main" val="45380586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7276"/>
                                        </p:tgtEl>
                                        <p:attrNameLst>
                                          <p:attrName>style.visibility</p:attrName>
                                        </p:attrNameLst>
                                      </p:cBhvr>
                                      <p:to>
                                        <p:strVal val="visible"/>
                                      </p:to>
                                    </p:set>
                                    <p:animEffect transition="in" filter="box(out)">
                                      <p:cBhvr>
                                        <p:cTn id="7" dur="500"/>
                                        <p:tgtEl>
                                          <p:spTgt spid="90727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7277"/>
                                        </p:tgtEl>
                                        <p:attrNameLst>
                                          <p:attrName>style.visibility</p:attrName>
                                        </p:attrNameLst>
                                      </p:cBhvr>
                                      <p:to>
                                        <p:strVal val="visible"/>
                                      </p:to>
                                    </p:set>
                                    <p:animEffect transition="in" filter="box(out)">
                                      <p:cBhvr>
                                        <p:cTn id="12" dur="500"/>
                                        <p:tgtEl>
                                          <p:spTgt spid="907277"/>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07268"/>
                                        </p:tgtEl>
                                        <p:attrNameLst>
                                          <p:attrName>style.visibility</p:attrName>
                                        </p:attrNameLst>
                                      </p:cBhvr>
                                      <p:to>
                                        <p:strVal val="visible"/>
                                      </p:to>
                                    </p:set>
                                    <p:animEffect transition="in" filter="box(out)">
                                      <p:cBhvr>
                                        <p:cTn id="16" dur="500"/>
                                        <p:tgtEl>
                                          <p:spTgt spid="907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7276" grpId="0" autoUpdateAnimBg="0"/>
      <p:bldP spid="907277"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Protein Synthesis Honors Biology</a:t>
            </a:r>
            <a:endParaRPr lang="en-US" dirty="0"/>
          </a:p>
        </p:txBody>
      </p:sp>
      <p:sp>
        <p:nvSpPr>
          <p:cNvPr id="3" name="Content Placeholder 2"/>
          <p:cNvSpPr>
            <a:spLocks noGrp="1"/>
          </p:cNvSpPr>
          <p:nvPr>
            <p:ph idx="1"/>
          </p:nvPr>
        </p:nvSpPr>
        <p:spPr/>
        <p:txBody>
          <a:bodyPr/>
          <a:lstStyle/>
          <a:p>
            <a:r>
              <a:rPr lang="en-US" dirty="0" smtClean="0"/>
              <a:t>1 large bag M &amp;M’s – Maria</a:t>
            </a:r>
          </a:p>
          <a:p>
            <a:r>
              <a:rPr lang="en-US" dirty="0" smtClean="0"/>
              <a:t>1 large bag of Gummy Bears – </a:t>
            </a:r>
            <a:r>
              <a:rPr lang="en-US" dirty="0" err="1" smtClean="0"/>
              <a:t>Yanna</a:t>
            </a:r>
            <a:endParaRPr lang="en-US" dirty="0" smtClean="0"/>
          </a:p>
          <a:p>
            <a:r>
              <a:rPr lang="en-US" dirty="0" smtClean="0"/>
              <a:t>4 Bags of Marshmallows – Claudia, Sarahi, Fabio, Aisha</a:t>
            </a:r>
          </a:p>
          <a:p>
            <a:r>
              <a:rPr lang="en-US" dirty="0" smtClean="0"/>
              <a:t>1 Box of Rice </a:t>
            </a:r>
            <a:r>
              <a:rPr lang="en-US" dirty="0" err="1" smtClean="0"/>
              <a:t>Krispies</a:t>
            </a:r>
            <a:r>
              <a:rPr lang="en-US" dirty="0" smtClean="0"/>
              <a:t> Cereal – Abby</a:t>
            </a:r>
          </a:p>
          <a:p>
            <a:r>
              <a:rPr lang="en-US" dirty="0" smtClean="0"/>
              <a:t>1 stick of Butter – </a:t>
            </a:r>
            <a:r>
              <a:rPr lang="en-US" dirty="0" err="1" smtClean="0"/>
              <a:t>Dru</a:t>
            </a:r>
            <a:r>
              <a:rPr lang="en-US" dirty="0" smtClean="0"/>
              <a:t> &amp; </a:t>
            </a:r>
            <a:r>
              <a:rPr lang="en-US" dirty="0" err="1" smtClean="0"/>
              <a:t>Sopear</a:t>
            </a:r>
            <a:endParaRPr lang="en-US" dirty="0"/>
          </a:p>
        </p:txBody>
      </p:sp>
    </p:spTree>
    <p:extLst>
      <p:ext uri="{BB962C8B-B14F-4D97-AF65-F5344CB8AC3E}">
        <p14:creationId xmlns:p14="http://schemas.microsoft.com/office/powerpoint/2010/main" val="36967768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a:xfrm>
            <a:off x="2438400" y="6883400"/>
            <a:ext cx="8229600" cy="122238"/>
          </a:xfrm>
        </p:spPr>
        <p:txBody>
          <a:bodyPr>
            <a:normAutofit fontScale="90000"/>
          </a:bodyPr>
          <a:lstStyle/>
          <a:p>
            <a:pPr algn="r"/>
            <a:r>
              <a:rPr lang="en-US" altLang="en-US" sz="1400" b="1"/>
              <a:t>Chapter Assessment</a:t>
            </a:r>
          </a:p>
        </p:txBody>
      </p:sp>
      <p:sp>
        <p:nvSpPr>
          <p:cNvPr id="32773" name="Text Box 5"/>
          <p:cNvSpPr txBox="1">
            <a:spLocks noChangeArrowheads="1"/>
          </p:cNvSpPr>
          <p:nvPr/>
        </p:nvSpPr>
        <p:spPr bwMode="auto">
          <a:xfrm>
            <a:off x="2057400" y="977900"/>
            <a:ext cx="8153400" cy="579438"/>
          </a:xfrm>
          <a:prstGeom prst="rect">
            <a:avLst/>
          </a:prstGeom>
          <a:noFill/>
          <a:ln w="9525">
            <a:noFill/>
            <a:miter lim="800000"/>
            <a:headEnd/>
            <a:tailEnd/>
          </a:ln>
          <a:effectLst/>
        </p:spPr>
        <p:txBody>
          <a:bodyPr/>
          <a:lstStyle/>
          <a:p>
            <a:pPr eaLnBrk="0" hangingPunct="0">
              <a:buFontTx/>
              <a:buNone/>
            </a:pPr>
            <a:r>
              <a:rPr lang="en-US" sz="3600">
                <a:solidFill>
                  <a:srgbClr val="FFFF00"/>
                </a:solidFill>
                <a:latin typeface="Times" pitchFamily="18" charset="0"/>
              </a:rPr>
              <a:t>Question 1</a:t>
            </a:r>
          </a:p>
        </p:txBody>
      </p:sp>
      <p:sp>
        <p:nvSpPr>
          <p:cNvPr id="32774" name="Text Box 6"/>
          <p:cNvSpPr txBox="1">
            <a:spLocks noChangeArrowheads="1"/>
          </p:cNvSpPr>
          <p:nvPr/>
        </p:nvSpPr>
        <p:spPr bwMode="auto">
          <a:xfrm>
            <a:off x="2133600" y="1828800"/>
            <a:ext cx="7620000" cy="641350"/>
          </a:xfrm>
          <a:prstGeom prst="rect">
            <a:avLst/>
          </a:prstGeom>
          <a:noFill/>
          <a:ln w="19050">
            <a:noFill/>
            <a:miter lim="800000"/>
            <a:headEnd/>
            <a:tailEnd/>
          </a:ln>
          <a:effectLst/>
        </p:spPr>
        <p:txBody>
          <a:bodyPr/>
          <a:lstStyle/>
          <a:p>
            <a:pPr eaLnBrk="0" hangingPunct="0">
              <a:buFontTx/>
              <a:buNone/>
            </a:pPr>
            <a:r>
              <a:rPr lang="en-US">
                <a:latin typeface="Times New Roman" pitchFamily="18" charset="0"/>
                <a:cs typeface="Times New Roman" pitchFamily="18" charset="0"/>
              </a:rPr>
              <a:t>How does DNA control the structures and functions of a cell?</a:t>
            </a:r>
            <a:r>
              <a:rPr lang="en-US">
                <a:latin typeface="Times" pitchFamily="18" charset="0"/>
              </a:rPr>
              <a:t> </a:t>
            </a:r>
          </a:p>
        </p:txBody>
      </p:sp>
      <p:pic>
        <p:nvPicPr>
          <p:cNvPr id="32826" name="Picture 58"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32827" name="Picture 59" descr="New TOC">
            <a:hlinkClick r:id="" action="ppaction://noaction"/>
          </p:cNvPr>
          <p:cNvPicPr>
            <a:picLocks noChangeAspect="1" noChangeArrowheads="1"/>
          </p:cNvPicPr>
          <p:nvPr/>
        </p:nvPicPr>
        <p:blipFill>
          <a:blip r:embed="rId3" cstate="print"/>
          <a:srcRect/>
          <a:stretch>
            <a:fillRect/>
          </a:stretch>
        </p:blipFill>
        <p:spPr bwMode="auto">
          <a:xfrm>
            <a:off x="5832476" y="6194426"/>
            <a:ext cx="492125" cy="606425"/>
          </a:xfrm>
          <a:prstGeom prst="rect">
            <a:avLst/>
          </a:prstGeom>
          <a:noFill/>
        </p:spPr>
      </p:pic>
      <p:pic>
        <p:nvPicPr>
          <p:cNvPr id="32828" name="Picture 60" descr="New next">
            <a:hlinkClick r:id="" action="ppaction://hlinkshowjump?jump=nextslide"/>
          </p:cNvPr>
          <p:cNvPicPr>
            <a:picLocks noChangeAspect="1" noChangeArrowheads="1"/>
          </p:cNvPicPr>
          <p:nvPr/>
        </p:nvPicPr>
        <p:blipFill>
          <a:blip r:embed="rId4" cstate="print"/>
          <a:srcRect/>
          <a:stretch>
            <a:fillRect/>
          </a:stretch>
        </p:blipFill>
        <p:spPr bwMode="auto">
          <a:xfrm>
            <a:off x="6542088" y="6194426"/>
            <a:ext cx="468312" cy="606425"/>
          </a:xfrm>
          <a:prstGeom prst="rect">
            <a:avLst/>
          </a:prstGeom>
          <a:noFill/>
        </p:spPr>
      </p:pic>
      <p:pic>
        <p:nvPicPr>
          <p:cNvPr id="32829" name="Picture 61" descr="help">
            <a:hlinkClick r:id="" action="ppaction://noaction"/>
          </p:cNvPr>
          <p:cNvPicPr>
            <a:picLocks noChangeAspect="1" noChangeArrowheads="1"/>
          </p:cNvPicPr>
          <p:nvPr/>
        </p:nvPicPr>
        <p:blipFill>
          <a:blip r:embed="rId5" cstate="print"/>
          <a:srcRect/>
          <a:stretch>
            <a:fillRect/>
          </a:stretch>
        </p:blipFill>
        <p:spPr bwMode="auto">
          <a:xfrm>
            <a:off x="1752600" y="6202364"/>
            <a:ext cx="560388" cy="560387"/>
          </a:xfrm>
          <a:prstGeom prst="rect">
            <a:avLst/>
          </a:prstGeom>
          <a:noFill/>
        </p:spPr>
      </p:pic>
      <p:pic>
        <p:nvPicPr>
          <p:cNvPr id="32830" name="Picture 62"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32835" name="Picture 67" descr="resources">
            <a:hlinkClick r:id="rId7"/>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32838" name="Picture 70" descr="Chpt11"/>
          <p:cNvPicPr>
            <a:picLocks noChangeAspect="1" noChangeArrowheads="1"/>
          </p:cNvPicPr>
          <p:nvPr/>
        </p:nvPicPr>
        <p:blipFill>
          <a:blip r:embed="rId9" cstate="print"/>
          <a:srcRect/>
          <a:stretch>
            <a:fillRect/>
          </a:stretch>
        </p:blipFill>
        <p:spPr bwMode="auto">
          <a:xfrm>
            <a:off x="1524000" y="0"/>
            <a:ext cx="2819400" cy="685800"/>
          </a:xfrm>
          <a:prstGeom prst="rect">
            <a:avLst/>
          </a:prstGeom>
          <a:noFill/>
        </p:spPr>
      </p:pic>
      <p:pic>
        <p:nvPicPr>
          <p:cNvPr id="32839" name="Picture 71" descr="Assessment"/>
          <p:cNvPicPr>
            <a:picLocks noChangeAspect="1" noChangeArrowheads="1"/>
          </p:cNvPicPr>
          <p:nvPr/>
        </p:nvPicPr>
        <p:blipFill>
          <a:blip r:embed="rId10" cstate="print"/>
          <a:srcRect/>
          <a:stretch>
            <a:fillRect/>
          </a:stretch>
        </p:blipFill>
        <p:spPr bwMode="auto">
          <a:xfrm>
            <a:off x="5245100" y="0"/>
            <a:ext cx="2451100" cy="482600"/>
          </a:xfrm>
          <a:prstGeom prst="rect">
            <a:avLst/>
          </a:prstGeom>
          <a:noFill/>
        </p:spPr>
      </p:pic>
      <p:sp>
        <p:nvSpPr>
          <p:cNvPr id="32840" name="Text Box 72"/>
          <p:cNvSpPr txBox="1">
            <a:spLocks noChangeArrowheads="1"/>
          </p:cNvSpPr>
          <p:nvPr/>
        </p:nvSpPr>
        <p:spPr bwMode="auto">
          <a:xfrm>
            <a:off x="2057400" y="3124200"/>
            <a:ext cx="8153400" cy="579438"/>
          </a:xfrm>
          <a:prstGeom prst="rect">
            <a:avLst/>
          </a:prstGeom>
          <a:noFill/>
          <a:ln w="9525">
            <a:noFill/>
            <a:miter lim="800000"/>
            <a:headEnd/>
            <a:tailEnd/>
          </a:ln>
          <a:effectLst/>
        </p:spPr>
        <p:txBody>
          <a:bodyPr/>
          <a:lstStyle/>
          <a:p>
            <a:pPr eaLnBrk="0" hangingPunct="0">
              <a:buFontTx/>
              <a:buNone/>
            </a:pPr>
            <a:r>
              <a:rPr lang="en-US" sz="3600">
                <a:solidFill>
                  <a:srgbClr val="FFFF00"/>
                </a:solidFill>
                <a:latin typeface="Times" pitchFamily="18" charset="0"/>
              </a:rPr>
              <a:t>Answer</a:t>
            </a:r>
          </a:p>
        </p:txBody>
      </p:sp>
      <p:sp>
        <p:nvSpPr>
          <p:cNvPr id="32841" name="Text Box 73"/>
          <p:cNvSpPr txBox="1">
            <a:spLocks noChangeArrowheads="1"/>
          </p:cNvSpPr>
          <p:nvPr/>
        </p:nvSpPr>
        <p:spPr bwMode="auto">
          <a:xfrm>
            <a:off x="2057400" y="3824288"/>
            <a:ext cx="8229600" cy="641350"/>
          </a:xfrm>
          <a:prstGeom prst="rect">
            <a:avLst/>
          </a:prstGeom>
          <a:noFill/>
          <a:ln w="19050">
            <a:noFill/>
            <a:miter lim="800000"/>
            <a:headEnd/>
            <a:tailEnd/>
          </a:ln>
          <a:effectLst/>
        </p:spPr>
        <p:txBody>
          <a:bodyPr/>
          <a:lstStyle/>
          <a:p>
            <a:pPr eaLnBrk="0" hangingPunct="0">
              <a:buFontTx/>
              <a:buNone/>
            </a:pPr>
            <a:r>
              <a:rPr lang="en-US">
                <a:latin typeface="Times New Roman" pitchFamily="18" charset="0"/>
                <a:cs typeface="Times New Roman" pitchFamily="18" charset="0"/>
              </a:rPr>
              <a:t>DNA determines the structure of proteins. Some proteins become important cell structures. Other proteins, such as enzymes, control chemical reactions that perform key life functions.</a:t>
            </a:r>
            <a:r>
              <a:rPr lang="en-US">
                <a:latin typeface="Times" pitchFamily="18" charset="0"/>
              </a:rPr>
              <a:t> </a:t>
            </a:r>
          </a:p>
        </p:txBody>
      </p:sp>
      <p:pic>
        <p:nvPicPr>
          <p:cNvPr id="32844" name="Picture 76" descr="california"/>
          <p:cNvPicPr>
            <a:picLocks noChangeAspect="1" noChangeArrowheads="1"/>
          </p:cNvPicPr>
          <p:nvPr/>
        </p:nvPicPr>
        <p:blipFill>
          <a:blip r:embed="rId11" cstate="print"/>
          <a:srcRect/>
          <a:stretch>
            <a:fillRect/>
          </a:stretch>
        </p:blipFill>
        <p:spPr bwMode="auto">
          <a:xfrm>
            <a:off x="2314575" y="6248400"/>
            <a:ext cx="533400" cy="533400"/>
          </a:xfrm>
          <a:prstGeom prst="rect">
            <a:avLst/>
          </a:prstGeom>
          <a:noFill/>
        </p:spPr>
      </p:pic>
      <p:sp>
        <p:nvSpPr>
          <p:cNvPr id="32845" name="Text Box 77"/>
          <p:cNvSpPr txBox="1">
            <a:spLocks noChangeArrowheads="1"/>
          </p:cNvSpPr>
          <p:nvPr/>
        </p:nvSpPr>
        <p:spPr bwMode="auto">
          <a:xfrm>
            <a:off x="2903538" y="6257926"/>
            <a:ext cx="1856598"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a:latin typeface="Times New Roman" pitchFamily="18" charset="0"/>
              </a:rPr>
              <a:t>CA: Biology/Life Sciences</a:t>
            </a:r>
            <a:br>
              <a:rPr lang="en-US" sz="1200">
                <a:latin typeface="Times New Roman" pitchFamily="18" charset="0"/>
              </a:rPr>
            </a:br>
            <a:r>
              <a:rPr lang="en-US" sz="1200">
                <a:latin typeface="Times New Roman" pitchFamily="18" charset="0"/>
              </a:rPr>
              <a:t>	5a</a:t>
            </a:r>
          </a:p>
        </p:txBody>
      </p:sp>
    </p:spTree>
    <p:extLst>
      <p:ext uri="{BB962C8B-B14F-4D97-AF65-F5344CB8AC3E}">
        <p14:creationId xmlns:p14="http://schemas.microsoft.com/office/powerpoint/2010/main" val="274349984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2840"/>
                                        </p:tgtEl>
                                        <p:attrNameLst>
                                          <p:attrName>style.visibility</p:attrName>
                                        </p:attrNameLst>
                                      </p:cBhvr>
                                      <p:to>
                                        <p:strVal val="visible"/>
                                      </p:to>
                                    </p:set>
                                    <p:animEffect transition="in" filter="box(out)">
                                      <p:cBhvr>
                                        <p:cTn id="7" dur="500"/>
                                        <p:tgtEl>
                                          <p:spTgt spid="32840"/>
                                        </p:tgtEl>
                                      </p:cBhvr>
                                    </p:animEffect>
                                  </p:childTnLst>
                                </p:cTn>
                              </p:par>
                              <p:par>
                                <p:cTn id="8" presetID="4" presetClass="entr" presetSubtype="32" fill="hold" nodeType="withEffect">
                                  <p:stCondLst>
                                    <p:cond delay="0"/>
                                  </p:stCondLst>
                                  <p:childTnLst>
                                    <p:set>
                                      <p:cBhvr>
                                        <p:cTn id="9" dur="1" fill="hold">
                                          <p:stCondLst>
                                            <p:cond delay="0"/>
                                          </p:stCondLst>
                                        </p:cTn>
                                        <p:tgtEl>
                                          <p:spTgt spid="32844"/>
                                        </p:tgtEl>
                                        <p:attrNameLst>
                                          <p:attrName>style.visibility</p:attrName>
                                        </p:attrNameLst>
                                      </p:cBhvr>
                                      <p:to>
                                        <p:strVal val="visible"/>
                                      </p:to>
                                    </p:set>
                                    <p:animEffect transition="in" filter="box(out)">
                                      <p:cBhvr>
                                        <p:cTn id="10" dur="500"/>
                                        <p:tgtEl>
                                          <p:spTgt spid="32844"/>
                                        </p:tgtEl>
                                      </p:cBhvr>
                                    </p:animEffect>
                                  </p:childTnLst>
                                </p:cTn>
                              </p:par>
                              <p:par>
                                <p:cTn id="11" presetID="4" presetClass="entr" presetSubtype="32" fill="hold" grpId="0" nodeType="withEffect">
                                  <p:stCondLst>
                                    <p:cond delay="0"/>
                                  </p:stCondLst>
                                  <p:childTnLst>
                                    <p:set>
                                      <p:cBhvr>
                                        <p:cTn id="12" dur="1" fill="hold">
                                          <p:stCondLst>
                                            <p:cond delay="0"/>
                                          </p:stCondLst>
                                        </p:cTn>
                                        <p:tgtEl>
                                          <p:spTgt spid="32845"/>
                                        </p:tgtEl>
                                        <p:attrNameLst>
                                          <p:attrName>style.visibility</p:attrName>
                                        </p:attrNameLst>
                                      </p:cBhvr>
                                      <p:to>
                                        <p:strVal val="visible"/>
                                      </p:to>
                                    </p:set>
                                    <p:animEffect transition="in" filter="box(out)">
                                      <p:cBhvr>
                                        <p:cTn id="13" dur="500"/>
                                        <p:tgtEl>
                                          <p:spTgt spid="32845"/>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32841"/>
                                        </p:tgtEl>
                                        <p:attrNameLst>
                                          <p:attrName>style.visibility</p:attrName>
                                        </p:attrNameLst>
                                      </p:cBhvr>
                                      <p:to>
                                        <p:strVal val="visible"/>
                                      </p:to>
                                    </p:set>
                                    <p:animEffect transition="in" filter="box(out)">
                                      <p:cBhvr>
                                        <p:cTn id="18" dur="500"/>
                                        <p:tgtEl>
                                          <p:spTgt spid="32841"/>
                                        </p:tgtEl>
                                      </p:cBhvr>
                                    </p:animEffect>
                                  </p:childTnLst>
                                </p:cTn>
                              </p:par>
                            </p:childTnLst>
                          </p:cTn>
                        </p:par>
                        <p:par>
                          <p:cTn id="19" fill="hold">
                            <p:stCondLst>
                              <p:cond delay="500"/>
                            </p:stCondLst>
                            <p:childTnLst>
                              <p:par>
                                <p:cTn id="20" presetID="4" presetClass="entr" presetSubtype="32" fill="hold" nodeType="afterEffect">
                                  <p:stCondLst>
                                    <p:cond delay="0"/>
                                  </p:stCondLst>
                                  <p:childTnLst>
                                    <p:set>
                                      <p:cBhvr>
                                        <p:cTn id="21" dur="1" fill="hold">
                                          <p:stCondLst>
                                            <p:cond delay="0"/>
                                          </p:stCondLst>
                                        </p:cTn>
                                        <p:tgtEl>
                                          <p:spTgt spid="32830"/>
                                        </p:tgtEl>
                                        <p:attrNameLst>
                                          <p:attrName>style.visibility</p:attrName>
                                        </p:attrNameLst>
                                      </p:cBhvr>
                                      <p:to>
                                        <p:strVal val="visible"/>
                                      </p:to>
                                    </p:set>
                                    <p:animEffect transition="in" filter="box(out)">
                                      <p:cBhvr>
                                        <p:cTn id="22" dur="500"/>
                                        <p:tgtEl>
                                          <p:spTgt spid="328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40" grpId="0" autoUpdateAnimBg="0"/>
      <p:bldP spid="32841" grpId="0" autoUpdateAnimBg="0"/>
      <p:bldP spid="3284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HW CH 11 DNA &amp; Genes p.41 NB</a:t>
            </a:r>
            <a:endParaRPr lang="en-US" dirty="0"/>
          </a:p>
        </p:txBody>
      </p:sp>
      <p:sp>
        <p:nvSpPr>
          <p:cNvPr id="3" name="Content Placeholder 2"/>
          <p:cNvSpPr>
            <a:spLocks noGrp="1"/>
          </p:cNvSpPr>
          <p:nvPr>
            <p:ph idx="1"/>
          </p:nvPr>
        </p:nvSpPr>
        <p:spPr>
          <a:xfrm>
            <a:off x="1524000" y="1143001"/>
            <a:ext cx="9144000" cy="4525963"/>
          </a:xfrm>
        </p:spPr>
        <p:txBody>
          <a:bodyPr numCol="2">
            <a:normAutofit/>
          </a:bodyPr>
          <a:lstStyle/>
          <a:p>
            <a:pPr marL="514350" indent="-514350">
              <a:buFont typeface="+mj-lt"/>
              <a:buAutoNum type="arabicPeriod"/>
            </a:pPr>
            <a:r>
              <a:rPr lang="en-US" dirty="0" err="1" smtClean="0"/>
              <a:t>Deoxyribose</a:t>
            </a:r>
            <a:endParaRPr lang="en-US" dirty="0" smtClean="0"/>
          </a:p>
          <a:p>
            <a:pPr marL="514350" indent="-514350">
              <a:buFont typeface="+mj-lt"/>
              <a:buAutoNum type="arabicPeriod"/>
            </a:pPr>
            <a:r>
              <a:rPr lang="en-US" dirty="0" smtClean="0"/>
              <a:t>Nitrogenous Base</a:t>
            </a:r>
          </a:p>
          <a:p>
            <a:pPr marL="514350" indent="-514350">
              <a:buFont typeface="+mj-lt"/>
              <a:buAutoNum type="arabicPeriod"/>
            </a:pPr>
            <a:r>
              <a:rPr lang="en-US" dirty="0" smtClean="0"/>
              <a:t>Nucleotide</a:t>
            </a:r>
          </a:p>
          <a:p>
            <a:pPr marL="514350" indent="-514350">
              <a:buFont typeface="+mj-lt"/>
              <a:buAutoNum type="arabicPeriod"/>
            </a:pPr>
            <a:r>
              <a:rPr lang="en-US" dirty="0" smtClean="0"/>
              <a:t>Base Pair</a:t>
            </a:r>
          </a:p>
          <a:p>
            <a:pPr marL="514350" indent="-514350">
              <a:buFont typeface="+mj-lt"/>
              <a:buAutoNum type="arabicPeriod"/>
            </a:pPr>
            <a:r>
              <a:rPr lang="en-US" dirty="0" smtClean="0"/>
              <a:t>Hydrogen Bond</a:t>
            </a:r>
          </a:p>
          <a:p>
            <a:pPr marL="514350" indent="-514350">
              <a:buFont typeface="+mj-lt"/>
              <a:buAutoNum type="arabicPeriod"/>
            </a:pPr>
            <a:r>
              <a:rPr lang="en-US" dirty="0" smtClean="0"/>
              <a:t>Phosphate</a:t>
            </a:r>
          </a:p>
          <a:p>
            <a:pPr marL="514350" indent="-514350">
              <a:buFont typeface="+mj-lt"/>
              <a:buAutoNum type="arabicPeriod"/>
            </a:pPr>
            <a:r>
              <a:rPr lang="en-US" dirty="0" smtClean="0"/>
              <a:t>Adenine (A) &amp; Nitrogen Bases</a:t>
            </a:r>
          </a:p>
          <a:p>
            <a:pPr marL="514350" indent="-514350">
              <a:buFont typeface="+mj-lt"/>
              <a:buAutoNum type="arabicPeriod"/>
            </a:pPr>
            <a:r>
              <a:rPr lang="en-US" dirty="0" smtClean="0"/>
              <a:t>Cytosine</a:t>
            </a:r>
          </a:p>
          <a:p>
            <a:pPr marL="514350" indent="-514350">
              <a:buFont typeface="+mj-lt"/>
              <a:buAutoNum type="arabicPeriod"/>
            </a:pPr>
            <a:r>
              <a:rPr lang="en-US" dirty="0" smtClean="0"/>
              <a:t>*Nucleotides</a:t>
            </a:r>
          </a:p>
          <a:p>
            <a:pPr marL="514350" indent="-514350">
              <a:buFont typeface="+mj-lt"/>
              <a:buAutoNum type="arabicPeriod"/>
            </a:pPr>
            <a:r>
              <a:rPr lang="en-US" dirty="0" smtClean="0"/>
              <a:t> DNA Replication</a:t>
            </a:r>
          </a:p>
          <a:p>
            <a:pPr marL="514350" indent="-514350">
              <a:buFont typeface="+mj-lt"/>
              <a:buAutoNum type="arabicPeriod"/>
            </a:pPr>
            <a:r>
              <a:rPr lang="en-US" dirty="0" smtClean="0"/>
              <a:t>Double Helix</a:t>
            </a:r>
          </a:p>
          <a:p>
            <a:pPr marL="514350" indent="-514350">
              <a:buFont typeface="+mj-lt"/>
              <a:buAutoNum type="arabicPeriod"/>
            </a:pPr>
            <a:endParaRPr lang="en-US"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33089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ox(i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ox(in)">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checkerboard(across)">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ox(in)">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HW CH 11 DNA &amp;Genes*</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smtClean="0"/>
              <a:t>DNA – Double  RNA – single</a:t>
            </a:r>
          </a:p>
          <a:p>
            <a:pPr marL="514350" indent="-514350">
              <a:buFont typeface="+mj-lt"/>
              <a:buAutoNum type="arabicPeriod"/>
            </a:pPr>
            <a:r>
              <a:rPr lang="en-US" dirty="0" smtClean="0"/>
              <a:t>DNA – </a:t>
            </a:r>
            <a:r>
              <a:rPr lang="en-US" dirty="0" err="1" smtClean="0"/>
              <a:t>Deoxyribose</a:t>
            </a:r>
            <a:r>
              <a:rPr lang="en-US" dirty="0" smtClean="0"/>
              <a:t>	RNA – Ribose</a:t>
            </a:r>
          </a:p>
          <a:p>
            <a:pPr marL="514350" indent="-514350">
              <a:buFont typeface="+mj-lt"/>
              <a:buAutoNum type="arabicPeriod"/>
            </a:pPr>
            <a:r>
              <a:rPr lang="en-US" dirty="0" smtClean="0"/>
              <a:t>DNA – ATCG			RNA – AUCG</a:t>
            </a:r>
          </a:p>
          <a:p>
            <a:pPr marL="514350" indent="-514350">
              <a:buFont typeface="+mj-lt"/>
              <a:buAutoNum type="arabicPeriod"/>
            </a:pPr>
            <a:r>
              <a:rPr lang="en-US" dirty="0" smtClean="0"/>
              <a:t>Amino Acids</a:t>
            </a:r>
          </a:p>
          <a:p>
            <a:pPr marL="514350" indent="-514350">
              <a:buFont typeface="+mj-lt"/>
              <a:buAutoNum type="arabicPeriod"/>
            </a:pPr>
            <a:r>
              <a:rPr lang="en-US" dirty="0" smtClean="0"/>
              <a:t>Amino Acids</a:t>
            </a:r>
          </a:p>
          <a:p>
            <a:pPr marL="514350" indent="-514350">
              <a:buFont typeface="+mj-lt"/>
              <a:buAutoNum type="arabicPeriod"/>
            </a:pPr>
            <a:r>
              <a:rPr lang="en-US" dirty="0" smtClean="0"/>
              <a:t>Proteins</a:t>
            </a:r>
          </a:p>
          <a:p>
            <a:pPr marL="514350" indent="-514350">
              <a:buFont typeface="+mj-lt"/>
              <a:buAutoNum type="arabicPeriod"/>
            </a:pPr>
            <a:r>
              <a:rPr lang="en-US" dirty="0" err="1" smtClean="0"/>
              <a:t>Codon</a:t>
            </a:r>
            <a:r>
              <a:rPr lang="en-US" dirty="0" smtClean="0"/>
              <a:t>*</a:t>
            </a:r>
          </a:p>
          <a:p>
            <a:pPr marL="514350" indent="-514350">
              <a:buFont typeface="+mj-lt"/>
              <a:buAutoNum type="arabicPeriod"/>
            </a:pPr>
            <a:r>
              <a:rPr lang="en-US" dirty="0" err="1" smtClean="0"/>
              <a:t>Threonine</a:t>
            </a: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183639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ox(in)">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3341366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a:t>
            </a:r>
            <a:endParaRPr lang="en-US" dirty="0"/>
          </a:p>
        </p:txBody>
      </p:sp>
      <p:sp>
        <p:nvSpPr>
          <p:cNvPr id="3" name="Content Placeholder 2"/>
          <p:cNvSpPr>
            <a:spLocks noGrp="1"/>
          </p:cNvSpPr>
          <p:nvPr>
            <p:ph idx="1"/>
          </p:nvPr>
        </p:nvSpPr>
        <p:spPr/>
        <p:txBody>
          <a:bodyPr>
            <a:normAutofit/>
          </a:bodyPr>
          <a:lstStyle/>
          <a:p>
            <a:pPr>
              <a:buNone/>
            </a:pPr>
            <a:r>
              <a:rPr lang="en-US" dirty="0" smtClean="0"/>
              <a:t>8. What is DNA Replication?</a:t>
            </a:r>
          </a:p>
          <a:p>
            <a:pPr>
              <a:buNone/>
            </a:pPr>
            <a:r>
              <a:rPr lang="en-US" dirty="0" smtClean="0"/>
              <a:t>9.  What are the two functions of DNA?</a:t>
            </a:r>
          </a:p>
          <a:p>
            <a:pPr>
              <a:buNone/>
            </a:pPr>
            <a:r>
              <a:rPr lang="en-US" dirty="0" smtClean="0"/>
              <a:t>10. What are three</a:t>
            </a:r>
            <a:r>
              <a:rPr lang="en-US" dirty="0"/>
              <a:t> </a:t>
            </a:r>
            <a:r>
              <a:rPr lang="en-US" dirty="0" smtClean="0"/>
              <a:t>differences of RNA from DNA?</a:t>
            </a:r>
          </a:p>
          <a:p>
            <a:pPr>
              <a:buNone/>
            </a:pPr>
            <a:r>
              <a:rPr lang="en-US" dirty="0" smtClean="0"/>
              <a:t>11. What RNA has stop codons, and what is their function?</a:t>
            </a:r>
          </a:p>
          <a:p>
            <a:pPr>
              <a:buNone/>
            </a:pPr>
            <a:r>
              <a:rPr lang="en-US" dirty="0" smtClean="0"/>
              <a:t>12. How are codons and anticodons different?</a:t>
            </a:r>
          </a:p>
          <a:p>
            <a:pPr>
              <a:buNone/>
            </a:pPr>
            <a:r>
              <a:rPr lang="en-US" dirty="0" smtClean="0"/>
              <a:t>13. Write the equation for Protein Synthesis.</a:t>
            </a:r>
          </a:p>
          <a:p>
            <a:pPr>
              <a:buNone/>
            </a:pPr>
            <a:r>
              <a:rPr lang="en-US" dirty="0" smtClean="0"/>
              <a:t>14. Transcribe &amp; Translate the DNA </a:t>
            </a:r>
            <a:r>
              <a:rPr lang="en-US" dirty="0" err="1" smtClean="0"/>
              <a:t>sequence:ATC</a:t>
            </a:r>
            <a:r>
              <a:rPr lang="en-US" dirty="0" smtClean="0"/>
              <a:t>, TCA, TAC</a:t>
            </a:r>
          </a:p>
          <a:p>
            <a:pPr>
              <a:buNone/>
            </a:pPr>
            <a:endParaRPr lang="en-US" dirty="0" smtClean="0"/>
          </a:p>
          <a:p>
            <a:pPr>
              <a:buNone/>
            </a:pPr>
            <a:endParaRPr lang="en-US" dirty="0" smtClean="0"/>
          </a:p>
          <a:p>
            <a:pPr>
              <a:buNone/>
            </a:pPr>
            <a:endParaRPr lang="en-US" dirty="0"/>
          </a:p>
        </p:txBody>
      </p:sp>
    </p:spTree>
    <p:extLst>
      <p:ext uri="{BB962C8B-B14F-4D97-AF65-F5344CB8AC3E}">
        <p14:creationId xmlns:p14="http://schemas.microsoft.com/office/powerpoint/2010/main" val="416524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DNA Quiz</a:t>
            </a:r>
            <a:endParaRPr lang="en-US" dirty="0"/>
          </a:p>
        </p:txBody>
      </p:sp>
      <p:sp>
        <p:nvSpPr>
          <p:cNvPr id="3" name="TextBox 2"/>
          <p:cNvSpPr txBox="1"/>
          <p:nvPr/>
        </p:nvSpPr>
        <p:spPr>
          <a:xfrm>
            <a:off x="2514601" y="1447801"/>
            <a:ext cx="6547305" cy="461665"/>
          </a:xfrm>
          <a:prstGeom prst="rect">
            <a:avLst/>
          </a:prstGeom>
          <a:noFill/>
        </p:spPr>
        <p:txBody>
          <a:bodyPr wrap="none" rtlCol="0">
            <a:spAutoFit/>
          </a:bodyPr>
          <a:lstStyle/>
          <a:p>
            <a:r>
              <a:rPr lang="en-US" sz="2400" dirty="0"/>
              <a:t>7.  What is the backbone of the molecule made of?</a:t>
            </a:r>
          </a:p>
        </p:txBody>
      </p:sp>
      <p:sp>
        <p:nvSpPr>
          <p:cNvPr id="4" name="TextBox 3"/>
          <p:cNvSpPr txBox="1"/>
          <p:nvPr/>
        </p:nvSpPr>
        <p:spPr>
          <a:xfrm>
            <a:off x="2590801" y="2286001"/>
            <a:ext cx="2537233" cy="461665"/>
          </a:xfrm>
          <a:prstGeom prst="rect">
            <a:avLst/>
          </a:prstGeom>
          <a:noFill/>
        </p:spPr>
        <p:txBody>
          <a:bodyPr wrap="none" rtlCol="0">
            <a:spAutoFit/>
          </a:bodyPr>
          <a:lstStyle/>
          <a:p>
            <a:r>
              <a:rPr lang="en-US" sz="2400" dirty="0"/>
              <a:t>8.  What is a gene?</a:t>
            </a:r>
          </a:p>
        </p:txBody>
      </p:sp>
      <p:sp>
        <p:nvSpPr>
          <p:cNvPr id="5" name="TextBox 4"/>
          <p:cNvSpPr txBox="1"/>
          <p:nvPr/>
        </p:nvSpPr>
        <p:spPr>
          <a:xfrm>
            <a:off x="2667001" y="3200401"/>
            <a:ext cx="6535251" cy="461665"/>
          </a:xfrm>
          <a:prstGeom prst="rect">
            <a:avLst/>
          </a:prstGeom>
          <a:noFill/>
        </p:spPr>
        <p:txBody>
          <a:bodyPr wrap="none" rtlCol="0">
            <a:spAutoFit/>
          </a:bodyPr>
          <a:lstStyle/>
          <a:p>
            <a:r>
              <a:rPr lang="en-US" sz="2400" dirty="0"/>
              <a:t>9.  What does DNA code for?  What is it’s purpose?</a:t>
            </a:r>
          </a:p>
        </p:txBody>
      </p:sp>
      <p:sp>
        <p:nvSpPr>
          <p:cNvPr id="6" name="TextBox 5"/>
          <p:cNvSpPr txBox="1"/>
          <p:nvPr/>
        </p:nvSpPr>
        <p:spPr>
          <a:xfrm>
            <a:off x="2743200" y="4114801"/>
            <a:ext cx="5583388" cy="461665"/>
          </a:xfrm>
          <a:prstGeom prst="rect">
            <a:avLst/>
          </a:prstGeom>
          <a:noFill/>
        </p:spPr>
        <p:txBody>
          <a:bodyPr wrap="none" rtlCol="0">
            <a:spAutoFit/>
          </a:bodyPr>
          <a:lstStyle/>
          <a:p>
            <a:r>
              <a:rPr lang="en-US" sz="2400" dirty="0"/>
              <a:t>10.  Write the formula for Protein Synthesis</a:t>
            </a:r>
          </a:p>
        </p:txBody>
      </p:sp>
      <p:sp>
        <p:nvSpPr>
          <p:cNvPr id="7" name="TextBox 6"/>
          <p:cNvSpPr txBox="1"/>
          <p:nvPr/>
        </p:nvSpPr>
        <p:spPr>
          <a:xfrm>
            <a:off x="1587886" y="4876801"/>
            <a:ext cx="9080114" cy="830997"/>
          </a:xfrm>
          <a:prstGeom prst="rect">
            <a:avLst/>
          </a:prstGeom>
          <a:noFill/>
        </p:spPr>
        <p:txBody>
          <a:bodyPr wrap="none" rtlCol="0">
            <a:spAutoFit/>
          </a:bodyPr>
          <a:lstStyle/>
          <a:p>
            <a:r>
              <a:rPr lang="en-US" sz="2400" dirty="0"/>
              <a:t>When you are finished turn you paper upside down and wait quietly to </a:t>
            </a:r>
          </a:p>
          <a:p>
            <a:r>
              <a:rPr lang="en-US" sz="2400" dirty="0"/>
              <a:t>have me pick it up.</a:t>
            </a:r>
          </a:p>
        </p:txBody>
      </p:sp>
    </p:spTree>
    <p:extLst>
      <p:ext uri="{BB962C8B-B14F-4D97-AF65-F5344CB8AC3E}">
        <p14:creationId xmlns:p14="http://schemas.microsoft.com/office/powerpoint/2010/main" val="245058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amond(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8" descr="Fig"/>
          <p:cNvPicPr>
            <a:picLocks noChangeAspect="1" noChangeArrowheads="1"/>
          </p:cNvPicPr>
          <p:nvPr/>
        </p:nvPicPr>
        <p:blipFill>
          <a:blip r:embed="rId2" cstate="print"/>
          <a:srcRect/>
          <a:stretch>
            <a:fillRect/>
          </a:stretch>
        </p:blipFill>
        <p:spPr bwMode="auto">
          <a:xfrm>
            <a:off x="6248400" y="2590800"/>
            <a:ext cx="4419600" cy="3887940"/>
          </a:xfrm>
          <a:prstGeom prst="rect">
            <a:avLst/>
          </a:prstGeom>
          <a:noFill/>
        </p:spPr>
      </p:pic>
      <p:sp>
        <p:nvSpPr>
          <p:cNvPr id="3" name="TextBox 2"/>
          <p:cNvSpPr txBox="1"/>
          <p:nvPr/>
        </p:nvSpPr>
        <p:spPr>
          <a:xfrm>
            <a:off x="1524000" y="1"/>
            <a:ext cx="9144000" cy="4247317"/>
          </a:xfrm>
          <a:prstGeom prst="rect">
            <a:avLst/>
          </a:prstGeom>
          <a:noFill/>
        </p:spPr>
        <p:txBody>
          <a:bodyPr wrap="square" rtlCol="0">
            <a:spAutoFit/>
          </a:bodyPr>
          <a:lstStyle/>
          <a:p>
            <a:pPr marL="342900" indent="-342900"/>
            <a:r>
              <a:rPr lang="en-US" b="1" dirty="0"/>
              <a:t>POP QUIZ  </a:t>
            </a:r>
            <a:r>
              <a:rPr lang="en-US" dirty="0"/>
              <a:t>Write your name on your binder paper.</a:t>
            </a:r>
          </a:p>
          <a:p>
            <a:pPr marL="342900" indent="-342900">
              <a:buAutoNum type="arabicPeriod"/>
            </a:pPr>
            <a:r>
              <a:rPr lang="en-US" dirty="0"/>
              <a:t>What is this molecule? Spell it out.</a:t>
            </a:r>
          </a:p>
          <a:p>
            <a:pPr marL="342900" indent="-342900">
              <a:buAutoNum type="arabicPeriod"/>
            </a:pPr>
            <a:r>
              <a:rPr lang="en-US" dirty="0"/>
              <a:t>What is the shape of the molecule?</a:t>
            </a:r>
          </a:p>
          <a:p>
            <a:pPr marL="342900" indent="-342900">
              <a:buAutoNum type="arabicPeriod"/>
            </a:pPr>
            <a:r>
              <a:rPr lang="en-US" dirty="0"/>
              <a:t>What are the two purposes/ functions of this molecule?</a:t>
            </a:r>
          </a:p>
          <a:p>
            <a:pPr marL="342900" indent="-342900">
              <a:buAutoNum type="arabicPeriod"/>
            </a:pPr>
            <a:r>
              <a:rPr lang="en-US" dirty="0"/>
              <a:t>Write the three names for the parts of a nucleotide.  Be specific.</a:t>
            </a:r>
          </a:p>
          <a:p>
            <a:pPr marL="342900" indent="-342900">
              <a:buAutoNum type="arabicPeriod"/>
            </a:pPr>
            <a:r>
              <a:rPr lang="en-US" dirty="0"/>
              <a:t>The Nitrogen bases are: Adenine, Cytosine, Guanine, &amp; Thymine – Base Pair them together correctly.</a:t>
            </a:r>
          </a:p>
          <a:p>
            <a:pPr marL="342900" indent="-342900">
              <a:buAutoNum type="arabicPeriod"/>
            </a:pPr>
            <a:r>
              <a:rPr lang="en-US" dirty="0"/>
              <a:t>What holds the Nitrogen bases together?</a:t>
            </a:r>
          </a:p>
          <a:p>
            <a:pPr marL="342900" indent="-342900">
              <a:buAutoNum type="arabicPeriod"/>
            </a:pPr>
            <a:r>
              <a:rPr lang="en-US" dirty="0"/>
              <a:t>DNA is a Nucleic Acid, write an example of another one.</a:t>
            </a:r>
          </a:p>
          <a:p>
            <a:pPr marL="342900" indent="-342900">
              <a:buAutoNum type="arabicPeriod"/>
            </a:pPr>
            <a:r>
              <a:rPr lang="en-US" dirty="0"/>
              <a:t>Can a Nucleic Acid leave the nucleus?</a:t>
            </a:r>
          </a:p>
          <a:p>
            <a:pPr marL="342900" indent="-342900"/>
            <a:r>
              <a:rPr lang="en-US"/>
              <a:t>9</a:t>
            </a:r>
            <a:r>
              <a:rPr lang="en-US" dirty="0"/>
              <a:t>. What is DNA Replication?</a:t>
            </a:r>
          </a:p>
          <a:p>
            <a:pPr marL="342900" indent="-342900">
              <a:buAutoNum type="arabicPeriod" startAt="10"/>
            </a:pPr>
            <a:r>
              <a:rPr lang="en-US" dirty="0"/>
              <a:t>What is the name for how DNA </a:t>
            </a:r>
          </a:p>
          <a:p>
            <a:pPr marL="342900" indent="-342900"/>
            <a:r>
              <a:rPr lang="en-US" dirty="0"/>
              <a:t> Replications?</a:t>
            </a:r>
          </a:p>
          <a:p>
            <a:pPr marL="342900" indent="-342900">
              <a:buAutoNum type="arabicPeriod"/>
            </a:pPr>
            <a:endParaRPr lang="en-US" dirty="0"/>
          </a:p>
          <a:p>
            <a:pPr marL="342900" indent="-342900">
              <a:buAutoNum type="arabicPeriod"/>
            </a:pPr>
            <a:endParaRPr lang="en-US" dirty="0"/>
          </a:p>
        </p:txBody>
      </p:sp>
    </p:spTree>
    <p:extLst>
      <p:ext uri="{BB962C8B-B14F-4D97-AF65-F5344CB8AC3E}">
        <p14:creationId xmlns:p14="http://schemas.microsoft.com/office/powerpoint/2010/main" val="17330222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a:t>Chapter Assessment</a:t>
            </a:r>
          </a:p>
        </p:txBody>
      </p:sp>
      <p:sp>
        <p:nvSpPr>
          <p:cNvPr id="967683" name="Text Box 3"/>
          <p:cNvSpPr txBox="1">
            <a:spLocks noChangeArrowheads="1"/>
          </p:cNvSpPr>
          <p:nvPr/>
        </p:nvSpPr>
        <p:spPr bwMode="auto">
          <a:xfrm>
            <a:off x="2057400" y="685800"/>
            <a:ext cx="8153400" cy="579438"/>
          </a:xfrm>
          <a:prstGeom prst="rect">
            <a:avLst/>
          </a:prstGeom>
          <a:noFill/>
          <a:ln w="9525">
            <a:noFill/>
            <a:miter lim="800000"/>
            <a:headEnd/>
            <a:tailEnd/>
          </a:ln>
          <a:effectLst/>
        </p:spPr>
        <p:txBody>
          <a:bodyPr/>
          <a:lstStyle/>
          <a:p>
            <a:pPr eaLnBrk="0" hangingPunct="0">
              <a:buFontTx/>
              <a:buNone/>
            </a:pPr>
            <a:r>
              <a:rPr lang="en-US" sz="3600">
                <a:solidFill>
                  <a:srgbClr val="FFFF00"/>
                </a:solidFill>
                <a:latin typeface="Times" pitchFamily="18" charset="0"/>
              </a:rPr>
              <a:t>Question 2</a:t>
            </a:r>
          </a:p>
        </p:txBody>
      </p:sp>
      <p:sp>
        <p:nvSpPr>
          <p:cNvPr id="967684" name="Text Box 4"/>
          <p:cNvSpPr txBox="1">
            <a:spLocks noChangeArrowheads="1"/>
          </p:cNvSpPr>
          <p:nvPr/>
        </p:nvSpPr>
        <p:spPr bwMode="auto">
          <a:xfrm>
            <a:off x="2133600" y="1263650"/>
            <a:ext cx="8229600" cy="641350"/>
          </a:xfrm>
          <a:prstGeom prst="rect">
            <a:avLst/>
          </a:prstGeom>
          <a:noFill/>
          <a:ln w="19050">
            <a:noFill/>
            <a:miter lim="800000"/>
            <a:headEnd/>
            <a:tailEnd/>
          </a:ln>
          <a:effectLst/>
        </p:spPr>
        <p:txBody>
          <a:bodyPr/>
          <a:lstStyle/>
          <a:p>
            <a:pPr eaLnBrk="0" hangingPunct="0">
              <a:buFontTx/>
              <a:buNone/>
            </a:pPr>
            <a:r>
              <a:rPr lang="en-US">
                <a:latin typeface="Times New Roman" pitchFamily="18" charset="0"/>
                <a:cs typeface="Times New Roman" pitchFamily="18" charset="0"/>
              </a:rPr>
              <a:t>The process through which the order of bases in messenger RNA codes for the order of amino acids in a protein is:</a:t>
            </a:r>
            <a:r>
              <a:rPr lang="en-US">
                <a:latin typeface="Times" pitchFamily="18" charset="0"/>
              </a:rPr>
              <a:t> </a:t>
            </a:r>
          </a:p>
        </p:txBody>
      </p:sp>
      <p:sp>
        <p:nvSpPr>
          <p:cNvPr id="967685" name="Text Box 5"/>
          <p:cNvSpPr txBox="1">
            <a:spLocks noChangeArrowheads="1"/>
          </p:cNvSpPr>
          <p:nvPr/>
        </p:nvSpPr>
        <p:spPr bwMode="auto">
          <a:xfrm>
            <a:off x="2247901" y="4727575"/>
            <a:ext cx="1877437" cy="369332"/>
          </a:xfrm>
          <a:prstGeom prst="rect">
            <a:avLst/>
          </a:prstGeom>
          <a:noFill/>
          <a:ln w="9525" algn="ctr">
            <a:noFill/>
            <a:miter lim="800000"/>
            <a:headEnd/>
            <a:tailEnd/>
          </a:ln>
          <a:effectLst/>
        </p:spPr>
        <p:txBody>
          <a:bodyPr wrap="none">
            <a:spAutoFit/>
          </a:bodyPr>
          <a:lstStyle/>
          <a:p>
            <a:pPr eaLnBrk="0" hangingPunct="0">
              <a:tabLst>
                <a:tab pos="228600" algn="l"/>
                <a:tab pos="1943100" algn="l"/>
              </a:tabLst>
            </a:pPr>
            <a:r>
              <a:rPr lang="en-US">
                <a:latin typeface="Times" pitchFamily="18" charset="0"/>
              </a:rPr>
              <a:t>D. </a:t>
            </a:r>
            <a:r>
              <a:rPr lang="en-US">
                <a:latin typeface="Times New Roman" pitchFamily="18" charset="0"/>
                <a:cs typeface="Times New Roman" pitchFamily="18" charset="0"/>
              </a:rPr>
              <a:t>point mutation</a:t>
            </a:r>
            <a:r>
              <a:rPr lang="en-US">
                <a:latin typeface="Times" pitchFamily="18" charset="0"/>
              </a:rPr>
              <a:t> </a:t>
            </a:r>
          </a:p>
        </p:txBody>
      </p:sp>
      <p:sp>
        <p:nvSpPr>
          <p:cNvPr id="967686" name="Text Box 6"/>
          <p:cNvSpPr txBox="1">
            <a:spLocks noChangeArrowheads="1"/>
          </p:cNvSpPr>
          <p:nvPr/>
        </p:nvSpPr>
        <p:spPr bwMode="auto">
          <a:xfrm>
            <a:off x="2254250" y="4057650"/>
            <a:ext cx="1499128" cy="369332"/>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atin typeface="Times" pitchFamily="18" charset="0"/>
              </a:rPr>
              <a:t>C. </a:t>
            </a:r>
            <a:r>
              <a:rPr lang="en-US">
                <a:latin typeface="Times New Roman" pitchFamily="18" charset="0"/>
                <a:cs typeface="Times New Roman" pitchFamily="18" charset="0"/>
              </a:rPr>
              <a:t>replication</a:t>
            </a:r>
            <a:r>
              <a:rPr lang="en-US">
                <a:latin typeface="Times" pitchFamily="18" charset="0"/>
              </a:rPr>
              <a:t> </a:t>
            </a:r>
          </a:p>
        </p:txBody>
      </p:sp>
      <p:sp>
        <p:nvSpPr>
          <p:cNvPr id="967687" name="Text Box 7"/>
          <p:cNvSpPr txBox="1">
            <a:spLocks noChangeArrowheads="1"/>
          </p:cNvSpPr>
          <p:nvPr/>
        </p:nvSpPr>
        <p:spPr bwMode="auto">
          <a:xfrm>
            <a:off x="2247900" y="3382963"/>
            <a:ext cx="1486304" cy="369332"/>
          </a:xfrm>
          <a:prstGeom prst="rect">
            <a:avLst/>
          </a:prstGeom>
          <a:noFill/>
          <a:ln w="9525" algn="ctr">
            <a:noFill/>
            <a:miter lim="800000"/>
            <a:headEnd/>
            <a:tailEnd/>
          </a:ln>
          <a:effectLst/>
        </p:spPr>
        <p:txBody>
          <a:bodyPr wrap="none">
            <a:spAutoFit/>
          </a:bodyPr>
          <a:lstStyle/>
          <a:p>
            <a:pPr>
              <a:tabLst>
                <a:tab pos="228600" algn="l"/>
                <a:tab pos="1943100" algn="l"/>
              </a:tabLst>
            </a:pPr>
            <a:r>
              <a:rPr lang="en-US">
                <a:latin typeface="Times" pitchFamily="18" charset="0"/>
              </a:rPr>
              <a:t>B. </a:t>
            </a:r>
            <a:r>
              <a:rPr lang="en-US">
                <a:latin typeface="Times New Roman" pitchFamily="18" charset="0"/>
                <a:cs typeface="Times New Roman" pitchFamily="18" charset="0"/>
              </a:rPr>
              <a:t>translation</a:t>
            </a:r>
            <a:r>
              <a:rPr lang="en-US">
                <a:latin typeface="Times" pitchFamily="18" charset="0"/>
              </a:rPr>
              <a:t> </a:t>
            </a:r>
          </a:p>
        </p:txBody>
      </p:sp>
      <p:sp>
        <p:nvSpPr>
          <p:cNvPr id="967688" name="Text Box 8"/>
          <p:cNvSpPr txBox="1">
            <a:spLocks noChangeArrowheads="1"/>
          </p:cNvSpPr>
          <p:nvPr/>
        </p:nvSpPr>
        <p:spPr bwMode="auto">
          <a:xfrm>
            <a:off x="2228851" y="2730500"/>
            <a:ext cx="1691489" cy="369332"/>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atin typeface="Times" pitchFamily="18" charset="0"/>
              </a:rPr>
              <a:t>A. </a:t>
            </a:r>
            <a:r>
              <a:rPr lang="en-US">
                <a:latin typeface="Times New Roman" pitchFamily="18" charset="0"/>
                <a:cs typeface="Times New Roman" pitchFamily="18" charset="0"/>
              </a:rPr>
              <a:t>transcription</a:t>
            </a:r>
            <a:r>
              <a:rPr lang="en-US">
                <a:latin typeface="Times" pitchFamily="18" charset="0"/>
              </a:rPr>
              <a:t> </a:t>
            </a:r>
          </a:p>
        </p:txBody>
      </p:sp>
      <p:pic>
        <p:nvPicPr>
          <p:cNvPr id="967689"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67690" name="Picture 10" descr="New TOC">
            <a:hlinkClick r:id="" action="ppaction://noaction"/>
          </p:cNvPr>
          <p:cNvPicPr>
            <a:picLocks noChangeAspect="1" noChangeArrowheads="1"/>
          </p:cNvPicPr>
          <p:nvPr/>
        </p:nvPicPr>
        <p:blipFill>
          <a:blip r:embed="rId3" cstate="print"/>
          <a:srcRect/>
          <a:stretch>
            <a:fillRect/>
          </a:stretch>
        </p:blipFill>
        <p:spPr bwMode="auto">
          <a:xfrm>
            <a:off x="5832476" y="6194426"/>
            <a:ext cx="492125" cy="606425"/>
          </a:xfrm>
          <a:prstGeom prst="rect">
            <a:avLst/>
          </a:prstGeom>
          <a:noFill/>
        </p:spPr>
      </p:pic>
      <p:pic>
        <p:nvPicPr>
          <p:cNvPr id="967691" name="Picture 11" descr="New next">
            <a:hlinkClick r:id="" action="ppaction://hlinkshowjump?jump=nextslide"/>
          </p:cNvPr>
          <p:cNvPicPr>
            <a:picLocks noChangeAspect="1" noChangeArrowheads="1"/>
          </p:cNvPicPr>
          <p:nvPr/>
        </p:nvPicPr>
        <p:blipFill>
          <a:blip r:embed="rId4" cstate="print"/>
          <a:srcRect/>
          <a:stretch>
            <a:fillRect/>
          </a:stretch>
        </p:blipFill>
        <p:spPr bwMode="auto">
          <a:xfrm>
            <a:off x="6542088" y="6194426"/>
            <a:ext cx="468312" cy="606425"/>
          </a:xfrm>
          <a:prstGeom prst="rect">
            <a:avLst/>
          </a:prstGeom>
          <a:noFill/>
        </p:spPr>
      </p:pic>
      <p:pic>
        <p:nvPicPr>
          <p:cNvPr id="967692" name="Picture 12" descr="help">
            <a:hlinkClick r:id="" action="ppaction://noaction"/>
          </p:cNvPr>
          <p:cNvPicPr>
            <a:picLocks noChangeAspect="1" noChangeArrowheads="1"/>
          </p:cNvPicPr>
          <p:nvPr/>
        </p:nvPicPr>
        <p:blipFill>
          <a:blip r:embed="rId5" cstate="print"/>
          <a:srcRect/>
          <a:stretch>
            <a:fillRect/>
          </a:stretch>
        </p:blipFill>
        <p:spPr bwMode="auto">
          <a:xfrm>
            <a:off x="1752600" y="6202364"/>
            <a:ext cx="560388" cy="560387"/>
          </a:xfrm>
          <a:prstGeom prst="rect">
            <a:avLst/>
          </a:prstGeom>
          <a:noFill/>
        </p:spPr>
      </p:pic>
      <p:pic>
        <p:nvPicPr>
          <p:cNvPr id="967693" name="Picture 13"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67694" name="Picture 14" descr="resources">
            <a:hlinkClick r:id="rId7"/>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967695" name="Picture 15" descr="Chpt11"/>
          <p:cNvPicPr>
            <a:picLocks noChangeAspect="1" noChangeArrowheads="1"/>
          </p:cNvPicPr>
          <p:nvPr/>
        </p:nvPicPr>
        <p:blipFill>
          <a:blip r:embed="rId9" cstate="print"/>
          <a:srcRect/>
          <a:stretch>
            <a:fillRect/>
          </a:stretch>
        </p:blipFill>
        <p:spPr bwMode="auto">
          <a:xfrm>
            <a:off x="1524000" y="0"/>
            <a:ext cx="2819400" cy="685800"/>
          </a:xfrm>
          <a:prstGeom prst="rect">
            <a:avLst/>
          </a:prstGeom>
          <a:noFill/>
        </p:spPr>
      </p:pic>
      <p:pic>
        <p:nvPicPr>
          <p:cNvPr id="967696" name="Picture 16" descr="Assessment"/>
          <p:cNvPicPr>
            <a:picLocks noChangeAspect="1" noChangeArrowheads="1"/>
          </p:cNvPicPr>
          <p:nvPr/>
        </p:nvPicPr>
        <p:blipFill>
          <a:blip r:embed="rId10" cstate="print"/>
          <a:srcRect/>
          <a:stretch>
            <a:fillRect/>
          </a:stretch>
        </p:blipFill>
        <p:spPr bwMode="auto">
          <a:xfrm>
            <a:off x="5245100" y="0"/>
            <a:ext cx="2451100" cy="482600"/>
          </a:xfrm>
          <a:prstGeom prst="rect">
            <a:avLst/>
          </a:prstGeom>
          <a:noFill/>
        </p:spPr>
      </p:pic>
      <p:sp>
        <p:nvSpPr>
          <p:cNvPr id="967697" name="Text Box 17"/>
          <p:cNvSpPr txBox="1">
            <a:spLocks noChangeArrowheads="1"/>
          </p:cNvSpPr>
          <p:nvPr/>
        </p:nvSpPr>
        <p:spPr bwMode="auto">
          <a:xfrm>
            <a:off x="2057400" y="5429250"/>
            <a:ext cx="8229600" cy="641350"/>
          </a:xfrm>
          <a:prstGeom prst="rect">
            <a:avLst/>
          </a:prstGeom>
          <a:noFill/>
          <a:ln w="19050">
            <a:noFill/>
            <a:miter lim="800000"/>
            <a:headEnd/>
            <a:tailEnd/>
          </a:ln>
          <a:effectLst/>
        </p:spPr>
        <p:txBody>
          <a:bodyPr/>
          <a:lstStyle/>
          <a:p>
            <a:pPr eaLnBrk="0" hangingPunct="0">
              <a:buFontTx/>
              <a:buNone/>
            </a:pPr>
            <a:r>
              <a:rPr lang="en-US">
                <a:solidFill>
                  <a:schemeClr val="tx2"/>
                </a:solidFill>
                <a:latin typeface="Times New Roman" pitchFamily="18" charset="0"/>
                <a:cs typeface="Times New Roman" pitchFamily="18" charset="0"/>
              </a:rPr>
              <a:t>The answer is B.</a:t>
            </a:r>
            <a:r>
              <a:rPr lang="en-US">
                <a:latin typeface="Times" pitchFamily="18" charset="0"/>
              </a:rPr>
              <a:t> </a:t>
            </a:r>
          </a:p>
        </p:txBody>
      </p:sp>
      <p:pic>
        <p:nvPicPr>
          <p:cNvPr id="967700" name="Picture 20" descr="california"/>
          <p:cNvPicPr>
            <a:picLocks noChangeAspect="1" noChangeArrowheads="1"/>
          </p:cNvPicPr>
          <p:nvPr/>
        </p:nvPicPr>
        <p:blipFill>
          <a:blip r:embed="rId11" cstate="print"/>
          <a:srcRect/>
          <a:stretch>
            <a:fillRect/>
          </a:stretch>
        </p:blipFill>
        <p:spPr bwMode="auto">
          <a:xfrm>
            <a:off x="2314575" y="6248400"/>
            <a:ext cx="533400" cy="533400"/>
          </a:xfrm>
          <a:prstGeom prst="rect">
            <a:avLst/>
          </a:prstGeom>
          <a:noFill/>
        </p:spPr>
      </p:pic>
      <p:sp>
        <p:nvSpPr>
          <p:cNvPr id="967701" name="Text Box 21"/>
          <p:cNvSpPr txBox="1">
            <a:spLocks noChangeArrowheads="1"/>
          </p:cNvSpPr>
          <p:nvPr/>
        </p:nvSpPr>
        <p:spPr bwMode="auto">
          <a:xfrm>
            <a:off x="2903538" y="6257926"/>
            <a:ext cx="1856598"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a:latin typeface="Times New Roman" pitchFamily="18" charset="0"/>
              </a:rPr>
              <a:t>CA: Biology/Life Sciences</a:t>
            </a:r>
            <a:br>
              <a:rPr lang="en-US" sz="1200">
                <a:latin typeface="Times New Roman" pitchFamily="18" charset="0"/>
              </a:rPr>
            </a:br>
            <a:r>
              <a:rPr lang="en-US" sz="1200">
                <a:latin typeface="Times New Roman" pitchFamily="18" charset="0"/>
              </a:rPr>
              <a:t>	4f</a:t>
            </a:r>
          </a:p>
        </p:txBody>
      </p:sp>
    </p:spTree>
    <p:extLst>
      <p:ext uri="{BB962C8B-B14F-4D97-AF65-F5344CB8AC3E}">
        <p14:creationId xmlns:p14="http://schemas.microsoft.com/office/powerpoint/2010/main" val="425224703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67700"/>
                                        </p:tgtEl>
                                        <p:attrNameLst>
                                          <p:attrName>style.visibility</p:attrName>
                                        </p:attrNameLst>
                                      </p:cBhvr>
                                      <p:to>
                                        <p:strVal val="visible"/>
                                      </p:to>
                                    </p:set>
                                    <p:animEffect transition="in" filter="box(out)">
                                      <p:cBhvr>
                                        <p:cTn id="7" dur="500"/>
                                        <p:tgtEl>
                                          <p:spTgt spid="96770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67701"/>
                                        </p:tgtEl>
                                        <p:attrNameLst>
                                          <p:attrName>style.visibility</p:attrName>
                                        </p:attrNameLst>
                                      </p:cBhvr>
                                      <p:to>
                                        <p:strVal val="visible"/>
                                      </p:to>
                                    </p:set>
                                    <p:animEffect transition="in" filter="box(out)">
                                      <p:cBhvr>
                                        <p:cTn id="10" dur="500"/>
                                        <p:tgtEl>
                                          <p:spTgt spid="967701"/>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67688"/>
                                        </p:tgtEl>
                                        <p:attrNameLst>
                                          <p:attrName>style.visibility</p:attrName>
                                        </p:attrNameLst>
                                      </p:cBhvr>
                                      <p:to>
                                        <p:strVal val="visible"/>
                                      </p:to>
                                    </p:set>
                                    <p:animEffect transition="in" filter="box(out)">
                                      <p:cBhvr>
                                        <p:cTn id="15" dur="500"/>
                                        <p:tgtEl>
                                          <p:spTgt spid="967688"/>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967687"/>
                                        </p:tgtEl>
                                        <p:attrNameLst>
                                          <p:attrName>style.visibility</p:attrName>
                                        </p:attrNameLst>
                                      </p:cBhvr>
                                      <p:to>
                                        <p:strVal val="visible"/>
                                      </p:to>
                                    </p:set>
                                    <p:animEffect transition="in" filter="box(out)">
                                      <p:cBhvr>
                                        <p:cTn id="19" dur="500"/>
                                        <p:tgtEl>
                                          <p:spTgt spid="967687"/>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67686"/>
                                        </p:tgtEl>
                                        <p:attrNameLst>
                                          <p:attrName>style.visibility</p:attrName>
                                        </p:attrNameLst>
                                      </p:cBhvr>
                                      <p:to>
                                        <p:strVal val="visible"/>
                                      </p:to>
                                    </p:set>
                                    <p:animEffect transition="in" filter="box(out)">
                                      <p:cBhvr>
                                        <p:cTn id="23" dur="500"/>
                                        <p:tgtEl>
                                          <p:spTgt spid="967686"/>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967685"/>
                                        </p:tgtEl>
                                        <p:attrNameLst>
                                          <p:attrName>style.visibility</p:attrName>
                                        </p:attrNameLst>
                                      </p:cBhvr>
                                      <p:to>
                                        <p:strVal val="visible"/>
                                      </p:to>
                                    </p:set>
                                    <p:animEffect transition="in" filter="box(out)">
                                      <p:cBhvr>
                                        <p:cTn id="27" dur="500"/>
                                        <p:tgtEl>
                                          <p:spTgt spid="967685"/>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967697"/>
                                        </p:tgtEl>
                                        <p:attrNameLst>
                                          <p:attrName>style.visibility</p:attrName>
                                        </p:attrNameLst>
                                      </p:cBhvr>
                                      <p:to>
                                        <p:strVal val="visible"/>
                                      </p:to>
                                    </p:set>
                                    <p:animEffect transition="in" filter="box(out)">
                                      <p:cBhvr>
                                        <p:cTn id="32" dur="500"/>
                                        <p:tgtEl>
                                          <p:spTgt spid="967697"/>
                                        </p:tgtEl>
                                      </p:cBhvr>
                                    </p:animEffect>
                                  </p:childTnLst>
                                </p:cTn>
                              </p:par>
                            </p:childTnLst>
                          </p:cTn>
                        </p:par>
                        <p:par>
                          <p:cTn id="33" fill="hold">
                            <p:stCondLst>
                              <p:cond delay="500"/>
                            </p:stCondLst>
                            <p:childTnLst>
                              <p:par>
                                <p:cTn id="34" presetID="4" presetClass="entr" presetSubtype="32" fill="hold" nodeType="afterEffect">
                                  <p:stCondLst>
                                    <p:cond delay="0"/>
                                  </p:stCondLst>
                                  <p:childTnLst>
                                    <p:set>
                                      <p:cBhvr>
                                        <p:cTn id="35" dur="1" fill="hold">
                                          <p:stCondLst>
                                            <p:cond delay="0"/>
                                          </p:stCondLst>
                                        </p:cTn>
                                        <p:tgtEl>
                                          <p:spTgt spid="967693"/>
                                        </p:tgtEl>
                                        <p:attrNameLst>
                                          <p:attrName>style.visibility</p:attrName>
                                        </p:attrNameLst>
                                      </p:cBhvr>
                                      <p:to>
                                        <p:strVal val="visible"/>
                                      </p:to>
                                    </p:set>
                                    <p:animEffect transition="in" filter="box(out)">
                                      <p:cBhvr>
                                        <p:cTn id="36" dur="500"/>
                                        <p:tgtEl>
                                          <p:spTgt spid="9676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7685" grpId="0" autoUpdateAnimBg="0"/>
      <p:bldP spid="967686" grpId="0" autoUpdateAnimBg="0"/>
      <p:bldP spid="967687" grpId="0" autoUpdateAnimBg="0"/>
      <p:bldP spid="967688" grpId="0" autoUpdateAnimBg="0"/>
      <p:bldP spid="967697" grpId="0" autoUpdateAnimBg="0"/>
      <p:bldP spid="96770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30"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a:t>Chapter Assessment</a:t>
            </a:r>
          </a:p>
        </p:txBody>
      </p:sp>
      <p:sp>
        <p:nvSpPr>
          <p:cNvPr id="969731" name="Text Box 3"/>
          <p:cNvSpPr txBox="1">
            <a:spLocks noChangeArrowheads="1"/>
          </p:cNvSpPr>
          <p:nvPr/>
        </p:nvSpPr>
        <p:spPr bwMode="auto">
          <a:xfrm>
            <a:off x="2057400" y="838200"/>
            <a:ext cx="8153400" cy="579438"/>
          </a:xfrm>
          <a:prstGeom prst="rect">
            <a:avLst/>
          </a:prstGeom>
          <a:noFill/>
          <a:ln w="9525">
            <a:noFill/>
            <a:miter lim="800000"/>
            <a:headEnd/>
            <a:tailEnd/>
          </a:ln>
          <a:effectLst/>
        </p:spPr>
        <p:txBody>
          <a:bodyPr/>
          <a:lstStyle/>
          <a:p>
            <a:pPr eaLnBrk="0" hangingPunct="0">
              <a:buFontTx/>
              <a:buNone/>
            </a:pPr>
            <a:r>
              <a:rPr lang="en-US" sz="3600">
                <a:solidFill>
                  <a:srgbClr val="FFFF00"/>
                </a:solidFill>
                <a:latin typeface="Times" pitchFamily="18" charset="0"/>
              </a:rPr>
              <a:t>Question 3</a:t>
            </a:r>
          </a:p>
        </p:txBody>
      </p:sp>
      <p:sp>
        <p:nvSpPr>
          <p:cNvPr id="969732" name="Text Box 4"/>
          <p:cNvSpPr txBox="1">
            <a:spLocks noChangeArrowheads="1"/>
          </p:cNvSpPr>
          <p:nvPr/>
        </p:nvSpPr>
        <p:spPr bwMode="auto">
          <a:xfrm>
            <a:off x="2133600" y="1689100"/>
            <a:ext cx="8153400" cy="641350"/>
          </a:xfrm>
          <a:prstGeom prst="rect">
            <a:avLst/>
          </a:prstGeom>
          <a:noFill/>
          <a:ln w="19050">
            <a:noFill/>
            <a:miter lim="800000"/>
            <a:headEnd/>
            <a:tailEnd/>
          </a:ln>
          <a:effectLst/>
        </p:spPr>
        <p:txBody>
          <a:bodyPr/>
          <a:lstStyle/>
          <a:p>
            <a:pPr eaLnBrk="0" hangingPunct="0">
              <a:buFontTx/>
              <a:buNone/>
            </a:pPr>
            <a:r>
              <a:rPr lang="en-US">
                <a:latin typeface="Times New Roman" pitchFamily="18" charset="0"/>
                <a:cs typeface="Times New Roman" pitchFamily="18" charset="0"/>
              </a:rPr>
              <a:t>Why would scientists use nucleotide sequences to identify bodies of crime victims?</a:t>
            </a:r>
            <a:r>
              <a:rPr lang="en-US">
                <a:latin typeface="Times" pitchFamily="18" charset="0"/>
              </a:rPr>
              <a:t> </a:t>
            </a:r>
          </a:p>
        </p:txBody>
      </p:sp>
      <p:pic>
        <p:nvPicPr>
          <p:cNvPr id="969733" name="Picture 5"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69734" name="Picture 6" descr="New TOC">
            <a:hlinkClick r:id="" action="ppaction://noaction"/>
          </p:cNvPr>
          <p:cNvPicPr>
            <a:picLocks noChangeAspect="1" noChangeArrowheads="1"/>
          </p:cNvPicPr>
          <p:nvPr/>
        </p:nvPicPr>
        <p:blipFill>
          <a:blip r:embed="rId3" cstate="print"/>
          <a:srcRect/>
          <a:stretch>
            <a:fillRect/>
          </a:stretch>
        </p:blipFill>
        <p:spPr bwMode="auto">
          <a:xfrm>
            <a:off x="5832476" y="6194426"/>
            <a:ext cx="492125" cy="606425"/>
          </a:xfrm>
          <a:prstGeom prst="rect">
            <a:avLst/>
          </a:prstGeom>
          <a:noFill/>
        </p:spPr>
      </p:pic>
      <p:pic>
        <p:nvPicPr>
          <p:cNvPr id="969735" name="Picture 7" descr="New next">
            <a:hlinkClick r:id="" action="ppaction://hlinkshowjump?jump=nextslide"/>
          </p:cNvPr>
          <p:cNvPicPr>
            <a:picLocks noChangeAspect="1" noChangeArrowheads="1"/>
          </p:cNvPicPr>
          <p:nvPr/>
        </p:nvPicPr>
        <p:blipFill>
          <a:blip r:embed="rId4" cstate="print"/>
          <a:srcRect/>
          <a:stretch>
            <a:fillRect/>
          </a:stretch>
        </p:blipFill>
        <p:spPr bwMode="auto">
          <a:xfrm>
            <a:off x="6542088" y="6194426"/>
            <a:ext cx="468312" cy="606425"/>
          </a:xfrm>
          <a:prstGeom prst="rect">
            <a:avLst/>
          </a:prstGeom>
          <a:noFill/>
        </p:spPr>
      </p:pic>
      <p:pic>
        <p:nvPicPr>
          <p:cNvPr id="969736" name="Picture 8" descr="help">
            <a:hlinkClick r:id="" action="ppaction://noaction"/>
          </p:cNvPr>
          <p:cNvPicPr>
            <a:picLocks noChangeAspect="1" noChangeArrowheads="1"/>
          </p:cNvPicPr>
          <p:nvPr/>
        </p:nvPicPr>
        <p:blipFill>
          <a:blip r:embed="rId5" cstate="print"/>
          <a:srcRect/>
          <a:stretch>
            <a:fillRect/>
          </a:stretch>
        </p:blipFill>
        <p:spPr bwMode="auto">
          <a:xfrm>
            <a:off x="1752600" y="6202364"/>
            <a:ext cx="560388" cy="560387"/>
          </a:xfrm>
          <a:prstGeom prst="rect">
            <a:avLst/>
          </a:prstGeom>
          <a:noFill/>
        </p:spPr>
      </p:pic>
      <p:pic>
        <p:nvPicPr>
          <p:cNvPr id="969737" name="Picture 9"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69738" name="Picture 10" descr="resources">
            <a:hlinkClick r:id="rId7"/>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969739" name="Picture 11" descr="Chpt11"/>
          <p:cNvPicPr>
            <a:picLocks noChangeAspect="1" noChangeArrowheads="1"/>
          </p:cNvPicPr>
          <p:nvPr/>
        </p:nvPicPr>
        <p:blipFill>
          <a:blip r:embed="rId9" cstate="print"/>
          <a:srcRect/>
          <a:stretch>
            <a:fillRect/>
          </a:stretch>
        </p:blipFill>
        <p:spPr bwMode="auto">
          <a:xfrm>
            <a:off x="1524000" y="0"/>
            <a:ext cx="2819400" cy="685800"/>
          </a:xfrm>
          <a:prstGeom prst="rect">
            <a:avLst/>
          </a:prstGeom>
          <a:noFill/>
        </p:spPr>
      </p:pic>
      <p:pic>
        <p:nvPicPr>
          <p:cNvPr id="969740" name="Picture 12" descr="Assessment"/>
          <p:cNvPicPr>
            <a:picLocks noChangeAspect="1" noChangeArrowheads="1"/>
          </p:cNvPicPr>
          <p:nvPr/>
        </p:nvPicPr>
        <p:blipFill>
          <a:blip r:embed="rId10" cstate="print"/>
          <a:srcRect/>
          <a:stretch>
            <a:fillRect/>
          </a:stretch>
        </p:blipFill>
        <p:spPr bwMode="auto">
          <a:xfrm>
            <a:off x="5245100" y="0"/>
            <a:ext cx="2451100" cy="482600"/>
          </a:xfrm>
          <a:prstGeom prst="rect">
            <a:avLst/>
          </a:prstGeom>
          <a:noFill/>
        </p:spPr>
      </p:pic>
      <p:sp>
        <p:nvSpPr>
          <p:cNvPr id="969741" name="Text Box 13"/>
          <p:cNvSpPr txBox="1">
            <a:spLocks noChangeArrowheads="1"/>
          </p:cNvSpPr>
          <p:nvPr/>
        </p:nvSpPr>
        <p:spPr bwMode="auto">
          <a:xfrm>
            <a:off x="2057400" y="2908300"/>
            <a:ext cx="8153400" cy="579438"/>
          </a:xfrm>
          <a:prstGeom prst="rect">
            <a:avLst/>
          </a:prstGeom>
          <a:noFill/>
          <a:ln w="9525">
            <a:noFill/>
            <a:miter lim="800000"/>
            <a:headEnd/>
            <a:tailEnd/>
          </a:ln>
          <a:effectLst/>
        </p:spPr>
        <p:txBody>
          <a:bodyPr/>
          <a:lstStyle/>
          <a:p>
            <a:pPr eaLnBrk="0" hangingPunct="0">
              <a:buFontTx/>
              <a:buNone/>
            </a:pPr>
            <a:r>
              <a:rPr lang="en-US" sz="3600">
                <a:solidFill>
                  <a:srgbClr val="FFFF00"/>
                </a:solidFill>
                <a:latin typeface="Times" pitchFamily="18" charset="0"/>
              </a:rPr>
              <a:t>Answer</a:t>
            </a:r>
          </a:p>
        </p:txBody>
      </p:sp>
      <p:sp>
        <p:nvSpPr>
          <p:cNvPr id="969742" name="Text Box 14"/>
          <p:cNvSpPr txBox="1">
            <a:spLocks noChangeArrowheads="1"/>
          </p:cNvSpPr>
          <p:nvPr/>
        </p:nvSpPr>
        <p:spPr bwMode="auto">
          <a:xfrm>
            <a:off x="2057400" y="3594100"/>
            <a:ext cx="7696200" cy="641350"/>
          </a:xfrm>
          <a:prstGeom prst="rect">
            <a:avLst/>
          </a:prstGeom>
          <a:noFill/>
          <a:ln w="19050">
            <a:noFill/>
            <a:miter lim="800000"/>
            <a:headEnd/>
            <a:tailEnd/>
          </a:ln>
          <a:effectLst/>
        </p:spPr>
        <p:txBody>
          <a:bodyPr/>
          <a:lstStyle/>
          <a:p>
            <a:pPr eaLnBrk="0" hangingPunct="0">
              <a:buFontTx/>
              <a:buNone/>
            </a:pPr>
            <a:r>
              <a:rPr lang="en-US">
                <a:latin typeface="Times New Roman" pitchFamily="18" charset="0"/>
                <a:cs typeface="Times New Roman" pitchFamily="18" charset="0"/>
              </a:rPr>
              <a:t>In comparing nucleotide sequences in the DNA of a crime victim with nucleotide sequences from a possible close relative of the crime victim, scientists can determine if the two are related.</a:t>
            </a:r>
            <a:r>
              <a:rPr lang="en-US">
                <a:latin typeface="Times" pitchFamily="18" charset="0"/>
              </a:rPr>
              <a:t> </a:t>
            </a:r>
          </a:p>
        </p:txBody>
      </p:sp>
      <p:pic>
        <p:nvPicPr>
          <p:cNvPr id="969745" name="Picture 17" descr="california"/>
          <p:cNvPicPr>
            <a:picLocks noChangeAspect="1" noChangeArrowheads="1"/>
          </p:cNvPicPr>
          <p:nvPr/>
        </p:nvPicPr>
        <p:blipFill>
          <a:blip r:embed="rId11" cstate="print"/>
          <a:srcRect/>
          <a:stretch>
            <a:fillRect/>
          </a:stretch>
        </p:blipFill>
        <p:spPr bwMode="auto">
          <a:xfrm>
            <a:off x="2314575" y="6248400"/>
            <a:ext cx="533400" cy="533400"/>
          </a:xfrm>
          <a:prstGeom prst="rect">
            <a:avLst/>
          </a:prstGeom>
          <a:noFill/>
        </p:spPr>
      </p:pic>
      <p:sp>
        <p:nvSpPr>
          <p:cNvPr id="969746" name="Text Box 18"/>
          <p:cNvSpPr txBox="1">
            <a:spLocks noChangeArrowheads="1"/>
          </p:cNvSpPr>
          <p:nvPr/>
        </p:nvSpPr>
        <p:spPr bwMode="auto">
          <a:xfrm>
            <a:off x="2903538" y="6257926"/>
            <a:ext cx="1856598"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a:latin typeface="Times New Roman" pitchFamily="18" charset="0"/>
              </a:rPr>
              <a:t>CA: Biology/Life Sciences</a:t>
            </a:r>
            <a:br>
              <a:rPr lang="en-US" sz="1200">
                <a:latin typeface="Times New Roman" pitchFamily="18" charset="0"/>
              </a:rPr>
            </a:br>
            <a:r>
              <a:rPr lang="en-US" sz="1200">
                <a:latin typeface="Times New Roman" pitchFamily="18" charset="0"/>
              </a:rPr>
              <a:t>	4e</a:t>
            </a:r>
          </a:p>
        </p:txBody>
      </p:sp>
    </p:spTree>
    <p:extLst>
      <p:ext uri="{BB962C8B-B14F-4D97-AF65-F5344CB8AC3E}">
        <p14:creationId xmlns:p14="http://schemas.microsoft.com/office/powerpoint/2010/main" val="199629960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69745"/>
                                        </p:tgtEl>
                                        <p:attrNameLst>
                                          <p:attrName>style.visibility</p:attrName>
                                        </p:attrNameLst>
                                      </p:cBhvr>
                                      <p:to>
                                        <p:strVal val="visible"/>
                                      </p:to>
                                    </p:set>
                                    <p:animEffect transition="in" filter="box(out)">
                                      <p:cBhvr>
                                        <p:cTn id="7" dur="500"/>
                                        <p:tgtEl>
                                          <p:spTgt spid="969745"/>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69746"/>
                                        </p:tgtEl>
                                        <p:attrNameLst>
                                          <p:attrName>style.visibility</p:attrName>
                                        </p:attrNameLst>
                                      </p:cBhvr>
                                      <p:to>
                                        <p:strVal val="visible"/>
                                      </p:to>
                                    </p:set>
                                    <p:animEffect transition="in" filter="box(out)">
                                      <p:cBhvr>
                                        <p:cTn id="10" dur="500"/>
                                        <p:tgtEl>
                                          <p:spTgt spid="969746"/>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69741"/>
                                        </p:tgtEl>
                                        <p:attrNameLst>
                                          <p:attrName>style.visibility</p:attrName>
                                        </p:attrNameLst>
                                      </p:cBhvr>
                                      <p:to>
                                        <p:strVal val="visible"/>
                                      </p:to>
                                    </p:set>
                                    <p:animEffect transition="in" filter="box(out)">
                                      <p:cBhvr>
                                        <p:cTn id="15" dur="500"/>
                                        <p:tgtEl>
                                          <p:spTgt spid="969741"/>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969742"/>
                                        </p:tgtEl>
                                        <p:attrNameLst>
                                          <p:attrName>style.visibility</p:attrName>
                                        </p:attrNameLst>
                                      </p:cBhvr>
                                      <p:to>
                                        <p:strVal val="visible"/>
                                      </p:to>
                                    </p:set>
                                    <p:animEffect transition="in" filter="box(out)">
                                      <p:cBhvr>
                                        <p:cTn id="20" dur="500"/>
                                        <p:tgtEl>
                                          <p:spTgt spid="969742"/>
                                        </p:tgtEl>
                                      </p:cBhvr>
                                    </p:animEffect>
                                  </p:childTnLst>
                                </p:cTn>
                              </p:par>
                            </p:childTnLst>
                          </p:cTn>
                        </p:par>
                        <p:par>
                          <p:cTn id="21" fill="hold">
                            <p:stCondLst>
                              <p:cond delay="500"/>
                            </p:stCondLst>
                            <p:childTnLst>
                              <p:par>
                                <p:cTn id="22" presetID="4" presetClass="entr" presetSubtype="32" fill="hold" nodeType="afterEffect">
                                  <p:stCondLst>
                                    <p:cond delay="0"/>
                                  </p:stCondLst>
                                  <p:childTnLst>
                                    <p:set>
                                      <p:cBhvr>
                                        <p:cTn id="23" dur="1" fill="hold">
                                          <p:stCondLst>
                                            <p:cond delay="0"/>
                                          </p:stCondLst>
                                        </p:cTn>
                                        <p:tgtEl>
                                          <p:spTgt spid="969737"/>
                                        </p:tgtEl>
                                        <p:attrNameLst>
                                          <p:attrName>style.visibility</p:attrName>
                                        </p:attrNameLst>
                                      </p:cBhvr>
                                      <p:to>
                                        <p:strVal val="visible"/>
                                      </p:to>
                                    </p:set>
                                    <p:animEffect transition="in" filter="box(out)">
                                      <p:cBhvr>
                                        <p:cTn id="24" dur="500"/>
                                        <p:tgtEl>
                                          <p:spTgt spid="9697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9741" grpId="0" autoUpdateAnimBg="0"/>
      <p:bldP spid="969742" grpId="0" autoUpdateAnimBg="0"/>
      <p:bldP spid="96974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HW CH 11</a:t>
            </a:r>
            <a:endParaRPr lang="en-US" dirty="0"/>
          </a:p>
        </p:txBody>
      </p:sp>
      <p:sp>
        <p:nvSpPr>
          <p:cNvPr id="3" name="Content Placeholder 2"/>
          <p:cNvSpPr>
            <a:spLocks noGrp="1"/>
          </p:cNvSpPr>
          <p:nvPr>
            <p:ph idx="1"/>
          </p:nvPr>
        </p:nvSpPr>
        <p:spPr/>
        <p:txBody>
          <a:bodyPr/>
          <a:lstStyle/>
          <a:p>
            <a:pPr>
              <a:buNone/>
            </a:pPr>
            <a:r>
              <a:rPr lang="en-US" dirty="0" smtClean="0"/>
              <a:t>9.Phenylalanine </a:t>
            </a:r>
            <a:r>
              <a:rPr lang="en-US" dirty="0" err="1" smtClean="0"/>
              <a:t>Codon</a:t>
            </a:r>
            <a:r>
              <a:rPr lang="en-US" dirty="0" smtClean="0"/>
              <a:t> are (UUU) (UUC)</a:t>
            </a:r>
          </a:p>
          <a:p>
            <a:pPr>
              <a:buNone/>
            </a:pPr>
            <a:r>
              <a:rPr lang="en-US" dirty="0" smtClean="0"/>
              <a:t>10. </a:t>
            </a:r>
            <a:r>
              <a:rPr lang="en-US" dirty="0" err="1" smtClean="0"/>
              <a:t>Codon</a:t>
            </a:r>
            <a:endParaRPr lang="en-US" dirty="0" smtClean="0"/>
          </a:p>
          <a:p>
            <a:pPr>
              <a:buNone/>
            </a:pPr>
            <a:r>
              <a:rPr lang="en-US" dirty="0" smtClean="0"/>
              <a:t>11. Amino Acid</a:t>
            </a:r>
          </a:p>
          <a:p>
            <a:pPr>
              <a:buNone/>
            </a:pPr>
            <a:r>
              <a:rPr lang="en-US" dirty="0" smtClean="0"/>
              <a:t>12. Amino Acid</a:t>
            </a:r>
          </a:p>
          <a:p>
            <a:pPr>
              <a:buNone/>
            </a:pPr>
            <a:r>
              <a:rPr lang="en-US" dirty="0" smtClean="0"/>
              <a:t>13. Stop </a:t>
            </a:r>
            <a:r>
              <a:rPr lang="en-US" dirty="0" err="1" smtClean="0"/>
              <a:t>codons</a:t>
            </a:r>
            <a:r>
              <a:rPr lang="en-US" dirty="0" smtClean="0"/>
              <a:t> = UGA, UAG, UAA</a:t>
            </a:r>
          </a:p>
          <a:p>
            <a:pPr>
              <a:buNone/>
            </a:pPr>
            <a:r>
              <a:rPr lang="en-US" dirty="0" smtClean="0"/>
              <a:t>14. Tryptophan &amp; </a:t>
            </a:r>
            <a:r>
              <a:rPr lang="en-US" dirty="0" err="1" smtClean="0"/>
              <a:t>Methionine</a:t>
            </a:r>
            <a:endParaRPr lang="en-US" dirty="0" smtClean="0"/>
          </a:p>
          <a:p>
            <a:pPr>
              <a:buNone/>
            </a:pPr>
            <a:endParaRPr lang="en-US" dirty="0"/>
          </a:p>
        </p:txBody>
      </p:sp>
    </p:spTree>
    <p:extLst>
      <p:ext uri="{BB962C8B-B14F-4D97-AF65-F5344CB8AC3E}">
        <p14:creationId xmlns:p14="http://schemas.microsoft.com/office/powerpoint/2010/main" val="10805697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9489" y="0"/>
            <a:ext cx="11882511" cy="1600200"/>
          </a:xfrm>
        </p:spPr>
        <p:txBody>
          <a:bodyPr>
            <a:normAutofit/>
          </a:bodyPr>
          <a:lstStyle/>
          <a:p>
            <a:r>
              <a:rPr lang="en-US" sz="2400" dirty="0" smtClean="0"/>
              <a:t>10/4 </a:t>
            </a:r>
            <a:r>
              <a:rPr lang="en-US" sz="2400" b="1" dirty="0"/>
              <a:t>Protein Synthesis: Translation </a:t>
            </a:r>
            <a:r>
              <a:rPr lang="en-US" sz="2400" dirty="0"/>
              <a:t>11.2</a:t>
            </a:r>
            <a:br>
              <a:rPr lang="en-US" sz="2400" dirty="0"/>
            </a:br>
            <a:r>
              <a:rPr lang="en-US" sz="2400" dirty="0"/>
              <a:t>Obj. </a:t>
            </a:r>
            <a:r>
              <a:rPr lang="en-US" sz="2400" dirty="0" smtClean="0"/>
              <a:t>TSW explain the</a:t>
            </a:r>
            <a:r>
              <a:rPr lang="en-US" sz="2400" dirty="0"/>
              <a:t> </a:t>
            </a:r>
            <a:r>
              <a:rPr lang="en-US" sz="2400" dirty="0" smtClean="0"/>
              <a:t>process of Protein Synthesis by drawing it in their notebooks. </a:t>
            </a:r>
            <a:r>
              <a:rPr lang="en-US" sz="2400" dirty="0" smtClean="0"/>
              <a:t>p.66 NB</a:t>
            </a:r>
            <a:endParaRPr lang="en-US" sz="2400" dirty="0"/>
          </a:p>
        </p:txBody>
      </p:sp>
      <p:sp>
        <p:nvSpPr>
          <p:cNvPr id="3" name="Text Placeholder 2"/>
          <p:cNvSpPr>
            <a:spLocks noGrp="1"/>
          </p:cNvSpPr>
          <p:nvPr>
            <p:ph type="body" idx="1"/>
          </p:nvPr>
        </p:nvSpPr>
        <p:spPr>
          <a:xfrm>
            <a:off x="1524000" y="1538969"/>
            <a:ext cx="4040188" cy="639762"/>
          </a:xfrm>
        </p:spPr>
        <p:txBody>
          <a:bodyPr>
            <a:normAutofit fontScale="77500" lnSpcReduction="20000"/>
          </a:bodyPr>
          <a:lstStyle/>
          <a:p>
            <a:endParaRPr lang="en-US" dirty="0" smtClean="0">
              <a:hlinkClick r:id="" action="ppaction://hlinkfile"/>
            </a:endParaRPr>
          </a:p>
          <a:p>
            <a:r>
              <a:rPr lang="en-US" dirty="0" smtClean="0">
                <a:hlinkClick r:id="" action="ppaction://hlinkfile"/>
              </a:rPr>
              <a:t>Learn.genetics.utah.com.edu/</a:t>
            </a:r>
            <a:endParaRPr lang="en-US" dirty="0" smtClean="0"/>
          </a:p>
          <a:p>
            <a:endParaRPr lang="en-US" dirty="0"/>
          </a:p>
        </p:txBody>
      </p:sp>
      <p:sp>
        <p:nvSpPr>
          <p:cNvPr id="6" name="Content Placeholder 5"/>
          <p:cNvSpPr>
            <a:spLocks noGrp="1"/>
          </p:cNvSpPr>
          <p:nvPr>
            <p:ph sz="quarter" idx="4"/>
          </p:nvPr>
        </p:nvSpPr>
        <p:spPr>
          <a:xfrm>
            <a:off x="5105400" y="1611765"/>
            <a:ext cx="5562600" cy="2362200"/>
          </a:xfrm>
        </p:spPr>
        <p:txBody>
          <a:bodyPr>
            <a:normAutofit fontScale="92500" lnSpcReduction="10000"/>
          </a:bodyPr>
          <a:lstStyle/>
          <a:p>
            <a:pPr marL="457200" indent="-457200">
              <a:buFont typeface="+mj-lt"/>
              <a:buAutoNum type="arabicPeriod"/>
            </a:pPr>
            <a:r>
              <a:rPr lang="en-US" dirty="0" smtClean="0"/>
              <a:t>Compare &amp; Contrast </a:t>
            </a:r>
            <a:r>
              <a:rPr lang="en-US" dirty="0" err="1" smtClean="0"/>
              <a:t>Codon</a:t>
            </a:r>
            <a:r>
              <a:rPr lang="en-US" dirty="0" smtClean="0"/>
              <a:t> and </a:t>
            </a:r>
            <a:r>
              <a:rPr lang="en-US" dirty="0" err="1" smtClean="0"/>
              <a:t>Anticodon</a:t>
            </a:r>
            <a:r>
              <a:rPr lang="en-US" dirty="0" smtClean="0"/>
              <a:t>.</a:t>
            </a:r>
          </a:p>
          <a:p>
            <a:pPr marL="457200" indent="-457200">
              <a:buFont typeface="+mj-lt"/>
              <a:buAutoNum type="arabicPeriod"/>
            </a:pPr>
            <a:r>
              <a:rPr lang="en-US" dirty="0" smtClean="0"/>
              <a:t>What is the role of </a:t>
            </a:r>
            <a:r>
              <a:rPr lang="en-US" dirty="0" err="1" smtClean="0"/>
              <a:t>tRNA</a:t>
            </a:r>
            <a:r>
              <a:rPr lang="en-US" dirty="0" smtClean="0"/>
              <a:t> in Protein Synthesis?</a:t>
            </a:r>
          </a:p>
          <a:p>
            <a:pPr marL="457200" indent="-457200">
              <a:buFont typeface="+mj-lt"/>
              <a:buAutoNum type="arabicPeriod"/>
            </a:pPr>
            <a:r>
              <a:rPr lang="en-US" dirty="0" smtClean="0"/>
              <a:t>Why are Stop </a:t>
            </a:r>
            <a:r>
              <a:rPr lang="en-US" dirty="0" err="1" smtClean="0"/>
              <a:t>Codons</a:t>
            </a:r>
            <a:r>
              <a:rPr lang="en-US" dirty="0" smtClean="0"/>
              <a:t> important  in Translation?</a:t>
            </a:r>
            <a:endParaRPr lang="en-US" dirty="0"/>
          </a:p>
        </p:txBody>
      </p:sp>
      <p:pic>
        <p:nvPicPr>
          <p:cNvPr id="8" name="Picture 12" descr="\\Hvf-work\Education\Edu3\BDOL Interactive Chalkboard\01-Image Bank Images\ch11\mRNA codon.jpg"/>
          <p:cNvPicPr>
            <a:picLocks noChangeAspect="1" noChangeArrowheads="1"/>
          </p:cNvPicPr>
          <p:nvPr/>
        </p:nvPicPr>
        <p:blipFill>
          <a:blip r:embed="rId2" cstate="print"/>
          <a:srcRect/>
          <a:stretch>
            <a:fillRect/>
          </a:stretch>
        </p:blipFill>
        <p:spPr bwMode="auto">
          <a:xfrm>
            <a:off x="1524001" y="1882994"/>
            <a:ext cx="3572329" cy="2667000"/>
          </a:xfrm>
          <a:prstGeom prst="rect">
            <a:avLst/>
          </a:prstGeom>
          <a:noFill/>
        </p:spPr>
      </p:pic>
      <p:pic>
        <p:nvPicPr>
          <p:cNvPr id="9" name="Picture 12" descr="\\Hvf-work\Education\Edu3\BDOL Interactive Chalkboard\01-Image Bank Images\ch11\AminoAcidsChain with a stop.jpg"/>
          <p:cNvPicPr>
            <a:picLocks noChangeAspect="1" noChangeArrowheads="1"/>
          </p:cNvPicPr>
          <p:nvPr/>
        </p:nvPicPr>
        <p:blipFill>
          <a:blip r:embed="rId3" cstate="print"/>
          <a:srcRect/>
          <a:stretch>
            <a:fillRect/>
          </a:stretch>
        </p:blipFill>
        <p:spPr bwMode="auto">
          <a:xfrm>
            <a:off x="5486400" y="4835680"/>
            <a:ext cx="3505200" cy="2022320"/>
          </a:xfrm>
          <a:prstGeom prst="rect">
            <a:avLst/>
          </a:prstGeom>
          <a:noFill/>
        </p:spPr>
      </p:pic>
      <p:pic>
        <p:nvPicPr>
          <p:cNvPr id="7" name="Picture 13" descr="\\Hvf-work\Education\Edu3\BDOL Interactive Chalkboard\01-Image Bank Images\ch11\tRNA molecule-nucleotide.jpg"/>
          <p:cNvPicPr>
            <a:picLocks noGrp="1" noChangeAspect="1" noChangeArrowheads="1"/>
          </p:cNvPicPr>
          <p:nvPr>
            <p:ph sz="half" idx="2"/>
          </p:nvPr>
        </p:nvPicPr>
        <p:blipFill>
          <a:blip r:embed="rId4" cstate="print"/>
          <a:srcRect/>
          <a:stretch>
            <a:fillRect/>
          </a:stretch>
        </p:blipFill>
        <p:spPr bwMode="auto">
          <a:xfrm>
            <a:off x="3140760" y="3618131"/>
            <a:ext cx="2372937" cy="2590800"/>
          </a:xfrm>
          <a:prstGeom prst="rect">
            <a:avLst/>
          </a:prstGeom>
          <a:noFill/>
        </p:spPr>
      </p:pic>
      <p:sp>
        <p:nvSpPr>
          <p:cNvPr id="10" name="Rectangle 9"/>
          <p:cNvSpPr/>
          <p:nvPr/>
        </p:nvSpPr>
        <p:spPr>
          <a:xfrm>
            <a:off x="5486400" y="4267201"/>
            <a:ext cx="4572000" cy="646331"/>
          </a:xfrm>
          <a:prstGeom prst="rect">
            <a:avLst/>
          </a:prstGeom>
        </p:spPr>
        <p:txBody>
          <a:bodyPr>
            <a:spAutoFit/>
          </a:bodyPr>
          <a:lstStyle/>
          <a:p>
            <a:r>
              <a:rPr lang="en-US" u="sng" dirty="0">
                <a:hlinkClick r:id="rId5"/>
              </a:rPr>
              <a:t>http://www.dnatube.com/video/3448/DNA-Replication</a:t>
            </a:r>
            <a:endParaRPr lang="en-US" dirty="0"/>
          </a:p>
        </p:txBody>
      </p:sp>
    </p:spTree>
    <p:extLst>
      <p:ext uri="{BB962C8B-B14F-4D97-AF65-F5344CB8AC3E}">
        <p14:creationId xmlns:p14="http://schemas.microsoft.com/office/powerpoint/2010/main" val="31412874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upload.wikimedia.org/wikipedia/commons/thumb/d/d4/RNA-codons.png/220px-RNA-codons.png">
            <a:hlinkClick r:id="rId2"/>
          </p:cNvPr>
          <p:cNvPicPr>
            <a:picLocks noChangeAspect="1" noChangeArrowheads="1"/>
          </p:cNvPicPr>
          <p:nvPr/>
        </p:nvPicPr>
        <p:blipFill>
          <a:blip r:embed="rId3" cstate="print"/>
          <a:srcRect/>
          <a:stretch>
            <a:fillRect/>
          </a:stretch>
        </p:blipFill>
        <p:spPr bwMode="auto">
          <a:xfrm>
            <a:off x="1524001" y="685800"/>
            <a:ext cx="2868705" cy="4876800"/>
          </a:xfrm>
          <a:prstGeom prst="rect">
            <a:avLst/>
          </a:prstGeom>
          <a:noFill/>
        </p:spPr>
      </p:pic>
      <p:sp>
        <p:nvSpPr>
          <p:cNvPr id="2" name="Title 1"/>
          <p:cNvSpPr>
            <a:spLocks noGrp="1"/>
          </p:cNvSpPr>
          <p:nvPr>
            <p:ph type="title"/>
          </p:nvPr>
        </p:nvSpPr>
        <p:spPr>
          <a:xfrm>
            <a:off x="3124200" y="0"/>
            <a:ext cx="5791200" cy="914400"/>
          </a:xfrm>
        </p:spPr>
        <p:txBody>
          <a:bodyPr>
            <a:normAutofit/>
          </a:bodyPr>
          <a:lstStyle/>
          <a:p>
            <a:r>
              <a:rPr lang="en-US" sz="4000" dirty="0"/>
              <a:t>#1. </a:t>
            </a:r>
            <a:r>
              <a:rPr lang="en-US" sz="4000" dirty="0" err="1"/>
              <a:t>Codon</a:t>
            </a:r>
            <a:r>
              <a:rPr lang="en-US" sz="4000" dirty="0"/>
              <a:t> &amp; </a:t>
            </a:r>
            <a:r>
              <a:rPr lang="en-US" sz="4000" dirty="0" err="1"/>
              <a:t>Anticodon</a:t>
            </a:r>
            <a:r>
              <a:rPr lang="en-US" sz="4000" dirty="0"/>
              <a:t> </a:t>
            </a:r>
          </a:p>
        </p:txBody>
      </p:sp>
      <p:sp>
        <p:nvSpPr>
          <p:cNvPr id="3" name="Content Placeholder 2"/>
          <p:cNvSpPr>
            <a:spLocks noGrp="1"/>
          </p:cNvSpPr>
          <p:nvPr>
            <p:ph idx="1"/>
          </p:nvPr>
        </p:nvSpPr>
        <p:spPr>
          <a:xfrm>
            <a:off x="4343400" y="796637"/>
            <a:ext cx="6324600" cy="4525963"/>
          </a:xfrm>
        </p:spPr>
        <p:txBody>
          <a:bodyPr>
            <a:normAutofit/>
          </a:bodyPr>
          <a:lstStyle/>
          <a:p>
            <a:r>
              <a:rPr lang="en-US" sz="2400" dirty="0"/>
              <a:t>A </a:t>
            </a:r>
            <a:r>
              <a:rPr lang="en-US" sz="2400" b="1" dirty="0" err="1"/>
              <a:t>Codon</a:t>
            </a:r>
            <a:r>
              <a:rPr lang="en-US" sz="2400" dirty="0"/>
              <a:t> is a nucleotide triplet sequence on mRNA, it codes for an amino acid.</a:t>
            </a:r>
          </a:p>
          <a:p>
            <a:pPr lvl="1"/>
            <a:r>
              <a:rPr lang="en-US" dirty="0"/>
              <a:t>AUG   ACG   GAG</a:t>
            </a:r>
          </a:p>
          <a:p>
            <a:r>
              <a:rPr lang="en-US" sz="2400" dirty="0"/>
              <a:t>An </a:t>
            </a:r>
            <a:r>
              <a:rPr lang="en-US" sz="2400" b="1" dirty="0" err="1"/>
              <a:t>Anticodon</a:t>
            </a:r>
            <a:r>
              <a:rPr lang="en-US" sz="2400" dirty="0"/>
              <a:t> is a nucleotide triplet sequence on </a:t>
            </a:r>
            <a:r>
              <a:rPr lang="en-US" sz="2400" dirty="0" err="1"/>
              <a:t>tRNA</a:t>
            </a:r>
            <a:r>
              <a:rPr lang="en-US" sz="2400" dirty="0"/>
              <a:t> that carries the Amino acid</a:t>
            </a:r>
          </a:p>
          <a:p>
            <a:pPr lvl="1"/>
            <a:r>
              <a:rPr lang="en-US" dirty="0"/>
              <a:t>UAC</a:t>
            </a:r>
          </a:p>
          <a:p>
            <a:r>
              <a:rPr lang="en-US" sz="2400" dirty="0"/>
              <a:t>Both are RNA &amp; Each triplet pairs to code for a particular Amino acid to form a protein.</a:t>
            </a:r>
          </a:p>
        </p:txBody>
      </p:sp>
      <p:pic>
        <p:nvPicPr>
          <p:cNvPr id="5" name="Picture 13" descr="\\Hvf-work\Education\Edu3\BDOL Interactive Chalkboard\01-Image Bank Images\ch11\tRNA molecule-nucleotide.jpg"/>
          <p:cNvPicPr>
            <a:picLocks noChangeAspect="1" noChangeArrowheads="1"/>
          </p:cNvPicPr>
          <p:nvPr/>
        </p:nvPicPr>
        <p:blipFill>
          <a:blip r:embed="rId4" cstate="print"/>
          <a:srcRect/>
          <a:stretch>
            <a:fillRect/>
          </a:stretch>
        </p:blipFill>
        <p:spPr bwMode="auto">
          <a:xfrm>
            <a:off x="7924800" y="4038600"/>
            <a:ext cx="2233338" cy="2438400"/>
          </a:xfrm>
          <a:prstGeom prst="rect">
            <a:avLst/>
          </a:prstGeom>
          <a:noFill/>
        </p:spPr>
      </p:pic>
    </p:spTree>
    <p:extLst>
      <p:ext uri="{BB962C8B-B14F-4D97-AF65-F5344CB8AC3E}">
        <p14:creationId xmlns:p14="http://schemas.microsoft.com/office/powerpoint/2010/main" val="12297998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11.2 Summary – pages 288 - 295</a:t>
            </a:r>
          </a:p>
        </p:txBody>
      </p:sp>
      <p:pic>
        <p:nvPicPr>
          <p:cNvPr id="920580"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2058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20582" name="Picture 6" descr="New TOC">
            <a:hlinkClick r:id="" action="ppaction://noaction"/>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20583" name="Picture 7"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20584" name="Picture 8"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920585" name="Picture 9" descr="resources">
            <a:hlinkClick r:id="rId7"/>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sp>
        <p:nvSpPr>
          <p:cNvPr id="920588" name="Rectangle 12"/>
          <p:cNvSpPr>
            <a:spLocks noChangeArrowheads="1"/>
          </p:cNvSpPr>
          <p:nvPr/>
        </p:nvSpPr>
        <p:spPr bwMode="auto">
          <a:xfrm>
            <a:off x="1524000" y="1371601"/>
            <a:ext cx="9144000" cy="1200329"/>
          </a:xfrm>
          <a:prstGeom prst="rect">
            <a:avLst/>
          </a:prstGeom>
          <a:noFill/>
          <a:ln w="9525">
            <a:noFill/>
            <a:miter lim="800000"/>
            <a:headEnd/>
            <a:tailEnd/>
          </a:ln>
          <a:effectLst/>
        </p:spPr>
        <p:txBody>
          <a:bodyPr wrap="square">
            <a:spAutoFit/>
          </a:bodyPr>
          <a:lstStyle/>
          <a:p>
            <a:pPr marL="342900" indent="-342900"/>
            <a:r>
              <a:rPr lang="en-US" sz="2400" dirty="0">
                <a:latin typeface="Times" pitchFamily="18" charset="0"/>
              </a:rPr>
              <a:t>As </a:t>
            </a:r>
            <a:r>
              <a:rPr lang="en-US" sz="2400" b="1" dirty="0">
                <a:latin typeface="Times" pitchFamily="18" charset="0"/>
              </a:rPr>
              <a:t>translation</a:t>
            </a:r>
            <a:r>
              <a:rPr lang="en-US" sz="2400" dirty="0">
                <a:latin typeface="Times" pitchFamily="18" charset="0"/>
              </a:rPr>
              <a:t> begins, a ribosome attaches to the starting end of the mRNA strand.  Then, </a:t>
            </a:r>
            <a:r>
              <a:rPr lang="en-US" sz="2400" b="1" dirty="0" err="1">
                <a:latin typeface="Times" pitchFamily="18" charset="0"/>
              </a:rPr>
              <a:t>tRNA</a:t>
            </a:r>
            <a:r>
              <a:rPr lang="en-US" sz="2400" b="1" dirty="0">
                <a:latin typeface="Times" pitchFamily="18" charset="0"/>
              </a:rPr>
              <a:t> </a:t>
            </a:r>
            <a:r>
              <a:rPr lang="en-US" sz="2400" dirty="0">
                <a:latin typeface="Times" pitchFamily="18" charset="0"/>
              </a:rPr>
              <a:t>molecules, each </a:t>
            </a:r>
            <a:r>
              <a:rPr lang="en-US" sz="2400" b="1" dirty="0">
                <a:latin typeface="Times" pitchFamily="18" charset="0"/>
              </a:rPr>
              <a:t>carrying a specific amino acid</a:t>
            </a:r>
            <a:r>
              <a:rPr lang="en-US" sz="2400" dirty="0">
                <a:latin typeface="Times" pitchFamily="18" charset="0"/>
              </a:rPr>
              <a:t>, approach the ribosome</a:t>
            </a:r>
            <a:r>
              <a:rPr lang="en-US" dirty="0">
                <a:latin typeface="Times" pitchFamily="18" charset="0"/>
              </a:rPr>
              <a:t>.</a:t>
            </a:r>
            <a:endParaRPr lang="en-US" i="1" dirty="0">
              <a:latin typeface="Times" pitchFamily="18" charset="0"/>
            </a:endParaRPr>
          </a:p>
        </p:txBody>
      </p:sp>
      <p:sp>
        <p:nvSpPr>
          <p:cNvPr id="920590" name="Rectangle 14"/>
          <p:cNvSpPr>
            <a:spLocks noChangeArrowheads="1"/>
          </p:cNvSpPr>
          <p:nvPr/>
        </p:nvSpPr>
        <p:spPr bwMode="auto">
          <a:xfrm>
            <a:off x="1524000" y="2514601"/>
            <a:ext cx="9144000" cy="830997"/>
          </a:xfrm>
          <a:prstGeom prst="rect">
            <a:avLst/>
          </a:prstGeom>
          <a:noFill/>
          <a:ln w="9525">
            <a:noFill/>
            <a:miter lim="800000"/>
            <a:headEnd/>
            <a:tailEnd/>
          </a:ln>
          <a:effectLst/>
        </p:spPr>
        <p:txBody>
          <a:bodyPr wrap="square">
            <a:spAutoFit/>
          </a:bodyPr>
          <a:lstStyle/>
          <a:p>
            <a:pPr marL="342900" indent="-342900"/>
            <a:r>
              <a:rPr lang="en-US" sz="2400" dirty="0">
                <a:latin typeface="Times" pitchFamily="18" charset="0"/>
              </a:rPr>
              <a:t>When a </a:t>
            </a:r>
            <a:r>
              <a:rPr lang="en-US" sz="2400" b="1" dirty="0" err="1">
                <a:latin typeface="Times" pitchFamily="18" charset="0"/>
              </a:rPr>
              <a:t>tRNA</a:t>
            </a:r>
            <a:r>
              <a:rPr lang="en-US" sz="2400" b="1" dirty="0">
                <a:latin typeface="Times" pitchFamily="18" charset="0"/>
              </a:rPr>
              <a:t> </a:t>
            </a:r>
            <a:r>
              <a:rPr lang="en-US" sz="2400" b="1" dirty="0" err="1">
                <a:latin typeface="Times" pitchFamily="18" charset="0"/>
              </a:rPr>
              <a:t>anticodon</a:t>
            </a:r>
            <a:r>
              <a:rPr lang="en-US" sz="2400" b="1" dirty="0">
                <a:latin typeface="Times" pitchFamily="18" charset="0"/>
              </a:rPr>
              <a:t> pairs with the first mRNA </a:t>
            </a:r>
            <a:r>
              <a:rPr lang="en-US" sz="2400" b="1" dirty="0" err="1">
                <a:latin typeface="Times" pitchFamily="18" charset="0"/>
              </a:rPr>
              <a:t>codon</a:t>
            </a:r>
            <a:r>
              <a:rPr lang="en-US" sz="2400" dirty="0">
                <a:latin typeface="Times" pitchFamily="18" charset="0"/>
              </a:rPr>
              <a:t>, the two molecules temporarily join together.</a:t>
            </a:r>
          </a:p>
        </p:txBody>
      </p:sp>
      <p:pic>
        <p:nvPicPr>
          <p:cNvPr id="920591" name="Picture 15" descr="Sec"/>
          <p:cNvPicPr>
            <a:picLocks noChangeAspect="1" noChangeArrowheads="1"/>
          </p:cNvPicPr>
          <p:nvPr/>
        </p:nvPicPr>
        <p:blipFill>
          <a:blip r:embed="rId9" cstate="print"/>
          <a:srcRect/>
          <a:stretch>
            <a:fillRect/>
          </a:stretch>
        </p:blipFill>
        <p:spPr bwMode="auto">
          <a:xfrm>
            <a:off x="1524000" y="0"/>
            <a:ext cx="1841500" cy="762000"/>
          </a:xfrm>
          <a:prstGeom prst="rect">
            <a:avLst/>
          </a:prstGeom>
          <a:noFill/>
        </p:spPr>
      </p:pic>
      <p:pic>
        <p:nvPicPr>
          <p:cNvPr id="920592" name="Picture 16" descr="Sec"/>
          <p:cNvPicPr>
            <a:picLocks noChangeAspect="1" noChangeArrowheads="1"/>
          </p:cNvPicPr>
          <p:nvPr/>
        </p:nvPicPr>
        <p:blipFill>
          <a:blip r:embed="rId10" cstate="print"/>
          <a:srcRect/>
          <a:stretch>
            <a:fillRect/>
          </a:stretch>
        </p:blipFill>
        <p:spPr bwMode="auto">
          <a:xfrm>
            <a:off x="4267200" y="0"/>
            <a:ext cx="3657600" cy="482600"/>
          </a:xfrm>
          <a:prstGeom prst="rect">
            <a:avLst/>
          </a:prstGeom>
          <a:noFill/>
        </p:spPr>
      </p:pic>
      <p:sp>
        <p:nvSpPr>
          <p:cNvPr id="920593" name="Text Box 17"/>
          <p:cNvSpPr txBox="1">
            <a:spLocks noChangeArrowheads="1"/>
          </p:cNvSpPr>
          <p:nvPr/>
        </p:nvSpPr>
        <p:spPr bwMode="auto">
          <a:xfrm>
            <a:off x="1524000" y="762001"/>
            <a:ext cx="7086600" cy="646331"/>
          </a:xfrm>
          <a:prstGeom prst="rect">
            <a:avLst/>
          </a:prstGeom>
          <a:noFill/>
          <a:ln w="9525">
            <a:noFill/>
            <a:miter lim="800000"/>
            <a:headEnd/>
            <a:tailEnd/>
          </a:ln>
          <a:effectLst>
            <a:outerShdw dist="45791" dir="3378596" algn="ctr" rotWithShape="0">
              <a:schemeClr val="bg2"/>
            </a:outerShdw>
          </a:effectLst>
        </p:spPr>
        <p:txBody>
          <a:bodyPr wrap="square">
            <a:spAutoFit/>
          </a:bodyPr>
          <a:lstStyle/>
          <a:p>
            <a:pPr>
              <a:buFontTx/>
              <a:buNone/>
            </a:pPr>
            <a:r>
              <a:rPr lang="en-US" sz="3600" dirty="0">
                <a:solidFill>
                  <a:schemeClr val="tx2"/>
                </a:solidFill>
                <a:latin typeface="Times" pitchFamily="18" charset="0"/>
              </a:rPr>
              <a:t>#2. The role of transfer RNA - </a:t>
            </a:r>
            <a:r>
              <a:rPr lang="en-US" sz="3600" dirty="0" err="1">
                <a:solidFill>
                  <a:schemeClr val="tx2"/>
                </a:solidFill>
                <a:latin typeface="Times" pitchFamily="18" charset="0"/>
              </a:rPr>
              <a:t>tRNA</a:t>
            </a:r>
            <a:endParaRPr lang="en-US" sz="3600" dirty="0">
              <a:solidFill>
                <a:schemeClr val="tx2"/>
              </a:solidFill>
              <a:latin typeface="Times" pitchFamily="18" charset="0"/>
            </a:endParaRPr>
          </a:p>
        </p:txBody>
      </p:sp>
      <p:sp>
        <p:nvSpPr>
          <p:cNvPr id="14" name="Rectangle 13"/>
          <p:cNvSpPr/>
          <p:nvPr/>
        </p:nvSpPr>
        <p:spPr>
          <a:xfrm>
            <a:off x="1524000" y="3429001"/>
            <a:ext cx="9144000" cy="830997"/>
          </a:xfrm>
          <a:prstGeom prst="rect">
            <a:avLst/>
          </a:prstGeom>
        </p:spPr>
        <p:txBody>
          <a:bodyPr wrap="square">
            <a:spAutoFit/>
          </a:bodyPr>
          <a:lstStyle/>
          <a:p>
            <a:pPr marL="342900" indent="-342900"/>
            <a:r>
              <a:rPr lang="en-US" sz="2400" dirty="0">
                <a:latin typeface="Times" pitchFamily="18" charset="0"/>
              </a:rPr>
              <a:t>Usually, the first </a:t>
            </a:r>
            <a:r>
              <a:rPr lang="en-US" sz="2400" dirty="0" err="1">
                <a:latin typeface="Times" pitchFamily="18" charset="0"/>
              </a:rPr>
              <a:t>codon</a:t>
            </a:r>
            <a:r>
              <a:rPr lang="en-US" sz="2400" dirty="0">
                <a:latin typeface="Times" pitchFamily="18" charset="0"/>
              </a:rPr>
              <a:t> on mRNA is AUG, which codes for the amino acid </a:t>
            </a:r>
            <a:r>
              <a:rPr lang="en-US" sz="2400" dirty="0" err="1">
                <a:latin typeface="Times" pitchFamily="18" charset="0"/>
              </a:rPr>
              <a:t>methionine</a:t>
            </a:r>
            <a:r>
              <a:rPr lang="en-US" sz="2400" dirty="0">
                <a:latin typeface="Times" pitchFamily="18" charset="0"/>
              </a:rPr>
              <a:t>.</a:t>
            </a:r>
            <a:endParaRPr lang="en-US" sz="2400" i="1" dirty="0">
              <a:latin typeface="Times" pitchFamily="18" charset="0"/>
            </a:endParaRPr>
          </a:p>
        </p:txBody>
      </p:sp>
      <p:pic>
        <p:nvPicPr>
          <p:cNvPr id="15" name="Picture 13" descr="\\Hvf-work\Education\Edu3\BDOL Interactive Chalkboard\01-Image Bank Images\ch11\tRNA molecule-nucleotide.jpg"/>
          <p:cNvPicPr>
            <a:picLocks noChangeAspect="1" noChangeArrowheads="1"/>
          </p:cNvPicPr>
          <p:nvPr/>
        </p:nvPicPr>
        <p:blipFill>
          <a:blip r:embed="rId11" cstate="print"/>
          <a:srcRect/>
          <a:stretch>
            <a:fillRect/>
          </a:stretch>
        </p:blipFill>
        <p:spPr bwMode="auto">
          <a:xfrm>
            <a:off x="4419600" y="3886200"/>
            <a:ext cx="2438400" cy="2662291"/>
          </a:xfrm>
          <a:prstGeom prst="rect">
            <a:avLst/>
          </a:prstGeom>
          <a:noFill/>
        </p:spPr>
      </p:pic>
    </p:spTree>
    <p:extLst>
      <p:ext uri="{BB962C8B-B14F-4D97-AF65-F5344CB8AC3E}">
        <p14:creationId xmlns:p14="http://schemas.microsoft.com/office/powerpoint/2010/main" val="42598097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0588"/>
                                        </p:tgtEl>
                                        <p:attrNameLst>
                                          <p:attrName>style.visibility</p:attrName>
                                        </p:attrNameLst>
                                      </p:cBhvr>
                                      <p:to>
                                        <p:strVal val="visible"/>
                                      </p:to>
                                    </p:set>
                                    <p:animEffect transition="in" filter="box(out)">
                                      <p:cBhvr>
                                        <p:cTn id="7" dur="500"/>
                                        <p:tgtEl>
                                          <p:spTgt spid="92058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20590"/>
                                        </p:tgtEl>
                                        <p:attrNameLst>
                                          <p:attrName>style.visibility</p:attrName>
                                        </p:attrNameLst>
                                      </p:cBhvr>
                                      <p:to>
                                        <p:strVal val="visible"/>
                                      </p:to>
                                    </p:set>
                                    <p:animEffect transition="in" filter="box(out)">
                                      <p:cBhvr>
                                        <p:cTn id="12" dur="500"/>
                                        <p:tgtEl>
                                          <p:spTgt spid="920590"/>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20580"/>
                                        </p:tgtEl>
                                        <p:attrNameLst>
                                          <p:attrName>style.visibility</p:attrName>
                                        </p:attrNameLst>
                                      </p:cBhvr>
                                      <p:to>
                                        <p:strVal val="visible"/>
                                      </p:to>
                                    </p:set>
                                    <p:animEffect transition="in" filter="box(out)">
                                      <p:cBhvr>
                                        <p:cTn id="16" dur="500"/>
                                        <p:tgtEl>
                                          <p:spTgt spid="920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8" grpId="0" autoUpdateAnimBg="0"/>
      <p:bldP spid="920590"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Stop </a:t>
            </a:r>
            <a:r>
              <a:rPr lang="en-US" dirty="0" err="1" smtClean="0"/>
              <a:t>Codons</a:t>
            </a:r>
            <a:endParaRPr lang="en-US" dirty="0"/>
          </a:p>
        </p:txBody>
      </p:sp>
      <p:sp>
        <p:nvSpPr>
          <p:cNvPr id="3" name="Content Placeholder 2"/>
          <p:cNvSpPr>
            <a:spLocks noGrp="1"/>
          </p:cNvSpPr>
          <p:nvPr>
            <p:ph idx="1"/>
          </p:nvPr>
        </p:nvSpPr>
        <p:spPr>
          <a:xfrm>
            <a:off x="5257800" y="1600201"/>
            <a:ext cx="5410200" cy="4525963"/>
          </a:xfrm>
        </p:spPr>
        <p:txBody>
          <a:bodyPr/>
          <a:lstStyle/>
          <a:p>
            <a:r>
              <a:rPr lang="en-US" dirty="0" smtClean="0"/>
              <a:t>Without the stop </a:t>
            </a:r>
            <a:r>
              <a:rPr lang="en-US" dirty="0" err="1" smtClean="0"/>
              <a:t>codon</a:t>
            </a:r>
            <a:r>
              <a:rPr lang="en-US" dirty="0" smtClean="0"/>
              <a:t>, the protein would continuously be made.  </a:t>
            </a:r>
          </a:p>
          <a:p>
            <a:r>
              <a:rPr lang="en-US" dirty="0" smtClean="0"/>
              <a:t>More Protein is not necessarily better.</a:t>
            </a:r>
          </a:p>
          <a:p>
            <a:r>
              <a:rPr lang="en-US" dirty="0" smtClean="0"/>
              <a:t>Name the 3 </a:t>
            </a:r>
            <a:r>
              <a:rPr lang="en-US" dirty="0" err="1" smtClean="0"/>
              <a:t>codons</a:t>
            </a:r>
            <a:r>
              <a:rPr lang="en-US" dirty="0" smtClean="0"/>
              <a:t> for STOP:</a:t>
            </a:r>
          </a:p>
          <a:p>
            <a:pPr lvl="1"/>
            <a:r>
              <a:rPr lang="en-US" dirty="0" smtClean="0"/>
              <a:t>UAA, UAG, UGA</a:t>
            </a:r>
            <a:endParaRPr lang="en-US" dirty="0"/>
          </a:p>
        </p:txBody>
      </p:sp>
      <p:pic>
        <p:nvPicPr>
          <p:cNvPr id="4" name="Picture 12" descr="\\Hvf-work\Education\Edu3\BDOL Interactive Chalkboard\01-Image Bank Images\ch11\AminoAcidsChain with a stop.jpg"/>
          <p:cNvPicPr>
            <a:picLocks noChangeAspect="1" noChangeArrowheads="1"/>
          </p:cNvPicPr>
          <p:nvPr/>
        </p:nvPicPr>
        <p:blipFill>
          <a:blip r:embed="rId2" cstate="print"/>
          <a:srcRect/>
          <a:stretch>
            <a:fillRect/>
          </a:stretch>
        </p:blipFill>
        <p:spPr bwMode="auto">
          <a:xfrm>
            <a:off x="1524000" y="2186346"/>
            <a:ext cx="3810000" cy="2198174"/>
          </a:xfrm>
          <a:prstGeom prst="rect">
            <a:avLst/>
          </a:prstGeom>
          <a:noFill/>
        </p:spPr>
      </p:pic>
    </p:spTree>
    <p:extLst>
      <p:ext uri="{BB962C8B-B14F-4D97-AF65-F5344CB8AC3E}">
        <p14:creationId xmlns:p14="http://schemas.microsoft.com/office/powerpoint/2010/main" val="16357452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993695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11.2 Summary – pages 288 - 295</a:t>
            </a:r>
          </a:p>
        </p:txBody>
      </p:sp>
      <p:sp>
        <p:nvSpPr>
          <p:cNvPr id="913411" name="Text Box 3"/>
          <p:cNvSpPr txBox="1">
            <a:spLocks noChangeArrowheads="1"/>
          </p:cNvSpPr>
          <p:nvPr/>
        </p:nvSpPr>
        <p:spPr bwMode="auto">
          <a:xfrm>
            <a:off x="3352800" y="457201"/>
            <a:ext cx="5404172"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dirty="0">
                <a:solidFill>
                  <a:schemeClr val="tx2"/>
                </a:solidFill>
                <a:latin typeface="Times" pitchFamily="18" charset="0"/>
              </a:rPr>
              <a:t>The Genetic Code P.292 BB</a:t>
            </a:r>
          </a:p>
        </p:txBody>
      </p:sp>
      <p:pic>
        <p:nvPicPr>
          <p:cNvPr id="913412"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1341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13414" name="Picture 6" descr="New TOC">
            <a:hlinkClick r:id="" action="ppaction://noaction"/>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13415" name="Picture 7"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13416" name="Picture 8"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913417" name="Picture 9" descr="resources">
            <a:hlinkClick r:id="rId7"/>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913422" name="Picture 14" descr="Sec"/>
          <p:cNvPicPr>
            <a:picLocks noChangeAspect="1" noChangeArrowheads="1"/>
          </p:cNvPicPr>
          <p:nvPr/>
        </p:nvPicPr>
        <p:blipFill>
          <a:blip r:embed="rId9" cstate="print"/>
          <a:srcRect/>
          <a:stretch>
            <a:fillRect/>
          </a:stretch>
        </p:blipFill>
        <p:spPr bwMode="auto">
          <a:xfrm>
            <a:off x="1524000" y="0"/>
            <a:ext cx="1841500" cy="762000"/>
          </a:xfrm>
          <a:prstGeom prst="rect">
            <a:avLst/>
          </a:prstGeom>
          <a:noFill/>
        </p:spPr>
      </p:pic>
      <p:pic>
        <p:nvPicPr>
          <p:cNvPr id="913423" name="Picture 15" descr="Sec"/>
          <p:cNvPicPr>
            <a:picLocks noChangeAspect="1" noChangeArrowheads="1"/>
          </p:cNvPicPr>
          <p:nvPr/>
        </p:nvPicPr>
        <p:blipFill>
          <a:blip r:embed="rId10" cstate="print"/>
          <a:srcRect/>
          <a:stretch>
            <a:fillRect/>
          </a:stretch>
        </p:blipFill>
        <p:spPr bwMode="auto">
          <a:xfrm>
            <a:off x="4267200" y="0"/>
            <a:ext cx="3657600" cy="482600"/>
          </a:xfrm>
          <a:prstGeom prst="rect">
            <a:avLst/>
          </a:prstGeom>
          <a:noFill/>
        </p:spPr>
      </p:pic>
      <p:pic>
        <p:nvPicPr>
          <p:cNvPr id="913425" name="Picture 17" descr="Table"/>
          <p:cNvPicPr>
            <a:picLocks noChangeAspect="1" noChangeArrowheads="1"/>
          </p:cNvPicPr>
          <p:nvPr/>
        </p:nvPicPr>
        <p:blipFill>
          <a:blip r:embed="rId11" cstate="print"/>
          <a:srcRect/>
          <a:stretch>
            <a:fillRect/>
          </a:stretch>
        </p:blipFill>
        <p:spPr bwMode="auto">
          <a:xfrm>
            <a:off x="2667000" y="1524000"/>
            <a:ext cx="6629400" cy="4438650"/>
          </a:xfrm>
          <a:prstGeom prst="rect">
            <a:avLst/>
          </a:prstGeom>
          <a:noFill/>
        </p:spPr>
      </p:pic>
      <p:sp>
        <p:nvSpPr>
          <p:cNvPr id="913426" name="Text Box 18"/>
          <p:cNvSpPr txBox="1">
            <a:spLocks noChangeArrowheads="1"/>
          </p:cNvSpPr>
          <p:nvPr/>
        </p:nvSpPr>
        <p:spPr bwMode="auto">
          <a:xfrm>
            <a:off x="3213101" y="1524000"/>
            <a:ext cx="5264005" cy="523220"/>
          </a:xfrm>
          <a:prstGeom prst="rect">
            <a:avLst/>
          </a:prstGeom>
          <a:noFill/>
          <a:ln w="9525">
            <a:noFill/>
            <a:miter lim="800000"/>
            <a:headEnd/>
            <a:tailEnd/>
          </a:ln>
          <a:effectLst/>
        </p:spPr>
        <p:txBody>
          <a:bodyPr wrap="none">
            <a:spAutoFit/>
          </a:bodyPr>
          <a:lstStyle/>
          <a:p>
            <a:pPr>
              <a:buFontTx/>
              <a:buNone/>
            </a:pPr>
            <a:r>
              <a:rPr lang="en-US" sz="2800" dirty="0">
                <a:latin typeface="Times" pitchFamily="18" charset="0"/>
              </a:rPr>
              <a:t>The Messenger RNA Genetic Code</a:t>
            </a:r>
          </a:p>
        </p:txBody>
      </p:sp>
      <p:sp>
        <p:nvSpPr>
          <p:cNvPr id="913427" name="Text Box 19"/>
          <p:cNvSpPr txBox="1">
            <a:spLocks noChangeArrowheads="1"/>
          </p:cNvSpPr>
          <p:nvPr/>
        </p:nvSpPr>
        <p:spPr bwMode="auto">
          <a:xfrm>
            <a:off x="2603500" y="1933576"/>
            <a:ext cx="762000" cy="461665"/>
          </a:xfrm>
          <a:prstGeom prst="rect">
            <a:avLst/>
          </a:prstGeom>
          <a:noFill/>
          <a:ln w="9525">
            <a:noFill/>
            <a:miter lim="800000"/>
            <a:headEnd/>
            <a:tailEnd/>
          </a:ln>
          <a:effectLst/>
        </p:spPr>
        <p:txBody>
          <a:bodyPr>
            <a:spAutoFit/>
          </a:bodyPr>
          <a:lstStyle/>
          <a:p>
            <a:pPr algn="ctr">
              <a:buFontTx/>
              <a:buNone/>
            </a:pPr>
            <a:r>
              <a:rPr lang="en-US" sz="1200" dirty="0">
                <a:latin typeface="Times" pitchFamily="18" charset="0"/>
              </a:rPr>
              <a:t>First Letter</a:t>
            </a:r>
          </a:p>
        </p:txBody>
      </p:sp>
      <p:sp>
        <p:nvSpPr>
          <p:cNvPr id="913428" name="Text Box 20"/>
          <p:cNvSpPr txBox="1">
            <a:spLocks noChangeArrowheads="1"/>
          </p:cNvSpPr>
          <p:nvPr/>
        </p:nvSpPr>
        <p:spPr bwMode="auto">
          <a:xfrm>
            <a:off x="5307013" y="2001838"/>
            <a:ext cx="1332416" cy="338554"/>
          </a:xfrm>
          <a:prstGeom prst="rect">
            <a:avLst/>
          </a:prstGeom>
          <a:noFill/>
          <a:ln w="9525">
            <a:noFill/>
            <a:miter lim="800000"/>
            <a:headEnd/>
            <a:tailEnd/>
          </a:ln>
          <a:effectLst/>
        </p:spPr>
        <p:txBody>
          <a:bodyPr wrap="none">
            <a:spAutoFit/>
          </a:bodyPr>
          <a:lstStyle/>
          <a:p>
            <a:pPr>
              <a:buFontTx/>
              <a:buNone/>
            </a:pPr>
            <a:r>
              <a:rPr lang="en-US" sz="1600" dirty="0">
                <a:latin typeface="Times" pitchFamily="18" charset="0"/>
              </a:rPr>
              <a:t>Second Letter</a:t>
            </a:r>
          </a:p>
        </p:txBody>
      </p:sp>
      <p:sp>
        <p:nvSpPr>
          <p:cNvPr id="913429" name="Text Box 21"/>
          <p:cNvSpPr txBox="1">
            <a:spLocks noChangeArrowheads="1"/>
          </p:cNvSpPr>
          <p:nvPr/>
        </p:nvSpPr>
        <p:spPr bwMode="auto">
          <a:xfrm>
            <a:off x="2811463" y="24336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U</a:t>
            </a:r>
          </a:p>
        </p:txBody>
      </p:sp>
      <p:sp>
        <p:nvSpPr>
          <p:cNvPr id="913430" name="Text Box 22"/>
          <p:cNvSpPr txBox="1">
            <a:spLocks noChangeArrowheads="1"/>
          </p:cNvSpPr>
          <p:nvPr/>
        </p:nvSpPr>
        <p:spPr bwMode="auto">
          <a:xfrm>
            <a:off x="3276600" y="2247901"/>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U</a:t>
            </a:r>
          </a:p>
        </p:txBody>
      </p:sp>
      <p:sp>
        <p:nvSpPr>
          <p:cNvPr id="913431" name="Text Box 23"/>
          <p:cNvSpPr txBox="1">
            <a:spLocks noChangeArrowheads="1"/>
          </p:cNvSpPr>
          <p:nvPr/>
        </p:nvSpPr>
        <p:spPr bwMode="auto">
          <a:xfrm>
            <a:off x="4572000" y="2268539"/>
            <a:ext cx="304892"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C</a:t>
            </a:r>
          </a:p>
        </p:txBody>
      </p:sp>
      <p:sp>
        <p:nvSpPr>
          <p:cNvPr id="913432" name="Text Box 24"/>
          <p:cNvSpPr txBox="1">
            <a:spLocks noChangeArrowheads="1"/>
          </p:cNvSpPr>
          <p:nvPr/>
        </p:nvSpPr>
        <p:spPr bwMode="auto">
          <a:xfrm>
            <a:off x="5943600" y="2247901"/>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A</a:t>
            </a:r>
          </a:p>
        </p:txBody>
      </p:sp>
      <p:sp>
        <p:nvSpPr>
          <p:cNvPr id="913433" name="Text Box 25"/>
          <p:cNvSpPr txBox="1">
            <a:spLocks noChangeArrowheads="1"/>
          </p:cNvSpPr>
          <p:nvPr/>
        </p:nvSpPr>
        <p:spPr bwMode="auto">
          <a:xfrm>
            <a:off x="7281863" y="2260601"/>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G</a:t>
            </a:r>
          </a:p>
        </p:txBody>
      </p:sp>
      <p:sp>
        <p:nvSpPr>
          <p:cNvPr id="913434" name="Text Box 26"/>
          <p:cNvSpPr txBox="1">
            <a:spLocks noChangeArrowheads="1"/>
          </p:cNvSpPr>
          <p:nvPr/>
        </p:nvSpPr>
        <p:spPr bwMode="auto">
          <a:xfrm>
            <a:off x="8534400" y="1946275"/>
            <a:ext cx="762000" cy="523220"/>
          </a:xfrm>
          <a:prstGeom prst="rect">
            <a:avLst/>
          </a:prstGeom>
          <a:noFill/>
          <a:ln w="9525">
            <a:noFill/>
            <a:miter lim="800000"/>
            <a:headEnd/>
            <a:tailEnd/>
          </a:ln>
          <a:effectLst/>
        </p:spPr>
        <p:txBody>
          <a:bodyPr>
            <a:spAutoFit/>
          </a:bodyPr>
          <a:lstStyle/>
          <a:p>
            <a:pPr algn="ctr">
              <a:buFontTx/>
              <a:buNone/>
            </a:pPr>
            <a:r>
              <a:rPr lang="en-US" sz="1400" dirty="0">
                <a:latin typeface="Times" pitchFamily="18" charset="0"/>
              </a:rPr>
              <a:t>Third Letter</a:t>
            </a:r>
          </a:p>
        </p:txBody>
      </p:sp>
      <p:sp>
        <p:nvSpPr>
          <p:cNvPr id="913435" name="Text Box 27"/>
          <p:cNvSpPr txBox="1">
            <a:spLocks noChangeArrowheads="1"/>
          </p:cNvSpPr>
          <p:nvPr/>
        </p:nvSpPr>
        <p:spPr bwMode="auto">
          <a:xfrm>
            <a:off x="8640763" y="2425701"/>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U</a:t>
            </a:r>
          </a:p>
        </p:txBody>
      </p:sp>
      <p:sp>
        <p:nvSpPr>
          <p:cNvPr id="913436" name="Text Box 28"/>
          <p:cNvSpPr txBox="1">
            <a:spLocks noChangeArrowheads="1"/>
          </p:cNvSpPr>
          <p:nvPr/>
        </p:nvSpPr>
        <p:spPr bwMode="auto">
          <a:xfrm>
            <a:off x="8640763" y="2624139"/>
            <a:ext cx="304892"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C</a:t>
            </a:r>
          </a:p>
        </p:txBody>
      </p:sp>
      <p:sp>
        <p:nvSpPr>
          <p:cNvPr id="913437" name="Text Box 29"/>
          <p:cNvSpPr txBox="1">
            <a:spLocks noChangeArrowheads="1"/>
          </p:cNvSpPr>
          <p:nvPr/>
        </p:nvSpPr>
        <p:spPr bwMode="auto">
          <a:xfrm>
            <a:off x="8640763" y="28400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A</a:t>
            </a:r>
          </a:p>
        </p:txBody>
      </p:sp>
      <p:sp>
        <p:nvSpPr>
          <p:cNvPr id="913438" name="Text Box 30"/>
          <p:cNvSpPr txBox="1">
            <a:spLocks noChangeArrowheads="1"/>
          </p:cNvSpPr>
          <p:nvPr/>
        </p:nvSpPr>
        <p:spPr bwMode="auto">
          <a:xfrm>
            <a:off x="8634413" y="3048001"/>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G</a:t>
            </a:r>
          </a:p>
        </p:txBody>
      </p:sp>
      <p:sp>
        <p:nvSpPr>
          <p:cNvPr id="913439" name="Text Box 31"/>
          <p:cNvSpPr txBox="1">
            <a:spLocks noChangeArrowheads="1"/>
          </p:cNvSpPr>
          <p:nvPr/>
        </p:nvSpPr>
        <p:spPr bwMode="auto">
          <a:xfrm>
            <a:off x="8642350" y="32718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U</a:t>
            </a:r>
          </a:p>
        </p:txBody>
      </p:sp>
      <p:sp>
        <p:nvSpPr>
          <p:cNvPr id="913440" name="Text Box 32"/>
          <p:cNvSpPr txBox="1">
            <a:spLocks noChangeArrowheads="1"/>
          </p:cNvSpPr>
          <p:nvPr/>
        </p:nvSpPr>
        <p:spPr bwMode="auto">
          <a:xfrm>
            <a:off x="8642350" y="3487739"/>
            <a:ext cx="304892"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C</a:t>
            </a:r>
          </a:p>
        </p:txBody>
      </p:sp>
      <p:sp>
        <p:nvSpPr>
          <p:cNvPr id="913441" name="Text Box 33"/>
          <p:cNvSpPr txBox="1">
            <a:spLocks noChangeArrowheads="1"/>
          </p:cNvSpPr>
          <p:nvPr/>
        </p:nvSpPr>
        <p:spPr bwMode="auto">
          <a:xfrm>
            <a:off x="8642350" y="36782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A</a:t>
            </a:r>
          </a:p>
        </p:txBody>
      </p:sp>
      <p:sp>
        <p:nvSpPr>
          <p:cNvPr id="913442" name="Text Box 34"/>
          <p:cNvSpPr txBox="1">
            <a:spLocks noChangeArrowheads="1"/>
          </p:cNvSpPr>
          <p:nvPr/>
        </p:nvSpPr>
        <p:spPr bwMode="auto">
          <a:xfrm>
            <a:off x="8640763" y="39068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G</a:t>
            </a:r>
          </a:p>
        </p:txBody>
      </p:sp>
      <p:sp>
        <p:nvSpPr>
          <p:cNvPr id="913443" name="Text Box 35"/>
          <p:cNvSpPr txBox="1">
            <a:spLocks noChangeArrowheads="1"/>
          </p:cNvSpPr>
          <p:nvPr/>
        </p:nvSpPr>
        <p:spPr bwMode="auto">
          <a:xfrm>
            <a:off x="8648700" y="41100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U</a:t>
            </a:r>
          </a:p>
        </p:txBody>
      </p:sp>
      <p:sp>
        <p:nvSpPr>
          <p:cNvPr id="913444" name="Text Box 36"/>
          <p:cNvSpPr txBox="1">
            <a:spLocks noChangeArrowheads="1"/>
          </p:cNvSpPr>
          <p:nvPr/>
        </p:nvSpPr>
        <p:spPr bwMode="auto">
          <a:xfrm>
            <a:off x="8636000" y="4300539"/>
            <a:ext cx="304892"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C</a:t>
            </a:r>
          </a:p>
        </p:txBody>
      </p:sp>
      <p:sp>
        <p:nvSpPr>
          <p:cNvPr id="913445" name="Text Box 37"/>
          <p:cNvSpPr txBox="1">
            <a:spLocks noChangeArrowheads="1"/>
          </p:cNvSpPr>
          <p:nvPr/>
        </p:nvSpPr>
        <p:spPr bwMode="auto">
          <a:xfrm>
            <a:off x="8640763" y="45037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A</a:t>
            </a:r>
          </a:p>
        </p:txBody>
      </p:sp>
      <p:sp>
        <p:nvSpPr>
          <p:cNvPr id="913446" name="Text Box 38"/>
          <p:cNvSpPr txBox="1">
            <a:spLocks noChangeArrowheads="1"/>
          </p:cNvSpPr>
          <p:nvPr/>
        </p:nvSpPr>
        <p:spPr bwMode="auto">
          <a:xfrm>
            <a:off x="8636000" y="46942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G</a:t>
            </a:r>
          </a:p>
        </p:txBody>
      </p:sp>
      <p:sp>
        <p:nvSpPr>
          <p:cNvPr id="913447" name="Text Box 39"/>
          <p:cNvSpPr txBox="1">
            <a:spLocks noChangeArrowheads="1"/>
          </p:cNvSpPr>
          <p:nvPr/>
        </p:nvSpPr>
        <p:spPr bwMode="auto">
          <a:xfrm>
            <a:off x="8639175" y="50498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U</a:t>
            </a:r>
          </a:p>
        </p:txBody>
      </p:sp>
      <p:sp>
        <p:nvSpPr>
          <p:cNvPr id="913448" name="Text Box 40"/>
          <p:cNvSpPr txBox="1">
            <a:spLocks noChangeArrowheads="1"/>
          </p:cNvSpPr>
          <p:nvPr/>
        </p:nvSpPr>
        <p:spPr bwMode="auto">
          <a:xfrm>
            <a:off x="8639175" y="5257801"/>
            <a:ext cx="304892"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C</a:t>
            </a:r>
          </a:p>
        </p:txBody>
      </p:sp>
      <p:sp>
        <p:nvSpPr>
          <p:cNvPr id="913449" name="Text Box 41"/>
          <p:cNvSpPr txBox="1">
            <a:spLocks noChangeArrowheads="1"/>
          </p:cNvSpPr>
          <p:nvPr/>
        </p:nvSpPr>
        <p:spPr bwMode="auto">
          <a:xfrm>
            <a:off x="8637588" y="5443539"/>
            <a:ext cx="314510" cy="307777"/>
          </a:xfrm>
          <a:prstGeom prst="rect">
            <a:avLst/>
          </a:prstGeom>
          <a:noFill/>
          <a:ln w="9525">
            <a:noFill/>
            <a:miter lim="800000"/>
            <a:headEnd/>
            <a:tailEnd/>
          </a:ln>
          <a:effectLst/>
        </p:spPr>
        <p:txBody>
          <a:bodyPr wrap="none">
            <a:spAutoFit/>
          </a:bodyPr>
          <a:lstStyle/>
          <a:p>
            <a:pPr>
              <a:spcBef>
                <a:spcPct val="16000"/>
              </a:spcBef>
              <a:buFontTx/>
              <a:buNone/>
            </a:pPr>
            <a:r>
              <a:rPr lang="en-US" sz="1400" dirty="0">
                <a:latin typeface="Times" pitchFamily="18" charset="0"/>
              </a:rPr>
              <a:t>A</a:t>
            </a:r>
          </a:p>
        </p:txBody>
      </p:sp>
      <p:sp>
        <p:nvSpPr>
          <p:cNvPr id="913450" name="Text Box 42"/>
          <p:cNvSpPr txBox="1">
            <a:spLocks noChangeArrowheads="1"/>
          </p:cNvSpPr>
          <p:nvPr/>
        </p:nvSpPr>
        <p:spPr bwMode="auto">
          <a:xfrm>
            <a:off x="8636000" y="56594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G</a:t>
            </a:r>
          </a:p>
        </p:txBody>
      </p:sp>
      <p:sp>
        <p:nvSpPr>
          <p:cNvPr id="913451" name="Text Box 43"/>
          <p:cNvSpPr txBox="1">
            <a:spLocks noChangeArrowheads="1"/>
          </p:cNvSpPr>
          <p:nvPr/>
        </p:nvSpPr>
        <p:spPr bwMode="auto">
          <a:xfrm>
            <a:off x="2811463" y="3271839"/>
            <a:ext cx="304892"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C</a:t>
            </a:r>
          </a:p>
        </p:txBody>
      </p:sp>
      <p:sp>
        <p:nvSpPr>
          <p:cNvPr id="913452" name="Text Box 44"/>
          <p:cNvSpPr txBox="1">
            <a:spLocks noChangeArrowheads="1"/>
          </p:cNvSpPr>
          <p:nvPr/>
        </p:nvSpPr>
        <p:spPr bwMode="auto">
          <a:xfrm>
            <a:off x="2809875" y="40973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A</a:t>
            </a:r>
          </a:p>
        </p:txBody>
      </p:sp>
      <p:sp>
        <p:nvSpPr>
          <p:cNvPr id="913453" name="Text Box 45"/>
          <p:cNvSpPr txBox="1">
            <a:spLocks noChangeArrowheads="1"/>
          </p:cNvSpPr>
          <p:nvPr/>
        </p:nvSpPr>
        <p:spPr bwMode="auto">
          <a:xfrm>
            <a:off x="2813050" y="50371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G</a:t>
            </a:r>
          </a:p>
        </p:txBody>
      </p:sp>
      <p:sp>
        <p:nvSpPr>
          <p:cNvPr id="913454" name="Text Box 46"/>
          <p:cNvSpPr txBox="1">
            <a:spLocks noChangeArrowheads="1"/>
          </p:cNvSpPr>
          <p:nvPr/>
        </p:nvSpPr>
        <p:spPr bwMode="auto">
          <a:xfrm>
            <a:off x="3268663" y="2455864"/>
            <a:ext cx="1309974"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Phenylalanine (UUU)</a:t>
            </a:r>
          </a:p>
        </p:txBody>
      </p:sp>
      <p:sp>
        <p:nvSpPr>
          <p:cNvPr id="913455" name="Text Box 47"/>
          <p:cNvSpPr txBox="1">
            <a:spLocks noChangeArrowheads="1"/>
          </p:cNvSpPr>
          <p:nvPr/>
        </p:nvSpPr>
        <p:spPr bwMode="auto">
          <a:xfrm>
            <a:off x="3276601" y="2667001"/>
            <a:ext cx="1301959"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Phenylalanine (UUC)</a:t>
            </a:r>
          </a:p>
        </p:txBody>
      </p:sp>
      <p:sp>
        <p:nvSpPr>
          <p:cNvPr id="913456" name="Text Box 48"/>
          <p:cNvSpPr txBox="1">
            <a:spLocks noChangeArrowheads="1"/>
          </p:cNvSpPr>
          <p:nvPr/>
        </p:nvSpPr>
        <p:spPr bwMode="auto">
          <a:xfrm>
            <a:off x="3314701" y="2895601"/>
            <a:ext cx="997389"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Leucine</a:t>
            </a:r>
            <a:r>
              <a:rPr lang="en-US" sz="1000" dirty="0">
                <a:latin typeface="Times" pitchFamily="18" charset="0"/>
              </a:rPr>
              <a:t> (UUA)</a:t>
            </a:r>
          </a:p>
        </p:txBody>
      </p:sp>
      <p:sp>
        <p:nvSpPr>
          <p:cNvPr id="913457" name="Text Box 49"/>
          <p:cNvSpPr txBox="1">
            <a:spLocks noChangeArrowheads="1"/>
          </p:cNvSpPr>
          <p:nvPr/>
        </p:nvSpPr>
        <p:spPr bwMode="auto">
          <a:xfrm>
            <a:off x="3322639" y="3073401"/>
            <a:ext cx="997389"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Leucine</a:t>
            </a:r>
            <a:r>
              <a:rPr lang="en-US" sz="1000" dirty="0">
                <a:latin typeface="Times" pitchFamily="18" charset="0"/>
              </a:rPr>
              <a:t> (UUG)</a:t>
            </a:r>
          </a:p>
        </p:txBody>
      </p:sp>
      <p:sp>
        <p:nvSpPr>
          <p:cNvPr id="913458" name="Text Box 50"/>
          <p:cNvSpPr txBox="1">
            <a:spLocks noChangeArrowheads="1"/>
          </p:cNvSpPr>
          <p:nvPr/>
        </p:nvSpPr>
        <p:spPr bwMode="auto">
          <a:xfrm>
            <a:off x="3322639" y="3289301"/>
            <a:ext cx="989373"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Leucine</a:t>
            </a:r>
            <a:r>
              <a:rPr lang="en-US" sz="1000" dirty="0">
                <a:latin typeface="Times" pitchFamily="18" charset="0"/>
              </a:rPr>
              <a:t> (CUU)</a:t>
            </a:r>
          </a:p>
        </p:txBody>
      </p:sp>
      <p:sp>
        <p:nvSpPr>
          <p:cNvPr id="913459" name="Text Box 51"/>
          <p:cNvSpPr txBox="1">
            <a:spLocks noChangeArrowheads="1"/>
          </p:cNvSpPr>
          <p:nvPr/>
        </p:nvSpPr>
        <p:spPr bwMode="auto">
          <a:xfrm>
            <a:off x="3322639" y="3505201"/>
            <a:ext cx="981359"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Leucine</a:t>
            </a:r>
            <a:r>
              <a:rPr lang="en-US" sz="1000" dirty="0">
                <a:latin typeface="Times" pitchFamily="18" charset="0"/>
              </a:rPr>
              <a:t> (CUC)</a:t>
            </a:r>
          </a:p>
        </p:txBody>
      </p:sp>
      <p:sp>
        <p:nvSpPr>
          <p:cNvPr id="913460" name="Text Box 52"/>
          <p:cNvSpPr txBox="1">
            <a:spLocks noChangeArrowheads="1"/>
          </p:cNvSpPr>
          <p:nvPr/>
        </p:nvSpPr>
        <p:spPr bwMode="auto">
          <a:xfrm>
            <a:off x="3322639" y="3708401"/>
            <a:ext cx="989373"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Leucine</a:t>
            </a:r>
            <a:r>
              <a:rPr lang="en-US" sz="1000" dirty="0">
                <a:latin typeface="Times" pitchFamily="18" charset="0"/>
              </a:rPr>
              <a:t> (CUA)</a:t>
            </a:r>
          </a:p>
        </p:txBody>
      </p:sp>
      <p:sp>
        <p:nvSpPr>
          <p:cNvPr id="913461" name="Text Box 53"/>
          <p:cNvSpPr txBox="1">
            <a:spLocks noChangeArrowheads="1"/>
          </p:cNvSpPr>
          <p:nvPr/>
        </p:nvSpPr>
        <p:spPr bwMode="auto">
          <a:xfrm>
            <a:off x="3322639" y="3937001"/>
            <a:ext cx="989373"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Leucine</a:t>
            </a:r>
            <a:r>
              <a:rPr lang="en-US" sz="1000" dirty="0">
                <a:latin typeface="Times" pitchFamily="18" charset="0"/>
              </a:rPr>
              <a:t> (CUG)</a:t>
            </a:r>
          </a:p>
        </p:txBody>
      </p:sp>
      <p:sp>
        <p:nvSpPr>
          <p:cNvPr id="913462" name="Text Box 54"/>
          <p:cNvSpPr txBox="1">
            <a:spLocks noChangeArrowheads="1"/>
          </p:cNvSpPr>
          <p:nvPr/>
        </p:nvSpPr>
        <p:spPr bwMode="auto">
          <a:xfrm>
            <a:off x="3327400" y="4114801"/>
            <a:ext cx="1111202"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Isoleucine</a:t>
            </a:r>
            <a:r>
              <a:rPr lang="en-US" sz="1000" dirty="0">
                <a:latin typeface="Times" pitchFamily="18" charset="0"/>
              </a:rPr>
              <a:t> (AUU)</a:t>
            </a:r>
          </a:p>
        </p:txBody>
      </p:sp>
      <p:sp>
        <p:nvSpPr>
          <p:cNvPr id="913463" name="Text Box 55"/>
          <p:cNvSpPr txBox="1">
            <a:spLocks noChangeArrowheads="1"/>
          </p:cNvSpPr>
          <p:nvPr/>
        </p:nvSpPr>
        <p:spPr bwMode="auto">
          <a:xfrm>
            <a:off x="3324226" y="4343401"/>
            <a:ext cx="1103187"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Isoleucine</a:t>
            </a:r>
            <a:r>
              <a:rPr lang="en-US" sz="1000" dirty="0">
                <a:latin typeface="Times" pitchFamily="18" charset="0"/>
              </a:rPr>
              <a:t> (AUC)</a:t>
            </a:r>
          </a:p>
        </p:txBody>
      </p:sp>
      <p:sp>
        <p:nvSpPr>
          <p:cNvPr id="913464" name="Text Box 56"/>
          <p:cNvSpPr txBox="1">
            <a:spLocks noChangeArrowheads="1"/>
          </p:cNvSpPr>
          <p:nvPr/>
        </p:nvSpPr>
        <p:spPr bwMode="auto">
          <a:xfrm>
            <a:off x="3327400" y="4533901"/>
            <a:ext cx="1111202"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Isoleucine</a:t>
            </a:r>
            <a:r>
              <a:rPr lang="en-US" sz="1000" dirty="0">
                <a:latin typeface="Times" pitchFamily="18" charset="0"/>
              </a:rPr>
              <a:t> (AUA)</a:t>
            </a:r>
          </a:p>
        </p:txBody>
      </p:sp>
      <p:sp>
        <p:nvSpPr>
          <p:cNvPr id="913465" name="Text Box 57"/>
          <p:cNvSpPr txBox="1">
            <a:spLocks noChangeArrowheads="1"/>
          </p:cNvSpPr>
          <p:nvPr/>
        </p:nvSpPr>
        <p:spPr bwMode="auto">
          <a:xfrm>
            <a:off x="3324226" y="4711700"/>
            <a:ext cx="866775" cy="400110"/>
          </a:xfrm>
          <a:prstGeom prst="rect">
            <a:avLst/>
          </a:prstGeom>
          <a:noFill/>
          <a:ln w="9525">
            <a:noFill/>
            <a:miter lim="800000"/>
            <a:headEnd/>
            <a:tailEnd/>
          </a:ln>
          <a:effectLst/>
        </p:spPr>
        <p:txBody>
          <a:bodyPr>
            <a:spAutoFit/>
          </a:bodyPr>
          <a:lstStyle/>
          <a:p>
            <a:pPr>
              <a:buFontTx/>
              <a:buNone/>
            </a:pPr>
            <a:r>
              <a:rPr lang="en-US" sz="1000" dirty="0" err="1">
                <a:latin typeface="Times" pitchFamily="18" charset="0"/>
              </a:rPr>
              <a:t>Methionine;Start</a:t>
            </a:r>
            <a:r>
              <a:rPr lang="en-US" sz="1000" dirty="0">
                <a:latin typeface="Times" pitchFamily="18" charset="0"/>
              </a:rPr>
              <a:t> (AUG)</a:t>
            </a:r>
          </a:p>
        </p:txBody>
      </p:sp>
      <p:sp>
        <p:nvSpPr>
          <p:cNvPr id="913466" name="Text Box 58"/>
          <p:cNvSpPr txBox="1">
            <a:spLocks noChangeArrowheads="1"/>
          </p:cNvSpPr>
          <p:nvPr/>
        </p:nvSpPr>
        <p:spPr bwMode="auto">
          <a:xfrm>
            <a:off x="3327401" y="5054601"/>
            <a:ext cx="925253"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Valine</a:t>
            </a:r>
            <a:r>
              <a:rPr lang="en-US" sz="1000" dirty="0">
                <a:latin typeface="Times" pitchFamily="18" charset="0"/>
              </a:rPr>
              <a:t> (GUU)</a:t>
            </a:r>
          </a:p>
        </p:txBody>
      </p:sp>
      <p:sp>
        <p:nvSpPr>
          <p:cNvPr id="913467" name="Text Box 59"/>
          <p:cNvSpPr txBox="1">
            <a:spLocks noChangeArrowheads="1"/>
          </p:cNvSpPr>
          <p:nvPr/>
        </p:nvSpPr>
        <p:spPr bwMode="auto">
          <a:xfrm>
            <a:off x="3327401" y="5257801"/>
            <a:ext cx="917239"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Valine</a:t>
            </a:r>
            <a:r>
              <a:rPr lang="en-US" sz="1000" dirty="0">
                <a:latin typeface="Times" pitchFamily="18" charset="0"/>
              </a:rPr>
              <a:t> (GUC)</a:t>
            </a:r>
          </a:p>
        </p:txBody>
      </p:sp>
      <p:sp>
        <p:nvSpPr>
          <p:cNvPr id="913468" name="Text Box 60"/>
          <p:cNvSpPr txBox="1">
            <a:spLocks noChangeArrowheads="1"/>
          </p:cNvSpPr>
          <p:nvPr/>
        </p:nvSpPr>
        <p:spPr bwMode="auto">
          <a:xfrm>
            <a:off x="3327401" y="5486401"/>
            <a:ext cx="925253"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Valine</a:t>
            </a:r>
            <a:r>
              <a:rPr lang="en-US" sz="1000" dirty="0">
                <a:latin typeface="Times" pitchFamily="18" charset="0"/>
              </a:rPr>
              <a:t> (GUA)</a:t>
            </a:r>
          </a:p>
        </p:txBody>
      </p:sp>
      <p:sp>
        <p:nvSpPr>
          <p:cNvPr id="913469" name="Text Box 61"/>
          <p:cNvSpPr txBox="1">
            <a:spLocks noChangeArrowheads="1"/>
          </p:cNvSpPr>
          <p:nvPr/>
        </p:nvSpPr>
        <p:spPr bwMode="auto">
          <a:xfrm>
            <a:off x="3327401" y="5664201"/>
            <a:ext cx="925253"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Valine</a:t>
            </a:r>
            <a:r>
              <a:rPr lang="en-US" sz="1000" dirty="0">
                <a:latin typeface="Times" pitchFamily="18" charset="0"/>
              </a:rPr>
              <a:t> (GUG)</a:t>
            </a:r>
          </a:p>
        </p:txBody>
      </p:sp>
      <p:sp>
        <p:nvSpPr>
          <p:cNvPr id="913470" name="Text Box 62"/>
          <p:cNvSpPr txBox="1">
            <a:spLocks noChangeArrowheads="1"/>
          </p:cNvSpPr>
          <p:nvPr/>
        </p:nvSpPr>
        <p:spPr bwMode="auto">
          <a:xfrm>
            <a:off x="4630739" y="2463801"/>
            <a:ext cx="902811"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Serine (UCU)</a:t>
            </a:r>
          </a:p>
        </p:txBody>
      </p:sp>
      <p:sp>
        <p:nvSpPr>
          <p:cNvPr id="913471" name="Text Box 63"/>
          <p:cNvSpPr txBox="1">
            <a:spLocks noChangeArrowheads="1"/>
          </p:cNvSpPr>
          <p:nvPr/>
        </p:nvSpPr>
        <p:spPr bwMode="auto">
          <a:xfrm>
            <a:off x="4635501" y="2667001"/>
            <a:ext cx="894797"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Serine (UCC)</a:t>
            </a:r>
          </a:p>
        </p:txBody>
      </p:sp>
      <p:sp>
        <p:nvSpPr>
          <p:cNvPr id="913472" name="Text Box 64"/>
          <p:cNvSpPr txBox="1">
            <a:spLocks noChangeArrowheads="1"/>
          </p:cNvSpPr>
          <p:nvPr/>
        </p:nvSpPr>
        <p:spPr bwMode="auto">
          <a:xfrm>
            <a:off x="4635501" y="2870201"/>
            <a:ext cx="902811"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Serine (UCA)</a:t>
            </a:r>
          </a:p>
        </p:txBody>
      </p:sp>
      <p:sp>
        <p:nvSpPr>
          <p:cNvPr id="913473" name="Text Box 65"/>
          <p:cNvSpPr txBox="1">
            <a:spLocks noChangeArrowheads="1"/>
          </p:cNvSpPr>
          <p:nvPr/>
        </p:nvSpPr>
        <p:spPr bwMode="auto">
          <a:xfrm>
            <a:off x="4635501" y="3073401"/>
            <a:ext cx="902811"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Serine (UCG)</a:t>
            </a:r>
          </a:p>
        </p:txBody>
      </p:sp>
      <p:sp>
        <p:nvSpPr>
          <p:cNvPr id="913474" name="Text Box 66"/>
          <p:cNvSpPr txBox="1">
            <a:spLocks noChangeArrowheads="1"/>
          </p:cNvSpPr>
          <p:nvPr/>
        </p:nvSpPr>
        <p:spPr bwMode="auto">
          <a:xfrm>
            <a:off x="4635501" y="3289301"/>
            <a:ext cx="936475"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Proline</a:t>
            </a:r>
            <a:r>
              <a:rPr lang="en-US" sz="1000" dirty="0">
                <a:latin typeface="Times" pitchFamily="18" charset="0"/>
              </a:rPr>
              <a:t> (CCU)</a:t>
            </a:r>
          </a:p>
        </p:txBody>
      </p:sp>
      <p:sp>
        <p:nvSpPr>
          <p:cNvPr id="913475" name="Text Box 67"/>
          <p:cNvSpPr txBox="1">
            <a:spLocks noChangeArrowheads="1"/>
          </p:cNvSpPr>
          <p:nvPr/>
        </p:nvSpPr>
        <p:spPr bwMode="auto">
          <a:xfrm>
            <a:off x="4635501" y="3479801"/>
            <a:ext cx="928459"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Proline</a:t>
            </a:r>
            <a:r>
              <a:rPr lang="en-US" sz="1000" dirty="0">
                <a:latin typeface="Times" pitchFamily="18" charset="0"/>
              </a:rPr>
              <a:t> (CCC)</a:t>
            </a:r>
          </a:p>
        </p:txBody>
      </p:sp>
      <p:sp>
        <p:nvSpPr>
          <p:cNvPr id="913476" name="Text Box 68"/>
          <p:cNvSpPr txBox="1">
            <a:spLocks noChangeArrowheads="1"/>
          </p:cNvSpPr>
          <p:nvPr/>
        </p:nvSpPr>
        <p:spPr bwMode="auto">
          <a:xfrm>
            <a:off x="4635501" y="3695701"/>
            <a:ext cx="936475"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Proline</a:t>
            </a:r>
            <a:r>
              <a:rPr lang="en-US" sz="1000" dirty="0">
                <a:latin typeface="Times" pitchFamily="18" charset="0"/>
              </a:rPr>
              <a:t> (CCA)</a:t>
            </a:r>
          </a:p>
        </p:txBody>
      </p:sp>
      <p:sp>
        <p:nvSpPr>
          <p:cNvPr id="913477" name="Text Box 69"/>
          <p:cNvSpPr txBox="1">
            <a:spLocks noChangeArrowheads="1"/>
          </p:cNvSpPr>
          <p:nvPr/>
        </p:nvSpPr>
        <p:spPr bwMode="auto">
          <a:xfrm>
            <a:off x="4635501" y="3924301"/>
            <a:ext cx="936475"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Proline</a:t>
            </a:r>
            <a:r>
              <a:rPr lang="en-US" sz="1000" dirty="0">
                <a:latin typeface="Times" pitchFamily="18" charset="0"/>
              </a:rPr>
              <a:t> (CCG)</a:t>
            </a:r>
          </a:p>
        </p:txBody>
      </p:sp>
      <p:sp>
        <p:nvSpPr>
          <p:cNvPr id="913478" name="Text Box 70"/>
          <p:cNvSpPr txBox="1">
            <a:spLocks noChangeArrowheads="1"/>
          </p:cNvSpPr>
          <p:nvPr/>
        </p:nvSpPr>
        <p:spPr bwMode="auto">
          <a:xfrm>
            <a:off x="4635501" y="4114801"/>
            <a:ext cx="1103187"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Threonine</a:t>
            </a:r>
            <a:r>
              <a:rPr lang="en-US" sz="1000" dirty="0">
                <a:latin typeface="Times" pitchFamily="18" charset="0"/>
              </a:rPr>
              <a:t> (ACU)</a:t>
            </a:r>
          </a:p>
        </p:txBody>
      </p:sp>
      <p:sp>
        <p:nvSpPr>
          <p:cNvPr id="913479" name="Text Box 71"/>
          <p:cNvSpPr txBox="1">
            <a:spLocks noChangeArrowheads="1"/>
          </p:cNvSpPr>
          <p:nvPr/>
        </p:nvSpPr>
        <p:spPr bwMode="auto">
          <a:xfrm>
            <a:off x="4637088" y="4343401"/>
            <a:ext cx="1095172"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Threonine</a:t>
            </a:r>
            <a:r>
              <a:rPr lang="en-US" sz="1000" dirty="0">
                <a:latin typeface="Times" pitchFamily="18" charset="0"/>
              </a:rPr>
              <a:t> (ACC)</a:t>
            </a:r>
          </a:p>
        </p:txBody>
      </p:sp>
      <p:sp>
        <p:nvSpPr>
          <p:cNvPr id="913480" name="Text Box 72"/>
          <p:cNvSpPr txBox="1">
            <a:spLocks noChangeArrowheads="1"/>
          </p:cNvSpPr>
          <p:nvPr/>
        </p:nvSpPr>
        <p:spPr bwMode="auto">
          <a:xfrm>
            <a:off x="4635501" y="4533901"/>
            <a:ext cx="1103187"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Threonine</a:t>
            </a:r>
            <a:r>
              <a:rPr lang="en-US" sz="1000" dirty="0">
                <a:latin typeface="Times" pitchFamily="18" charset="0"/>
              </a:rPr>
              <a:t> (ACA)</a:t>
            </a:r>
          </a:p>
        </p:txBody>
      </p:sp>
      <p:sp>
        <p:nvSpPr>
          <p:cNvPr id="913481" name="Text Box 73"/>
          <p:cNvSpPr txBox="1">
            <a:spLocks noChangeArrowheads="1"/>
          </p:cNvSpPr>
          <p:nvPr/>
        </p:nvSpPr>
        <p:spPr bwMode="auto">
          <a:xfrm>
            <a:off x="4637089" y="4724401"/>
            <a:ext cx="1103187"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Threonine</a:t>
            </a:r>
            <a:r>
              <a:rPr lang="en-US" sz="1000" dirty="0">
                <a:latin typeface="Times" pitchFamily="18" charset="0"/>
              </a:rPr>
              <a:t> (ACG)</a:t>
            </a:r>
          </a:p>
        </p:txBody>
      </p:sp>
      <p:sp>
        <p:nvSpPr>
          <p:cNvPr id="913482" name="Text Box 74"/>
          <p:cNvSpPr txBox="1">
            <a:spLocks noChangeArrowheads="1"/>
          </p:cNvSpPr>
          <p:nvPr/>
        </p:nvSpPr>
        <p:spPr bwMode="auto">
          <a:xfrm>
            <a:off x="4635501" y="5054601"/>
            <a:ext cx="981359"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Alanine</a:t>
            </a:r>
            <a:r>
              <a:rPr lang="en-US" sz="1000" dirty="0">
                <a:latin typeface="Times" pitchFamily="18" charset="0"/>
              </a:rPr>
              <a:t> (GCU)</a:t>
            </a:r>
          </a:p>
        </p:txBody>
      </p:sp>
      <p:sp>
        <p:nvSpPr>
          <p:cNvPr id="913483" name="Text Box 75"/>
          <p:cNvSpPr txBox="1">
            <a:spLocks noChangeArrowheads="1"/>
          </p:cNvSpPr>
          <p:nvPr/>
        </p:nvSpPr>
        <p:spPr bwMode="auto">
          <a:xfrm>
            <a:off x="4632326" y="5270501"/>
            <a:ext cx="973343"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Alanine</a:t>
            </a:r>
            <a:r>
              <a:rPr lang="en-US" sz="1000" dirty="0">
                <a:latin typeface="Times" pitchFamily="18" charset="0"/>
              </a:rPr>
              <a:t> (GCC)</a:t>
            </a:r>
          </a:p>
        </p:txBody>
      </p:sp>
      <p:sp>
        <p:nvSpPr>
          <p:cNvPr id="913484" name="Text Box 76"/>
          <p:cNvSpPr txBox="1">
            <a:spLocks noChangeArrowheads="1"/>
          </p:cNvSpPr>
          <p:nvPr/>
        </p:nvSpPr>
        <p:spPr bwMode="auto">
          <a:xfrm>
            <a:off x="4632326" y="5473701"/>
            <a:ext cx="981359"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Alanine</a:t>
            </a:r>
            <a:r>
              <a:rPr lang="en-US" sz="1000" dirty="0">
                <a:latin typeface="Times" pitchFamily="18" charset="0"/>
              </a:rPr>
              <a:t> (GCA)</a:t>
            </a:r>
          </a:p>
        </p:txBody>
      </p:sp>
      <p:sp>
        <p:nvSpPr>
          <p:cNvPr id="913485" name="Text Box 77"/>
          <p:cNvSpPr txBox="1">
            <a:spLocks noChangeArrowheads="1"/>
          </p:cNvSpPr>
          <p:nvPr/>
        </p:nvSpPr>
        <p:spPr bwMode="auto">
          <a:xfrm>
            <a:off x="4635501" y="5651501"/>
            <a:ext cx="981359"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Alanine</a:t>
            </a:r>
            <a:r>
              <a:rPr lang="en-US" sz="1000" dirty="0">
                <a:latin typeface="Times" pitchFamily="18" charset="0"/>
              </a:rPr>
              <a:t> (GCG)</a:t>
            </a:r>
          </a:p>
        </p:txBody>
      </p:sp>
      <p:sp>
        <p:nvSpPr>
          <p:cNvPr id="913486" name="Text Box 78"/>
          <p:cNvSpPr txBox="1">
            <a:spLocks noChangeArrowheads="1"/>
          </p:cNvSpPr>
          <p:nvPr/>
        </p:nvSpPr>
        <p:spPr bwMode="auto">
          <a:xfrm>
            <a:off x="5934076" y="2463801"/>
            <a:ext cx="1039067"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Tyrosine (UAU)</a:t>
            </a:r>
          </a:p>
        </p:txBody>
      </p:sp>
      <p:sp>
        <p:nvSpPr>
          <p:cNvPr id="913487" name="Text Box 79"/>
          <p:cNvSpPr txBox="1">
            <a:spLocks noChangeArrowheads="1"/>
          </p:cNvSpPr>
          <p:nvPr/>
        </p:nvSpPr>
        <p:spPr bwMode="auto">
          <a:xfrm>
            <a:off x="5943601" y="2667001"/>
            <a:ext cx="1031051"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Tyrosine (UAC)</a:t>
            </a:r>
          </a:p>
        </p:txBody>
      </p:sp>
      <p:sp>
        <p:nvSpPr>
          <p:cNvPr id="913488" name="Text Box 80"/>
          <p:cNvSpPr txBox="1">
            <a:spLocks noChangeArrowheads="1"/>
          </p:cNvSpPr>
          <p:nvPr/>
        </p:nvSpPr>
        <p:spPr bwMode="auto">
          <a:xfrm>
            <a:off x="5943601" y="2870201"/>
            <a:ext cx="816249"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Stop (UAA)</a:t>
            </a:r>
          </a:p>
        </p:txBody>
      </p:sp>
      <p:sp>
        <p:nvSpPr>
          <p:cNvPr id="913489" name="Text Box 81"/>
          <p:cNvSpPr txBox="1">
            <a:spLocks noChangeArrowheads="1"/>
          </p:cNvSpPr>
          <p:nvPr/>
        </p:nvSpPr>
        <p:spPr bwMode="auto">
          <a:xfrm>
            <a:off x="5938839" y="3073401"/>
            <a:ext cx="816249"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Stop (UAG)</a:t>
            </a:r>
          </a:p>
        </p:txBody>
      </p:sp>
      <p:sp>
        <p:nvSpPr>
          <p:cNvPr id="913490" name="Text Box 82"/>
          <p:cNvSpPr txBox="1">
            <a:spLocks noChangeArrowheads="1"/>
          </p:cNvSpPr>
          <p:nvPr/>
        </p:nvSpPr>
        <p:spPr bwMode="auto">
          <a:xfrm>
            <a:off x="5943600" y="3289301"/>
            <a:ext cx="1066318"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Histadine</a:t>
            </a:r>
            <a:r>
              <a:rPr lang="en-US" sz="1000" dirty="0">
                <a:latin typeface="Times" pitchFamily="18" charset="0"/>
              </a:rPr>
              <a:t> (CAU)</a:t>
            </a:r>
          </a:p>
        </p:txBody>
      </p:sp>
      <p:sp>
        <p:nvSpPr>
          <p:cNvPr id="913491" name="Text Box 83"/>
          <p:cNvSpPr txBox="1">
            <a:spLocks noChangeArrowheads="1"/>
          </p:cNvSpPr>
          <p:nvPr/>
        </p:nvSpPr>
        <p:spPr bwMode="auto">
          <a:xfrm>
            <a:off x="5943601" y="3505201"/>
            <a:ext cx="1058303"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Histadine</a:t>
            </a:r>
            <a:r>
              <a:rPr lang="en-US" sz="1000" dirty="0">
                <a:latin typeface="Times" pitchFamily="18" charset="0"/>
              </a:rPr>
              <a:t> (CAC)</a:t>
            </a:r>
          </a:p>
        </p:txBody>
      </p:sp>
      <p:sp>
        <p:nvSpPr>
          <p:cNvPr id="913492" name="Text Box 84"/>
          <p:cNvSpPr txBox="1">
            <a:spLocks noChangeArrowheads="1"/>
          </p:cNvSpPr>
          <p:nvPr/>
        </p:nvSpPr>
        <p:spPr bwMode="auto">
          <a:xfrm>
            <a:off x="5943601" y="3708401"/>
            <a:ext cx="1116011"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Glutamine (CAA)</a:t>
            </a:r>
          </a:p>
        </p:txBody>
      </p:sp>
      <p:sp>
        <p:nvSpPr>
          <p:cNvPr id="913493" name="Text Box 85"/>
          <p:cNvSpPr txBox="1">
            <a:spLocks noChangeArrowheads="1"/>
          </p:cNvSpPr>
          <p:nvPr/>
        </p:nvSpPr>
        <p:spPr bwMode="auto">
          <a:xfrm>
            <a:off x="5943601" y="3911601"/>
            <a:ext cx="1116011"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Glutamine (CAG)</a:t>
            </a:r>
          </a:p>
        </p:txBody>
      </p:sp>
      <p:sp>
        <p:nvSpPr>
          <p:cNvPr id="913494" name="Text Box 86"/>
          <p:cNvSpPr txBox="1">
            <a:spLocks noChangeArrowheads="1"/>
          </p:cNvSpPr>
          <p:nvPr/>
        </p:nvSpPr>
        <p:spPr bwMode="auto">
          <a:xfrm>
            <a:off x="5943600" y="4114801"/>
            <a:ext cx="1168910"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Asparagine</a:t>
            </a:r>
            <a:r>
              <a:rPr lang="en-US" sz="1000" dirty="0">
                <a:latin typeface="Times" pitchFamily="18" charset="0"/>
              </a:rPr>
              <a:t> (AAU)</a:t>
            </a:r>
          </a:p>
        </p:txBody>
      </p:sp>
      <p:sp>
        <p:nvSpPr>
          <p:cNvPr id="913495" name="Text Box 87"/>
          <p:cNvSpPr txBox="1">
            <a:spLocks noChangeArrowheads="1"/>
          </p:cNvSpPr>
          <p:nvPr/>
        </p:nvSpPr>
        <p:spPr bwMode="auto">
          <a:xfrm>
            <a:off x="5943601" y="4330701"/>
            <a:ext cx="1160895"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Asparagine</a:t>
            </a:r>
            <a:r>
              <a:rPr lang="en-US" sz="1000" dirty="0">
                <a:latin typeface="Times" pitchFamily="18" charset="0"/>
              </a:rPr>
              <a:t> (AAC)</a:t>
            </a:r>
          </a:p>
        </p:txBody>
      </p:sp>
      <p:sp>
        <p:nvSpPr>
          <p:cNvPr id="913496" name="Text Box 88"/>
          <p:cNvSpPr txBox="1">
            <a:spLocks noChangeArrowheads="1"/>
          </p:cNvSpPr>
          <p:nvPr/>
        </p:nvSpPr>
        <p:spPr bwMode="auto">
          <a:xfrm>
            <a:off x="5938839" y="4533901"/>
            <a:ext cx="931665"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Lysine (AAA)</a:t>
            </a:r>
          </a:p>
        </p:txBody>
      </p:sp>
      <p:sp>
        <p:nvSpPr>
          <p:cNvPr id="913497" name="Text Box 89"/>
          <p:cNvSpPr txBox="1">
            <a:spLocks noChangeArrowheads="1"/>
          </p:cNvSpPr>
          <p:nvPr/>
        </p:nvSpPr>
        <p:spPr bwMode="auto">
          <a:xfrm>
            <a:off x="5943601" y="4724401"/>
            <a:ext cx="931665"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Lysine (AAG)</a:t>
            </a:r>
          </a:p>
        </p:txBody>
      </p:sp>
      <p:sp>
        <p:nvSpPr>
          <p:cNvPr id="913498" name="Text Box 90"/>
          <p:cNvSpPr txBox="1">
            <a:spLocks noChangeArrowheads="1"/>
          </p:cNvSpPr>
          <p:nvPr/>
        </p:nvSpPr>
        <p:spPr bwMode="auto">
          <a:xfrm>
            <a:off x="5943600" y="5054601"/>
            <a:ext cx="1075936"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Aspartate</a:t>
            </a:r>
            <a:r>
              <a:rPr lang="en-US" sz="1000" dirty="0">
                <a:latin typeface="Times" pitchFamily="18" charset="0"/>
              </a:rPr>
              <a:t> (GAU)</a:t>
            </a:r>
          </a:p>
        </p:txBody>
      </p:sp>
      <p:sp>
        <p:nvSpPr>
          <p:cNvPr id="913499" name="Text Box 91"/>
          <p:cNvSpPr txBox="1">
            <a:spLocks noChangeArrowheads="1"/>
          </p:cNvSpPr>
          <p:nvPr/>
        </p:nvSpPr>
        <p:spPr bwMode="auto">
          <a:xfrm>
            <a:off x="5943601" y="5257801"/>
            <a:ext cx="1067921"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Aspartate</a:t>
            </a:r>
            <a:r>
              <a:rPr lang="en-US" sz="1000" dirty="0">
                <a:latin typeface="Times" pitchFamily="18" charset="0"/>
              </a:rPr>
              <a:t> (GAC)</a:t>
            </a:r>
          </a:p>
        </p:txBody>
      </p:sp>
      <p:sp>
        <p:nvSpPr>
          <p:cNvPr id="913500" name="Text Box 92"/>
          <p:cNvSpPr txBox="1">
            <a:spLocks noChangeArrowheads="1"/>
          </p:cNvSpPr>
          <p:nvPr/>
        </p:nvSpPr>
        <p:spPr bwMode="auto">
          <a:xfrm>
            <a:off x="5943600" y="5473701"/>
            <a:ext cx="1117614"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Glutamate (GAA)</a:t>
            </a:r>
          </a:p>
        </p:txBody>
      </p:sp>
      <p:sp>
        <p:nvSpPr>
          <p:cNvPr id="913501" name="Text Box 93"/>
          <p:cNvSpPr txBox="1">
            <a:spLocks noChangeArrowheads="1"/>
          </p:cNvSpPr>
          <p:nvPr/>
        </p:nvSpPr>
        <p:spPr bwMode="auto">
          <a:xfrm>
            <a:off x="5938838" y="5638801"/>
            <a:ext cx="1117614"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Glutamate (GAG)</a:t>
            </a:r>
          </a:p>
        </p:txBody>
      </p:sp>
      <p:sp>
        <p:nvSpPr>
          <p:cNvPr id="913502" name="Text Box 94"/>
          <p:cNvSpPr txBox="1">
            <a:spLocks noChangeArrowheads="1"/>
          </p:cNvSpPr>
          <p:nvPr/>
        </p:nvSpPr>
        <p:spPr bwMode="auto">
          <a:xfrm>
            <a:off x="7315201" y="2466976"/>
            <a:ext cx="1031051"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Cysteine</a:t>
            </a:r>
            <a:r>
              <a:rPr lang="en-US" sz="1000" dirty="0">
                <a:latin typeface="Times" pitchFamily="18" charset="0"/>
              </a:rPr>
              <a:t> (UGU)</a:t>
            </a:r>
          </a:p>
        </p:txBody>
      </p:sp>
      <p:sp>
        <p:nvSpPr>
          <p:cNvPr id="913503" name="Text Box 95"/>
          <p:cNvSpPr txBox="1">
            <a:spLocks noChangeArrowheads="1"/>
          </p:cNvSpPr>
          <p:nvPr/>
        </p:nvSpPr>
        <p:spPr bwMode="auto">
          <a:xfrm>
            <a:off x="7315201" y="2657476"/>
            <a:ext cx="1023037"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Cysteine</a:t>
            </a:r>
            <a:r>
              <a:rPr lang="en-US" sz="1000" dirty="0">
                <a:latin typeface="Times" pitchFamily="18" charset="0"/>
              </a:rPr>
              <a:t> (UGC)</a:t>
            </a:r>
          </a:p>
        </p:txBody>
      </p:sp>
      <p:sp>
        <p:nvSpPr>
          <p:cNvPr id="913504" name="Text Box 96"/>
          <p:cNvSpPr txBox="1">
            <a:spLocks noChangeArrowheads="1"/>
          </p:cNvSpPr>
          <p:nvPr/>
        </p:nvSpPr>
        <p:spPr bwMode="auto">
          <a:xfrm>
            <a:off x="7315201" y="2857501"/>
            <a:ext cx="816249"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Stop (UGA)</a:t>
            </a:r>
          </a:p>
        </p:txBody>
      </p:sp>
      <p:sp>
        <p:nvSpPr>
          <p:cNvPr id="913505" name="Text Box 97"/>
          <p:cNvSpPr txBox="1">
            <a:spLocks noChangeArrowheads="1"/>
          </p:cNvSpPr>
          <p:nvPr/>
        </p:nvSpPr>
        <p:spPr bwMode="auto">
          <a:xfrm>
            <a:off x="7315200" y="3086101"/>
            <a:ext cx="1181734"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Tryptophan (UGG)</a:t>
            </a:r>
          </a:p>
        </p:txBody>
      </p:sp>
      <p:sp>
        <p:nvSpPr>
          <p:cNvPr id="913506" name="Text Box 98"/>
          <p:cNvSpPr txBox="1">
            <a:spLocks noChangeArrowheads="1"/>
          </p:cNvSpPr>
          <p:nvPr/>
        </p:nvSpPr>
        <p:spPr bwMode="auto">
          <a:xfrm>
            <a:off x="7315201" y="3276601"/>
            <a:ext cx="1031051"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Arginine</a:t>
            </a:r>
            <a:r>
              <a:rPr lang="en-US" sz="1000" dirty="0">
                <a:latin typeface="Times" pitchFamily="18" charset="0"/>
              </a:rPr>
              <a:t> (CGU)</a:t>
            </a:r>
          </a:p>
        </p:txBody>
      </p:sp>
      <p:sp>
        <p:nvSpPr>
          <p:cNvPr id="913507" name="Text Box 99"/>
          <p:cNvSpPr txBox="1">
            <a:spLocks noChangeArrowheads="1"/>
          </p:cNvSpPr>
          <p:nvPr/>
        </p:nvSpPr>
        <p:spPr bwMode="auto">
          <a:xfrm>
            <a:off x="7315201" y="3476626"/>
            <a:ext cx="1023037"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Arginine</a:t>
            </a:r>
            <a:r>
              <a:rPr lang="en-US" sz="1000" dirty="0">
                <a:latin typeface="Times" pitchFamily="18" charset="0"/>
              </a:rPr>
              <a:t> (CGC)</a:t>
            </a:r>
          </a:p>
        </p:txBody>
      </p:sp>
      <p:sp>
        <p:nvSpPr>
          <p:cNvPr id="913508" name="Text Box 100"/>
          <p:cNvSpPr txBox="1">
            <a:spLocks noChangeArrowheads="1"/>
          </p:cNvSpPr>
          <p:nvPr/>
        </p:nvSpPr>
        <p:spPr bwMode="auto">
          <a:xfrm>
            <a:off x="7315201" y="3695701"/>
            <a:ext cx="1031051"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Arginine</a:t>
            </a:r>
            <a:r>
              <a:rPr lang="en-US" sz="1000" dirty="0">
                <a:latin typeface="Times" pitchFamily="18" charset="0"/>
              </a:rPr>
              <a:t> (CGA)</a:t>
            </a:r>
          </a:p>
        </p:txBody>
      </p:sp>
      <p:sp>
        <p:nvSpPr>
          <p:cNvPr id="913509" name="Text Box 101"/>
          <p:cNvSpPr txBox="1">
            <a:spLocks noChangeArrowheads="1"/>
          </p:cNvSpPr>
          <p:nvPr/>
        </p:nvSpPr>
        <p:spPr bwMode="auto">
          <a:xfrm>
            <a:off x="7315201" y="3895726"/>
            <a:ext cx="1031051"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Arginine</a:t>
            </a:r>
            <a:r>
              <a:rPr lang="en-US" sz="1000" dirty="0">
                <a:latin typeface="Times" pitchFamily="18" charset="0"/>
              </a:rPr>
              <a:t> (CGG)</a:t>
            </a:r>
          </a:p>
        </p:txBody>
      </p:sp>
      <p:sp>
        <p:nvSpPr>
          <p:cNvPr id="913510" name="Text Box 102"/>
          <p:cNvSpPr txBox="1">
            <a:spLocks noChangeArrowheads="1"/>
          </p:cNvSpPr>
          <p:nvPr/>
        </p:nvSpPr>
        <p:spPr bwMode="auto">
          <a:xfrm>
            <a:off x="7321551" y="4114801"/>
            <a:ext cx="910827"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Serine (AGU)</a:t>
            </a:r>
          </a:p>
        </p:txBody>
      </p:sp>
      <p:sp>
        <p:nvSpPr>
          <p:cNvPr id="913511" name="Text Box 103"/>
          <p:cNvSpPr txBox="1">
            <a:spLocks noChangeArrowheads="1"/>
          </p:cNvSpPr>
          <p:nvPr/>
        </p:nvSpPr>
        <p:spPr bwMode="auto">
          <a:xfrm>
            <a:off x="7315201" y="4324351"/>
            <a:ext cx="902811"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Serine (AGC)</a:t>
            </a:r>
          </a:p>
        </p:txBody>
      </p:sp>
      <p:sp>
        <p:nvSpPr>
          <p:cNvPr id="913512" name="Text Box 104"/>
          <p:cNvSpPr txBox="1">
            <a:spLocks noChangeArrowheads="1"/>
          </p:cNvSpPr>
          <p:nvPr/>
        </p:nvSpPr>
        <p:spPr bwMode="auto">
          <a:xfrm>
            <a:off x="7315201" y="4524376"/>
            <a:ext cx="1039067"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Arginine</a:t>
            </a:r>
            <a:r>
              <a:rPr lang="en-US" sz="1000" dirty="0">
                <a:latin typeface="Times" pitchFamily="18" charset="0"/>
              </a:rPr>
              <a:t> (AGA)</a:t>
            </a:r>
          </a:p>
        </p:txBody>
      </p:sp>
      <p:sp>
        <p:nvSpPr>
          <p:cNvPr id="913513" name="Text Box 105"/>
          <p:cNvSpPr txBox="1">
            <a:spLocks noChangeArrowheads="1"/>
          </p:cNvSpPr>
          <p:nvPr/>
        </p:nvSpPr>
        <p:spPr bwMode="auto">
          <a:xfrm>
            <a:off x="7315201" y="4695826"/>
            <a:ext cx="1039067"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Arginine</a:t>
            </a:r>
            <a:r>
              <a:rPr lang="en-US" sz="1000" dirty="0">
                <a:latin typeface="Times" pitchFamily="18" charset="0"/>
              </a:rPr>
              <a:t> (AGG)</a:t>
            </a:r>
          </a:p>
        </p:txBody>
      </p:sp>
      <p:sp>
        <p:nvSpPr>
          <p:cNvPr id="913514" name="Text Box 106"/>
          <p:cNvSpPr txBox="1">
            <a:spLocks noChangeArrowheads="1"/>
          </p:cNvSpPr>
          <p:nvPr/>
        </p:nvSpPr>
        <p:spPr bwMode="auto">
          <a:xfrm>
            <a:off x="7315201" y="5048251"/>
            <a:ext cx="989373"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Glycine</a:t>
            </a:r>
            <a:r>
              <a:rPr lang="en-US" sz="1000" dirty="0">
                <a:latin typeface="Times" pitchFamily="18" charset="0"/>
              </a:rPr>
              <a:t> (GGU)</a:t>
            </a:r>
          </a:p>
        </p:txBody>
      </p:sp>
      <p:sp>
        <p:nvSpPr>
          <p:cNvPr id="913515" name="Text Box 107"/>
          <p:cNvSpPr txBox="1">
            <a:spLocks noChangeArrowheads="1"/>
          </p:cNvSpPr>
          <p:nvPr/>
        </p:nvSpPr>
        <p:spPr bwMode="auto">
          <a:xfrm>
            <a:off x="7315201" y="5257801"/>
            <a:ext cx="981359" cy="246221"/>
          </a:xfrm>
          <a:prstGeom prst="rect">
            <a:avLst/>
          </a:prstGeom>
          <a:noFill/>
          <a:ln w="9525">
            <a:noFill/>
            <a:miter lim="800000"/>
            <a:headEnd/>
            <a:tailEnd/>
          </a:ln>
          <a:effectLst/>
        </p:spPr>
        <p:txBody>
          <a:bodyPr wrap="none">
            <a:spAutoFit/>
          </a:bodyPr>
          <a:lstStyle/>
          <a:p>
            <a:pPr>
              <a:buFontTx/>
              <a:buNone/>
            </a:pPr>
            <a:r>
              <a:rPr lang="en-US" sz="1000">
                <a:solidFill>
                  <a:schemeClr val="bg2"/>
                </a:solidFill>
                <a:latin typeface="Times" pitchFamily="18" charset="0"/>
              </a:rPr>
              <a:t>Glycine (GGC)</a:t>
            </a:r>
          </a:p>
        </p:txBody>
      </p:sp>
      <p:sp>
        <p:nvSpPr>
          <p:cNvPr id="913516" name="Text Box 108"/>
          <p:cNvSpPr txBox="1">
            <a:spLocks noChangeArrowheads="1"/>
          </p:cNvSpPr>
          <p:nvPr/>
        </p:nvSpPr>
        <p:spPr bwMode="auto">
          <a:xfrm>
            <a:off x="7315201" y="5257801"/>
            <a:ext cx="981359"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Glycine</a:t>
            </a:r>
            <a:r>
              <a:rPr lang="en-US" sz="1000" dirty="0">
                <a:latin typeface="Times" pitchFamily="18" charset="0"/>
              </a:rPr>
              <a:t> (GGC)</a:t>
            </a:r>
          </a:p>
        </p:txBody>
      </p:sp>
      <p:sp>
        <p:nvSpPr>
          <p:cNvPr id="913517" name="Text Box 109"/>
          <p:cNvSpPr txBox="1">
            <a:spLocks noChangeArrowheads="1"/>
          </p:cNvSpPr>
          <p:nvPr/>
        </p:nvSpPr>
        <p:spPr bwMode="auto">
          <a:xfrm>
            <a:off x="7315201" y="5467351"/>
            <a:ext cx="989373"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Glycine</a:t>
            </a:r>
            <a:r>
              <a:rPr lang="en-US" sz="1000" dirty="0">
                <a:latin typeface="Times" pitchFamily="18" charset="0"/>
              </a:rPr>
              <a:t> (GGA)</a:t>
            </a:r>
          </a:p>
        </p:txBody>
      </p:sp>
      <p:sp>
        <p:nvSpPr>
          <p:cNvPr id="913518" name="Text Box 110"/>
          <p:cNvSpPr txBox="1">
            <a:spLocks noChangeArrowheads="1"/>
          </p:cNvSpPr>
          <p:nvPr/>
        </p:nvSpPr>
        <p:spPr bwMode="auto">
          <a:xfrm>
            <a:off x="7316789" y="5648326"/>
            <a:ext cx="989373"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Glycine</a:t>
            </a:r>
            <a:r>
              <a:rPr lang="en-US" sz="1000" dirty="0">
                <a:latin typeface="Times" pitchFamily="18" charset="0"/>
              </a:rPr>
              <a:t> (GGG)</a:t>
            </a:r>
          </a:p>
        </p:txBody>
      </p:sp>
    </p:spTree>
    <p:extLst>
      <p:ext uri="{BB962C8B-B14F-4D97-AF65-F5344CB8AC3E}">
        <p14:creationId xmlns:p14="http://schemas.microsoft.com/office/powerpoint/2010/main" val="27556200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13412"/>
                                        </p:tgtEl>
                                        <p:attrNameLst>
                                          <p:attrName>style.visibility</p:attrName>
                                        </p:attrNameLst>
                                      </p:cBhvr>
                                      <p:to>
                                        <p:strVal val="visible"/>
                                      </p:to>
                                    </p:set>
                                    <p:animEffect transition="in" filter="box(out)">
                                      <p:cBhvr>
                                        <p:cTn id="7" dur="500"/>
                                        <p:tgtEl>
                                          <p:spTgt spid="913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Protein Synthesis</a:t>
            </a:r>
            <a:r>
              <a:rPr lang="en-US" dirty="0" smtClean="0"/>
              <a:t>   p. 71 NB</a:t>
            </a:r>
            <a:endParaRPr lang="en-US" dirty="0"/>
          </a:p>
        </p:txBody>
      </p:sp>
      <p:sp>
        <p:nvSpPr>
          <p:cNvPr id="3" name="Content Placeholder 2"/>
          <p:cNvSpPr>
            <a:spLocks noGrp="1"/>
          </p:cNvSpPr>
          <p:nvPr>
            <p:ph idx="1"/>
          </p:nvPr>
        </p:nvSpPr>
        <p:spPr>
          <a:xfrm>
            <a:off x="1524000" y="1295401"/>
            <a:ext cx="9144000" cy="4830763"/>
          </a:xfrm>
        </p:spPr>
        <p:txBody>
          <a:bodyPr/>
          <a:lstStyle/>
          <a:p>
            <a:pPr>
              <a:buNone/>
            </a:pPr>
            <a:r>
              <a:rPr lang="en-US" dirty="0" smtClean="0"/>
              <a:t>DNA -&gt; </a:t>
            </a:r>
            <a:r>
              <a:rPr lang="en-US" b="1" dirty="0" smtClean="0"/>
              <a:t>transcription</a:t>
            </a:r>
            <a:r>
              <a:rPr lang="en-US" dirty="0" smtClean="0"/>
              <a:t> -&gt; RNA -&gt; </a:t>
            </a:r>
            <a:r>
              <a:rPr lang="en-US" b="1" dirty="0" smtClean="0"/>
              <a:t>translation </a:t>
            </a:r>
            <a:r>
              <a:rPr lang="en-US" dirty="0" smtClean="0"/>
              <a:t>-&gt; Proteins</a:t>
            </a:r>
            <a:endParaRPr lang="en-US" dirty="0"/>
          </a:p>
        </p:txBody>
      </p:sp>
      <p:pic>
        <p:nvPicPr>
          <p:cNvPr id="4" name="Picture 12" descr="\\Hvf-work\Education\Edu3\BDOL Interactive Chalkboard\01-Image Bank Images\ch11\Peptide bond.jpg"/>
          <p:cNvPicPr>
            <a:picLocks noChangeAspect="1" noChangeArrowheads="1"/>
          </p:cNvPicPr>
          <p:nvPr/>
        </p:nvPicPr>
        <p:blipFill>
          <a:blip r:embed="rId3" cstate="print"/>
          <a:srcRect/>
          <a:stretch>
            <a:fillRect/>
          </a:stretch>
        </p:blipFill>
        <p:spPr bwMode="auto">
          <a:xfrm>
            <a:off x="5791200" y="2286001"/>
            <a:ext cx="4495800" cy="2728095"/>
          </a:xfrm>
          <a:prstGeom prst="rect">
            <a:avLst/>
          </a:prstGeom>
          <a:noFill/>
        </p:spPr>
      </p:pic>
      <p:pic>
        <p:nvPicPr>
          <p:cNvPr id="5" name="Picture 12" descr="\\Hvf-work\education\Edu3\BDOL Interactive Chalkboard\Transparencies\BCT .jpg images\BCT-11.2DNATranscription.jpg"/>
          <p:cNvPicPr>
            <a:picLocks noChangeAspect="1" noChangeArrowheads="1"/>
          </p:cNvPicPr>
          <p:nvPr/>
        </p:nvPicPr>
        <p:blipFill>
          <a:blip r:embed="rId4" cstate="print"/>
          <a:srcRect/>
          <a:stretch>
            <a:fillRect/>
          </a:stretch>
        </p:blipFill>
        <p:spPr bwMode="auto">
          <a:xfrm>
            <a:off x="2286000" y="2286000"/>
            <a:ext cx="3253808" cy="3200400"/>
          </a:xfrm>
          <a:prstGeom prst="rect">
            <a:avLst/>
          </a:prstGeom>
          <a:noFill/>
        </p:spPr>
      </p:pic>
    </p:spTree>
    <p:extLst>
      <p:ext uri="{BB962C8B-B14F-4D97-AF65-F5344CB8AC3E}">
        <p14:creationId xmlns:p14="http://schemas.microsoft.com/office/powerpoint/2010/main" val="934313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14400"/>
          </a:xfrm>
        </p:spPr>
        <p:txBody>
          <a:bodyPr/>
          <a:lstStyle/>
          <a:p>
            <a:r>
              <a:rPr lang="en-US" dirty="0" smtClean="0"/>
              <a:t>Molecular Genetics p. 71NB</a:t>
            </a:r>
            <a:endParaRPr lang="en-US" dirty="0"/>
          </a:p>
        </p:txBody>
      </p:sp>
      <p:sp>
        <p:nvSpPr>
          <p:cNvPr id="3" name="Text Placeholder 2"/>
          <p:cNvSpPr>
            <a:spLocks noGrp="1"/>
          </p:cNvSpPr>
          <p:nvPr>
            <p:ph type="body" idx="1"/>
          </p:nvPr>
        </p:nvSpPr>
        <p:spPr>
          <a:xfrm>
            <a:off x="1524000" y="990600"/>
            <a:ext cx="4497388" cy="639762"/>
          </a:xfrm>
        </p:spPr>
        <p:txBody>
          <a:bodyPr>
            <a:normAutofit fontScale="92500" lnSpcReduction="10000"/>
          </a:bodyPr>
          <a:lstStyle/>
          <a:p>
            <a:r>
              <a:rPr lang="en-US" dirty="0" smtClean="0"/>
              <a:t>DNA Replication </a:t>
            </a:r>
            <a:r>
              <a:rPr lang="en-US" b="0" dirty="0" smtClean="0"/>
              <a:t>– make more DNA for more cells to replace other cells.</a:t>
            </a:r>
            <a:endParaRPr lang="en-US" b="0" dirty="0"/>
          </a:p>
        </p:txBody>
      </p:sp>
      <p:sp>
        <p:nvSpPr>
          <p:cNvPr id="4" name="Content Placeholder 3"/>
          <p:cNvSpPr>
            <a:spLocks noGrp="1"/>
          </p:cNvSpPr>
          <p:nvPr>
            <p:ph sz="half" idx="2"/>
          </p:nvPr>
        </p:nvSpPr>
        <p:spPr>
          <a:xfrm>
            <a:off x="2057400" y="1600200"/>
            <a:ext cx="4040188" cy="2438400"/>
          </a:xfrm>
        </p:spPr>
        <p:txBody>
          <a:bodyPr>
            <a:normAutofit lnSpcReduction="10000"/>
          </a:bodyPr>
          <a:lstStyle/>
          <a:p>
            <a:pPr>
              <a:buNone/>
            </a:pPr>
            <a:r>
              <a:rPr lang="en-US" u="sng" dirty="0" smtClean="0"/>
              <a:t>DNA-DNA</a:t>
            </a:r>
          </a:p>
          <a:p>
            <a:pPr>
              <a:buNone/>
            </a:pPr>
            <a:r>
              <a:rPr lang="en-US" dirty="0" smtClean="0"/>
              <a:t>   A   =  T</a:t>
            </a:r>
          </a:p>
          <a:p>
            <a:pPr>
              <a:buNone/>
            </a:pPr>
            <a:r>
              <a:rPr lang="en-US" dirty="0" smtClean="0"/>
              <a:t>   T   =  A</a:t>
            </a:r>
          </a:p>
          <a:p>
            <a:pPr>
              <a:buNone/>
            </a:pPr>
            <a:r>
              <a:rPr lang="en-US" dirty="0" smtClean="0"/>
              <a:t>   C   </a:t>
            </a:r>
            <a:r>
              <a:rPr lang="en-US" u="sng" dirty="0" smtClean="0"/>
              <a:t>=</a:t>
            </a:r>
            <a:r>
              <a:rPr lang="en-US" dirty="0" smtClean="0"/>
              <a:t>  G</a:t>
            </a:r>
          </a:p>
          <a:p>
            <a:pPr>
              <a:buNone/>
            </a:pPr>
            <a:r>
              <a:rPr lang="en-US" dirty="0" smtClean="0"/>
              <a:t>   G  </a:t>
            </a:r>
            <a:r>
              <a:rPr lang="en-US" u="sng" dirty="0" smtClean="0"/>
              <a:t>=</a:t>
            </a:r>
            <a:r>
              <a:rPr lang="en-US" dirty="0" smtClean="0"/>
              <a:t>   C</a:t>
            </a:r>
          </a:p>
          <a:p>
            <a:pPr>
              <a:buNone/>
            </a:pPr>
            <a:endParaRPr lang="en-US" dirty="0" smtClean="0"/>
          </a:p>
          <a:p>
            <a:pPr>
              <a:buNone/>
            </a:pPr>
            <a:endParaRPr lang="en-US" dirty="0"/>
          </a:p>
        </p:txBody>
      </p:sp>
      <p:sp>
        <p:nvSpPr>
          <p:cNvPr id="5" name="Text Placeholder 4"/>
          <p:cNvSpPr>
            <a:spLocks noGrp="1"/>
          </p:cNvSpPr>
          <p:nvPr>
            <p:ph type="body" sz="quarter" idx="3"/>
          </p:nvPr>
        </p:nvSpPr>
        <p:spPr>
          <a:xfrm>
            <a:off x="6172200" y="914400"/>
            <a:ext cx="4495800" cy="457200"/>
          </a:xfrm>
        </p:spPr>
        <p:txBody>
          <a:bodyPr>
            <a:normAutofit fontScale="92500"/>
          </a:bodyPr>
          <a:lstStyle/>
          <a:p>
            <a:r>
              <a:rPr lang="en-US" dirty="0" smtClean="0"/>
              <a:t>Protein Synthesis – </a:t>
            </a:r>
            <a:r>
              <a:rPr lang="en-US" b="0" dirty="0" smtClean="0"/>
              <a:t>to make proteins</a:t>
            </a:r>
            <a:endParaRPr lang="en-US" b="0" dirty="0"/>
          </a:p>
        </p:txBody>
      </p:sp>
      <p:sp>
        <p:nvSpPr>
          <p:cNvPr id="6" name="Content Placeholder 5"/>
          <p:cNvSpPr>
            <a:spLocks noGrp="1"/>
          </p:cNvSpPr>
          <p:nvPr>
            <p:ph sz="quarter" idx="4"/>
          </p:nvPr>
        </p:nvSpPr>
        <p:spPr>
          <a:xfrm>
            <a:off x="6172201" y="1524000"/>
            <a:ext cx="4041775" cy="2286000"/>
          </a:xfrm>
        </p:spPr>
        <p:txBody>
          <a:bodyPr>
            <a:normAutofit fontScale="92500" lnSpcReduction="10000"/>
          </a:bodyPr>
          <a:lstStyle/>
          <a:p>
            <a:pPr>
              <a:buNone/>
            </a:pPr>
            <a:r>
              <a:rPr lang="en-US" u="sng" dirty="0" smtClean="0"/>
              <a:t>DNA     RNA</a:t>
            </a:r>
          </a:p>
          <a:p>
            <a:pPr>
              <a:buNone/>
            </a:pPr>
            <a:r>
              <a:rPr lang="en-US" dirty="0" smtClean="0"/>
              <a:t>   A   =   U</a:t>
            </a:r>
          </a:p>
          <a:p>
            <a:pPr>
              <a:buNone/>
            </a:pPr>
            <a:r>
              <a:rPr lang="en-US" dirty="0" smtClean="0"/>
              <a:t>   T   =   A</a:t>
            </a:r>
          </a:p>
          <a:p>
            <a:pPr>
              <a:buNone/>
            </a:pPr>
            <a:r>
              <a:rPr lang="en-US" dirty="0" smtClean="0"/>
              <a:t>   C   </a:t>
            </a:r>
            <a:r>
              <a:rPr lang="en-US" u="sng" dirty="0" smtClean="0"/>
              <a:t>=</a:t>
            </a:r>
            <a:r>
              <a:rPr lang="en-US" dirty="0" smtClean="0"/>
              <a:t>   G</a:t>
            </a:r>
          </a:p>
          <a:p>
            <a:pPr>
              <a:buNone/>
            </a:pPr>
            <a:r>
              <a:rPr lang="en-US" dirty="0" smtClean="0"/>
              <a:t>   G   </a:t>
            </a:r>
            <a:r>
              <a:rPr lang="en-US" u="sng" dirty="0" smtClean="0"/>
              <a:t>=</a:t>
            </a:r>
            <a:r>
              <a:rPr lang="en-US" dirty="0" smtClean="0"/>
              <a:t>   C</a:t>
            </a:r>
            <a:endParaRPr lang="en-US" dirty="0"/>
          </a:p>
        </p:txBody>
      </p:sp>
      <p:sp>
        <p:nvSpPr>
          <p:cNvPr id="8" name="TextBox 7"/>
          <p:cNvSpPr txBox="1"/>
          <p:nvPr/>
        </p:nvSpPr>
        <p:spPr>
          <a:xfrm>
            <a:off x="1524000" y="3733800"/>
            <a:ext cx="9144000" cy="2308324"/>
          </a:xfrm>
          <a:prstGeom prst="rect">
            <a:avLst/>
          </a:prstGeom>
          <a:noFill/>
        </p:spPr>
        <p:txBody>
          <a:bodyPr wrap="square" rtlCol="0">
            <a:spAutoFit/>
          </a:bodyPr>
          <a:lstStyle/>
          <a:p>
            <a:r>
              <a:rPr lang="en-US" sz="2400" b="1" dirty="0"/>
              <a:t>Protein Synthesis</a:t>
            </a:r>
          </a:p>
          <a:p>
            <a:r>
              <a:rPr lang="en-US" sz="2400" b="1" dirty="0"/>
              <a:t>DNA:</a:t>
            </a:r>
            <a:r>
              <a:rPr lang="en-US" sz="2400" dirty="0"/>
              <a:t> 		TAC    CAC    AAC</a:t>
            </a:r>
          </a:p>
          <a:p>
            <a:r>
              <a:rPr lang="en-US" sz="2400" i="1" dirty="0"/>
              <a:t>Transcription (nucleus)</a:t>
            </a:r>
          </a:p>
          <a:p>
            <a:r>
              <a:rPr lang="en-US" sz="2400" b="1" dirty="0"/>
              <a:t>mRNA:</a:t>
            </a:r>
            <a:r>
              <a:rPr lang="en-US" sz="2400" dirty="0"/>
              <a:t> 	AUG   GUG   UUG</a:t>
            </a:r>
          </a:p>
          <a:p>
            <a:r>
              <a:rPr lang="en-US" sz="2400" i="1" dirty="0"/>
              <a:t>Translation (ribosome)</a:t>
            </a:r>
          </a:p>
          <a:p>
            <a:r>
              <a:rPr lang="en-US" sz="2400" b="1" dirty="0"/>
              <a:t>Protein:</a:t>
            </a:r>
            <a:r>
              <a:rPr lang="en-US" sz="2400" dirty="0"/>
              <a:t>  </a:t>
            </a:r>
            <a:r>
              <a:rPr lang="en-US" sz="2400" dirty="0" err="1"/>
              <a:t>Methionine</a:t>
            </a:r>
            <a:r>
              <a:rPr lang="en-US" sz="2400" dirty="0"/>
              <a:t>,   ________, ________  Amino Acid Sequence</a:t>
            </a:r>
          </a:p>
        </p:txBody>
      </p:sp>
    </p:spTree>
    <p:extLst>
      <p:ext uri="{BB962C8B-B14F-4D97-AF65-F5344CB8AC3E}">
        <p14:creationId xmlns:p14="http://schemas.microsoft.com/office/powerpoint/2010/main" val="2765254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linds(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blinds(horizontal)">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blinds(horizontal)">
                                      <p:cBhvr>
                                        <p:cTn id="37" dur="500"/>
                                        <p:tgtEl>
                                          <p:spTgt spid="6">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blinds(horizontal)">
                                      <p:cBhvr>
                                        <p:cTn id="42" dur="500"/>
                                        <p:tgtEl>
                                          <p:spTgt spid="6">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Effect transition="in" filter="blinds(horizontal)">
                                      <p:cBhvr>
                                        <p:cTn id="47" dur="500"/>
                                        <p:tgtEl>
                                          <p:spTgt spid="6">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6">
                                            <p:txEl>
                                              <p:pRg st="4" end="4"/>
                                            </p:txEl>
                                          </p:spTgt>
                                        </p:tgtEl>
                                        <p:attrNameLst>
                                          <p:attrName>style.visibility</p:attrName>
                                        </p:attrNameLst>
                                      </p:cBhvr>
                                      <p:to>
                                        <p:strVal val="visible"/>
                                      </p:to>
                                    </p:set>
                                    <p:animEffect transition="in" filter="blinds(horizontal)">
                                      <p:cBhvr>
                                        <p:cTn id="52" dur="500"/>
                                        <p:tgtEl>
                                          <p:spTgt spid="6">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8">
                                            <p:txEl>
                                              <p:pRg st="1" end="1"/>
                                            </p:txEl>
                                          </p:spTgt>
                                        </p:tgtEl>
                                        <p:attrNameLst>
                                          <p:attrName>style.visibility</p:attrName>
                                        </p:attrNameLst>
                                      </p:cBhvr>
                                      <p:to>
                                        <p:strVal val="visible"/>
                                      </p:to>
                                    </p:set>
                                    <p:animEffect transition="in" filter="blinds(horizontal)">
                                      <p:cBhvr>
                                        <p:cTn id="57" dur="500"/>
                                        <p:tgtEl>
                                          <p:spTgt spid="8">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8">
                                            <p:txEl>
                                              <p:pRg st="0" end="0"/>
                                            </p:txEl>
                                          </p:spTgt>
                                        </p:tgtEl>
                                        <p:attrNameLst>
                                          <p:attrName>style.visibility</p:attrName>
                                        </p:attrNameLst>
                                      </p:cBhvr>
                                      <p:to>
                                        <p:strVal val="visible"/>
                                      </p:to>
                                    </p:set>
                                    <p:animEffect transition="in" filter="blinds(horizontal)">
                                      <p:cBhvr>
                                        <p:cTn id="62" dur="500"/>
                                        <p:tgtEl>
                                          <p:spTgt spid="8">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nodeType="clickEffect">
                                  <p:stCondLst>
                                    <p:cond delay="0"/>
                                  </p:stCondLst>
                                  <p:childTnLst>
                                    <p:set>
                                      <p:cBhvr>
                                        <p:cTn id="66" dur="1" fill="hold">
                                          <p:stCondLst>
                                            <p:cond delay="0"/>
                                          </p:stCondLst>
                                        </p:cTn>
                                        <p:tgtEl>
                                          <p:spTgt spid="8">
                                            <p:txEl>
                                              <p:pRg st="2" end="2"/>
                                            </p:txEl>
                                          </p:spTgt>
                                        </p:tgtEl>
                                        <p:attrNameLst>
                                          <p:attrName>style.visibility</p:attrName>
                                        </p:attrNameLst>
                                      </p:cBhvr>
                                      <p:to>
                                        <p:strVal val="visible"/>
                                      </p:to>
                                    </p:set>
                                    <p:animEffect transition="in" filter="box(in)">
                                      <p:cBhvr>
                                        <p:cTn id="67" dur="500"/>
                                        <p:tgtEl>
                                          <p:spTgt spid="8">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nodeType="clickEffect">
                                  <p:stCondLst>
                                    <p:cond delay="0"/>
                                  </p:stCondLst>
                                  <p:childTnLst>
                                    <p:set>
                                      <p:cBhvr>
                                        <p:cTn id="71" dur="1" fill="hold">
                                          <p:stCondLst>
                                            <p:cond delay="0"/>
                                          </p:stCondLst>
                                        </p:cTn>
                                        <p:tgtEl>
                                          <p:spTgt spid="8">
                                            <p:txEl>
                                              <p:pRg st="3" end="3"/>
                                            </p:txEl>
                                          </p:spTgt>
                                        </p:tgtEl>
                                        <p:attrNameLst>
                                          <p:attrName>style.visibility</p:attrName>
                                        </p:attrNameLst>
                                      </p:cBhvr>
                                      <p:to>
                                        <p:strVal val="visible"/>
                                      </p:to>
                                    </p:set>
                                    <p:animEffect transition="in" filter="checkerboard(across)">
                                      <p:cBhvr>
                                        <p:cTn id="72" dur="500"/>
                                        <p:tgtEl>
                                          <p:spTgt spid="8">
                                            <p:txEl>
                                              <p:pRg st="3" end="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5" presetClass="entr" presetSubtype="10" fill="hold" nodeType="clickEffect">
                                  <p:stCondLst>
                                    <p:cond delay="0"/>
                                  </p:stCondLst>
                                  <p:childTnLst>
                                    <p:set>
                                      <p:cBhvr>
                                        <p:cTn id="76" dur="1" fill="hold">
                                          <p:stCondLst>
                                            <p:cond delay="0"/>
                                          </p:stCondLst>
                                        </p:cTn>
                                        <p:tgtEl>
                                          <p:spTgt spid="8">
                                            <p:txEl>
                                              <p:pRg st="4" end="4"/>
                                            </p:txEl>
                                          </p:spTgt>
                                        </p:tgtEl>
                                        <p:attrNameLst>
                                          <p:attrName>style.visibility</p:attrName>
                                        </p:attrNameLst>
                                      </p:cBhvr>
                                      <p:to>
                                        <p:strVal val="visible"/>
                                      </p:to>
                                    </p:set>
                                    <p:animEffect transition="in" filter="checkerboard(across)">
                                      <p:cBhvr>
                                        <p:cTn id="77" dur="500"/>
                                        <p:tgtEl>
                                          <p:spTgt spid="8">
                                            <p:txEl>
                                              <p:pRg st="4" end="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5" presetClass="entr" presetSubtype="10" fill="hold" nodeType="clickEffect">
                                  <p:stCondLst>
                                    <p:cond delay="0"/>
                                  </p:stCondLst>
                                  <p:childTnLst>
                                    <p:set>
                                      <p:cBhvr>
                                        <p:cTn id="81" dur="1" fill="hold">
                                          <p:stCondLst>
                                            <p:cond delay="0"/>
                                          </p:stCondLst>
                                        </p:cTn>
                                        <p:tgtEl>
                                          <p:spTgt spid="8">
                                            <p:txEl>
                                              <p:pRg st="5" end="5"/>
                                            </p:txEl>
                                          </p:spTgt>
                                        </p:tgtEl>
                                        <p:attrNameLst>
                                          <p:attrName>style.visibility</p:attrName>
                                        </p:attrNameLst>
                                      </p:cBhvr>
                                      <p:to>
                                        <p:strVal val="visible"/>
                                      </p:to>
                                    </p:set>
                                    <p:animEffect transition="in" filter="checkerboard(across)">
                                      <p:cBhvr>
                                        <p:cTn id="8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Protein Synthesis – Gene Expression Practice P. 71NB</a:t>
            </a:r>
            <a:endParaRPr lang="en-US" dirty="0"/>
          </a:p>
        </p:txBody>
      </p:sp>
      <p:sp>
        <p:nvSpPr>
          <p:cNvPr id="3" name="Content Placeholder 2"/>
          <p:cNvSpPr>
            <a:spLocks noGrp="1"/>
          </p:cNvSpPr>
          <p:nvPr>
            <p:ph idx="1"/>
          </p:nvPr>
        </p:nvSpPr>
        <p:spPr/>
        <p:txBody>
          <a:bodyPr/>
          <a:lstStyle/>
          <a:p>
            <a:pPr>
              <a:buNone/>
            </a:pPr>
            <a:r>
              <a:rPr lang="en-US" smtClean="0"/>
              <a:t>1. DNA</a:t>
            </a:r>
            <a:r>
              <a:rPr lang="en-US" dirty="0" smtClean="0"/>
              <a:t>:  ATA CCT TAA CGC GTC</a:t>
            </a:r>
          </a:p>
          <a:p>
            <a:endParaRPr lang="en-US" dirty="0" smtClean="0"/>
          </a:p>
          <a:p>
            <a:endParaRPr lang="en-US" dirty="0" smtClean="0"/>
          </a:p>
          <a:p>
            <a:pPr>
              <a:buNone/>
            </a:pPr>
            <a:r>
              <a:rPr lang="en-US" dirty="0" smtClean="0"/>
              <a:t>2. DNA: TAT TAG GCA AAA TTC</a:t>
            </a:r>
          </a:p>
          <a:p>
            <a:endParaRPr lang="en-US" dirty="0"/>
          </a:p>
        </p:txBody>
      </p:sp>
    </p:spTree>
    <p:extLst>
      <p:ext uri="{BB962C8B-B14F-4D97-AF65-F5344CB8AC3E}">
        <p14:creationId xmlns:p14="http://schemas.microsoft.com/office/powerpoint/2010/main" val="16892765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sz="2400" dirty="0" smtClean="0"/>
              <a:t>10/5 </a:t>
            </a:r>
            <a:r>
              <a:rPr lang="en-US" sz="2400" b="1" dirty="0"/>
              <a:t>Protein Synthesis: Translation </a:t>
            </a:r>
            <a:r>
              <a:rPr lang="en-US" sz="2400" dirty="0"/>
              <a:t>11.2</a:t>
            </a:r>
            <a:br>
              <a:rPr lang="en-US" sz="2400" dirty="0"/>
            </a:br>
            <a:r>
              <a:rPr lang="en-US" sz="2400" dirty="0"/>
              <a:t>Obj. TSW explain the process of Protein Synthesis by </a:t>
            </a:r>
            <a:r>
              <a:rPr lang="en-US" sz="2400" dirty="0" smtClean="0"/>
              <a:t>making Rice </a:t>
            </a:r>
            <a:r>
              <a:rPr lang="en-US" sz="2400" dirty="0" err="1" smtClean="0"/>
              <a:t>Krispie</a:t>
            </a:r>
            <a:r>
              <a:rPr lang="en-US" sz="2400" dirty="0" smtClean="0"/>
              <a:t> treats through the process of Protein Synthesis. </a:t>
            </a:r>
            <a:r>
              <a:rPr lang="en-US" sz="2400" dirty="0"/>
              <a:t>P. </a:t>
            </a:r>
            <a:r>
              <a:rPr lang="en-US" sz="2400" dirty="0" smtClean="0"/>
              <a:t>68 NB</a:t>
            </a:r>
            <a:endParaRPr lang="en-US" sz="2400" dirty="0"/>
          </a:p>
        </p:txBody>
      </p:sp>
      <p:sp>
        <p:nvSpPr>
          <p:cNvPr id="3" name="Text Placeholder 2"/>
          <p:cNvSpPr>
            <a:spLocks noGrp="1"/>
          </p:cNvSpPr>
          <p:nvPr>
            <p:ph type="body" idx="1"/>
          </p:nvPr>
        </p:nvSpPr>
        <p:spPr/>
        <p:txBody>
          <a:bodyPr>
            <a:normAutofit lnSpcReduction="10000"/>
          </a:bodyPr>
          <a:lstStyle/>
          <a:p>
            <a:endParaRPr lang="en-US" dirty="0" smtClean="0">
              <a:hlinkClick r:id="" action="ppaction://hlinkfile"/>
            </a:endParaRPr>
          </a:p>
          <a:p>
            <a:r>
              <a:rPr lang="en-US" dirty="0" smtClean="0">
                <a:hlinkClick r:id="" action="ppaction://hlinkfile"/>
              </a:rPr>
              <a:t>Learn.genetics.utah.edu/</a:t>
            </a:r>
            <a:endParaRPr lang="en-US" dirty="0" smtClean="0"/>
          </a:p>
          <a:p>
            <a:endParaRPr lang="en-US" dirty="0"/>
          </a:p>
        </p:txBody>
      </p:sp>
      <p:sp>
        <p:nvSpPr>
          <p:cNvPr id="6" name="Content Placeholder 5"/>
          <p:cNvSpPr>
            <a:spLocks noGrp="1"/>
          </p:cNvSpPr>
          <p:nvPr>
            <p:ph sz="quarter" idx="4"/>
          </p:nvPr>
        </p:nvSpPr>
        <p:spPr>
          <a:xfrm>
            <a:off x="6553200" y="1258447"/>
            <a:ext cx="5638800" cy="4332288"/>
          </a:xfrm>
        </p:spPr>
        <p:txBody>
          <a:bodyPr>
            <a:normAutofit lnSpcReduction="10000"/>
          </a:bodyPr>
          <a:lstStyle/>
          <a:p>
            <a:pPr marL="457200" indent="-457200">
              <a:buFont typeface="+mj-lt"/>
              <a:buAutoNum type="arabicPeriod"/>
            </a:pPr>
            <a:r>
              <a:rPr lang="en-US" dirty="0" smtClean="0"/>
              <a:t>When making proteins, If a template DNA strand read TAC GGT, AGT what would a complementary strand of mRNA be?</a:t>
            </a:r>
          </a:p>
          <a:p>
            <a:pPr marL="457200" indent="-457200">
              <a:buFont typeface="+mj-lt"/>
              <a:buAutoNum type="arabicPeriod"/>
            </a:pPr>
            <a:r>
              <a:rPr lang="en-US" dirty="0" smtClean="0"/>
              <a:t>What Amino Acids would the 3 </a:t>
            </a:r>
            <a:r>
              <a:rPr lang="en-US" dirty="0" err="1" smtClean="0"/>
              <a:t>codons</a:t>
            </a:r>
            <a:r>
              <a:rPr lang="en-US" dirty="0" smtClean="0"/>
              <a:t> code for?</a:t>
            </a:r>
          </a:p>
          <a:p>
            <a:pPr marL="457200" indent="-457200">
              <a:buFont typeface="+mj-lt"/>
              <a:buAutoNum type="arabicPeriod"/>
            </a:pPr>
            <a:r>
              <a:rPr lang="en-US" dirty="0" smtClean="0"/>
              <a:t>Do the same for: GCA, TGC, ATC (DNA).</a:t>
            </a:r>
          </a:p>
          <a:p>
            <a:pPr marL="0" indent="0">
              <a:buNone/>
            </a:pPr>
            <a:r>
              <a:rPr lang="en-US" dirty="0" smtClean="0"/>
              <a:t>HW – Cell Lab is due tomorrow/ Friday.</a:t>
            </a:r>
          </a:p>
        </p:txBody>
      </p:sp>
      <p:pic>
        <p:nvPicPr>
          <p:cNvPr id="7" name="Picture 13" descr="\\Hvf-work\Education\Edu3\BDOL Interactive Chalkboard\01-Image Bank Images\ch11\tRNA molecule-nucleotide.jpg"/>
          <p:cNvPicPr>
            <a:picLocks noGrp="1" noChangeAspect="1" noChangeArrowheads="1"/>
          </p:cNvPicPr>
          <p:nvPr>
            <p:ph sz="half" idx="2"/>
          </p:nvPr>
        </p:nvPicPr>
        <p:blipFill>
          <a:blip r:embed="rId2" cstate="print"/>
          <a:srcRect/>
          <a:stretch>
            <a:fillRect/>
          </a:stretch>
        </p:blipFill>
        <p:spPr bwMode="auto">
          <a:xfrm>
            <a:off x="73011" y="2093119"/>
            <a:ext cx="2861483" cy="3124200"/>
          </a:xfrm>
          <a:prstGeom prst="rect">
            <a:avLst/>
          </a:prstGeom>
          <a:noFill/>
        </p:spPr>
      </p:pic>
      <p:pic>
        <p:nvPicPr>
          <p:cNvPr id="8" name="Picture 12" descr="\\Hvf-work\Education\Edu3\BDOL Interactive Chalkboard\01-Image Bank Images\ch11\mRNA codon.jpg"/>
          <p:cNvPicPr>
            <a:picLocks noChangeAspect="1" noChangeArrowheads="1"/>
          </p:cNvPicPr>
          <p:nvPr/>
        </p:nvPicPr>
        <p:blipFill>
          <a:blip r:embed="rId3" cstate="print"/>
          <a:srcRect/>
          <a:stretch>
            <a:fillRect/>
          </a:stretch>
        </p:blipFill>
        <p:spPr bwMode="auto">
          <a:xfrm>
            <a:off x="2957682" y="2084912"/>
            <a:ext cx="3572329" cy="2667000"/>
          </a:xfrm>
          <a:prstGeom prst="rect">
            <a:avLst/>
          </a:prstGeom>
          <a:noFill/>
        </p:spPr>
      </p:pic>
      <p:pic>
        <p:nvPicPr>
          <p:cNvPr id="9" name="Picture 12" descr="\\Hvf-work\Education\Edu3\BDOL Interactive Chalkboard\01-Image Bank Images\ch11\AminoAcidsChain with a stop.jpg"/>
          <p:cNvPicPr>
            <a:picLocks noChangeAspect="1" noChangeArrowheads="1"/>
          </p:cNvPicPr>
          <p:nvPr/>
        </p:nvPicPr>
        <p:blipFill>
          <a:blip r:embed="rId4" cstate="print"/>
          <a:srcRect/>
          <a:stretch>
            <a:fillRect/>
          </a:stretch>
        </p:blipFill>
        <p:spPr bwMode="auto">
          <a:xfrm>
            <a:off x="2957682" y="4447735"/>
            <a:ext cx="3187007" cy="2286000"/>
          </a:xfrm>
          <a:prstGeom prst="rect">
            <a:avLst/>
          </a:prstGeom>
          <a:noFill/>
        </p:spPr>
      </p:pic>
    </p:spTree>
    <p:extLst>
      <p:ext uri="{BB962C8B-B14F-4D97-AF65-F5344CB8AC3E}">
        <p14:creationId xmlns:p14="http://schemas.microsoft.com/office/powerpoint/2010/main" val="23717253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85535" y="478302"/>
            <a:ext cx="8229600" cy="1143000"/>
          </a:xfrm>
        </p:spPr>
        <p:txBody>
          <a:bodyPr>
            <a:normAutofit fontScale="90000"/>
          </a:bodyPr>
          <a:lstStyle/>
          <a:p>
            <a:r>
              <a:rPr lang="en-US" dirty="0" smtClean="0"/>
              <a:t>Mini Lab 11.1  P. 75NB	P. 293 BB</a:t>
            </a:r>
            <a:br>
              <a:rPr lang="en-US" dirty="0" smtClean="0"/>
            </a:br>
            <a:r>
              <a:rPr lang="en-US" sz="3100" dirty="0"/>
              <a:t>DNA </a:t>
            </a:r>
            <a:r>
              <a:rPr lang="en-US" sz="3100" dirty="0">
                <a:sym typeface="Wingdings" pitchFamily="2" charset="2"/>
              </a:rPr>
              <a:t> transcription RNA translation  Protein</a:t>
            </a:r>
            <a:endParaRPr lang="en-US" sz="3100" dirty="0"/>
          </a:p>
        </p:txBody>
      </p:sp>
      <p:sp>
        <p:nvSpPr>
          <p:cNvPr id="4" name="Content Placeholder 3"/>
          <p:cNvSpPr>
            <a:spLocks noGrp="1"/>
          </p:cNvSpPr>
          <p:nvPr>
            <p:ph idx="1"/>
          </p:nvPr>
        </p:nvSpPr>
        <p:spPr/>
        <p:txBody>
          <a:bodyPr/>
          <a:lstStyle/>
          <a:p>
            <a:endParaRPr lang="en-US"/>
          </a:p>
        </p:txBody>
      </p:sp>
      <p:graphicFrame>
        <p:nvGraphicFramePr>
          <p:cNvPr id="5" name="Content Placeholder 3"/>
          <p:cNvGraphicFramePr>
            <a:graphicFrameLocks/>
          </p:cNvGraphicFramePr>
          <p:nvPr>
            <p:extLst>
              <p:ext uri="{D42A27DB-BD31-4B8C-83A1-F6EECF244321}">
                <p14:modId xmlns:p14="http://schemas.microsoft.com/office/powerpoint/2010/main" val="399464299"/>
              </p:ext>
            </p:extLst>
          </p:nvPr>
        </p:nvGraphicFramePr>
        <p:xfrm>
          <a:off x="838200" y="1825622"/>
          <a:ext cx="10515598" cy="4179026"/>
        </p:xfrm>
        <a:graphic>
          <a:graphicData uri="http://schemas.openxmlformats.org/drawingml/2006/table">
            <a:tbl>
              <a:tblPr firstRow="1" bandRow="1">
                <a:tableStyleId>{5C22544A-7EE6-4342-B048-85BDC9FD1C3A}</a:tableStyleId>
              </a:tblPr>
              <a:tblGrid>
                <a:gridCol w="1557866"/>
                <a:gridCol w="1947333"/>
                <a:gridCol w="1752600"/>
                <a:gridCol w="1752600"/>
                <a:gridCol w="1557866"/>
                <a:gridCol w="1947333"/>
              </a:tblGrid>
              <a:tr h="438819">
                <a:tc>
                  <a:txBody>
                    <a:bodyPr/>
                    <a:lstStyle/>
                    <a:p>
                      <a:endParaRPr lang="en-US" sz="2400" dirty="0"/>
                    </a:p>
                  </a:txBody>
                  <a:tcPr/>
                </a:tc>
                <a:tc>
                  <a:txBody>
                    <a:bodyPr/>
                    <a:lstStyle/>
                    <a:p>
                      <a:r>
                        <a:rPr lang="en-US" sz="2400" dirty="0" smtClean="0"/>
                        <a:t>A</a:t>
                      </a:r>
                      <a:endParaRPr lang="en-US" sz="2400" dirty="0"/>
                    </a:p>
                  </a:txBody>
                  <a:tcPr/>
                </a:tc>
                <a:tc>
                  <a:txBody>
                    <a:bodyPr/>
                    <a:lstStyle/>
                    <a:p>
                      <a:r>
                        <a:rPr lang="en-US" sz="2400" dirty="0" smtClean="0"/>
                        <a:t>B</a:t>
                      </a:r>
                      <a:endParaRPr lang="en-US" sz="2400" dirty="0"/>
                    </a:p>
                  </a:txBody>
                  <a:tcPr/>
                </a:tc>
                <a:tc>
                  <a:txBody>
                    <a:bodyPr/>
                    <a:lstStyle/>
                    <a:p>
                      <a:r>
                        <a:rPr lang="en-US" sz="2400" dirty="0" smtClean="0"/>
                        <a:t>C</a:t>
                      </a:r>
                      <a:endParaRPr lang="en-US" sz="2400" dirty="0"/>
                    </a:p>
                  </a:txBody>
                  <a:tcPr/>
                </a:tc>
                <a:tc>
                  <a:txBody>
                    <a:bodyPr/>
                    <a:lstStyle/>
                    <a:p>
                      <a:r>
                        <a:rPr lang="en-US" sz="2400" dirty="0" smtClean="0"/>
                        <a:t>D</a:t>
                      </a:r>
                      <a:endParaRPr lang="en-US" sz="2400" dirty="0"/>
                    </a:p>
                  </a:txBody>
                  <a:tcPr/>
                </a:tc>
                <a:tc>
                  <a:txBody>
                    <a:bodyPr/>
                    <a:lstStyle/>
                    <a:p>
                      <a:r>
                        <a:rPr lang="en-US" sz="2400" dirty="0" smtClean="0"/>
                        <a:t>E</a:t>
                      </a:r>
                      <a:endParaRPr lang="en-US" sz="2400" dirty="0"/>
                    </a:p>
                  </a:txBody>
                  <a:tcPr/>
                </a:tc>
              </a:tr>
              <a:tr h="1435826">
                <a:tc>
                  <a:txBody>
                    <a:bodyPr/>
                    <a:lstStyle/>
                    <a:p>
                      <a:r>
                        <a:rPr lang="en-US" sz="2400" dirty="0" smtClean="0"/>
                        <a:t>DNA Base Sequence</a:t>
                      </a:r>
                      <a:endParaRPr lang="en-US" sz="2400" dirty="0"/>
                    </a:p>
                  </a:txBody>
                  <a:tcPr/>
                </a:tc>
                <a:tc>
                  <a:txBody>
                    <a:bodyPr/>
                    <a:lstStyle/>
                    <a:p>
                      <a:r>
                        <a:rPr lang="en-US" sz="2400" dirty="0" smtClean="0"/>
                        <a:t>Process</a:t>
                      </a:r>
                      <a:endParaRPr lang="en-US" sz="2400" dirty="0"/>
                    </a:p>
                  </a:txBody>
                  <a:tcPr/>
                </a:tc>
                <a:tc>
                  <a:txBody>
                    <a:bodyPr/>
                    <a:lstStyle/>
                    <a:p>
                      <a:r>
                        <a:rPr lang="en-US" sz="2400" dirty="0" smtClean="0"/>
                        <a:t>mRNA </a:t>
                      </a:r>
                      <a:r>
                        <a:rPr lang="en-US" sz="2400" dirty="0" err="1" smtClean="0"/>
                        <a:t>Codon</a:t>
                      </a:r>
                      <a:endParaRPr lang="en-US" sz="2400" dirty="0"/>
                    </a:p>
                  </a:txBody>
                  <a:tcPr/>
                </a:tc>
                <a:tc>
                  <a:txBody>
                    <a:bodyPr/>
                    <a:lstStyle/>
                    <a:p>
                      <a:r>
                        <a:rPr lang="en-US" sz="2400" dirty="0" smtClean="0"/>
                        <a:t>Process</a:t>
                      </a:r>
                      <a:endParaRPr lang="en-US" sz="2400" dirty="0"/>
                    </a:p>
                  </a:txBody>
                  <a:tcPr/>
                </a:tc>
                <a:tc>
                  <a:txBody>
                    <a:bodyPr/>
                    <a:lstStyle/>
                    <a:p>
                      <a:r>
                        <a:rPr lang="en-US" sz="2400" dirty="0" err="1" smtClean="0"/>
                        <a:t>tRNA</a:t>
                      </a:r>
                      <a:r>
                        <a:rPr lang="en-US" sz="2400" baseline="0" dirty="0" smtClean="0"/>
                        <a:t> </a:t>
                      </a:r>
                      <a:r>
                        <a:rPr lang="en-US" sz="2400" baseline="0" dirty="0" err="1" smtClean="0"/>
                        <a:t>Anticodon</a:t>
                      </a:r>
                      <a:endParaRPr lang="en-US" sz="2400" dirty="0"/>
                    </a:p>
                  </a:txBody>
                  <a:tcPr/>
                </a:tc>
                <a:tc>
                  <a:txBody>
                    <a:bodyPr/>
                    <a:lstStyle/>
                    <a:p>
                      <a:r>
                        <a:rPr lang="en-US" sz="2400" dirty="0" smtClean="0"/>
                        <a:t>Amino Acid</a:t>
                      </a:r>
                      <a:endParaRPr lang="en-US" sz="2400" dirty="0"/>
                    </a:p>
                  </a:txBody>
                  <a:tcPr/>
                </a:tc>
              </a:tr>
              <a:tr h="438819">
                <a:tc>
                  <a:txBody>
                    <a:bodyPr/>
                    <a:lstStyle/>
                    <a:p>
                      <a:r>
                        <a:rPr lang="en-US" sz="2400" dirty="0" smtClean="0"/>
                        <a:t>AAT</a:t>
                      </a:r>
                      <a:endParaRPr lang="en-US" sz="2400" dirty="0"/>
                    </a:p>
                  </a:txBody>
                  <a:tcPr/>
                </a:tc>
                <a:tc>
                  <a:txBody>
                    <a:bodyPr/>
                    <a:lstStyle/>
                    <a:p>
                      <a:endParaRPr lang="en-US" sz="2400" dirty="0"/>
                    </a:p>
                  </a:txBody>
                  <a:tcPr/>
                </a:tc>
                <a:tc>
                  <a:txBody>
                    <a:bodyPr/>
                    <a:lstStyle/>
                    <a:p>
                      <a:endParaRPr lang="en-US" sz="2400" dirty="0"/>
                    </a:p>
                  </a:txBody>
                  <a:tcPr/>
                </a:tc>
                <a:tc>
                  <a:txBody>
                    <a:bodyPr/>
                    <a:lstStyle/>
                    <a:p>
                      <a:endParaRPr lang="en-US" sz="2400" dirty="0"/>
                    </a:p>
                  </a:txBody>
                  <a:tcPr/>
                </a:tc>
                <a:tc>
                  <a:txBody>
                    <a:bodyPr/>
                    <a:lstStyle/>
                    <a:p>
                      <a:endParaRPr lang="en-US" sz="2400" dirty="0"/>
                    </a:p>
                  </a:txBody>
                  <a:tcPr/>
                </a:tc>
                <a:tc>
                  <a:txBody>
                    <a:bodyPr/>
                    <a:lstStyle/>
                    <a:p>
                      <a:endParaRPr lang="en-US" sz="2400" dirty="0"/>
                    </a:p>
                  </a:txBody>
                  <a:tcPr/>
                </a:tc>
              </a:tr>
              <a:tr h="438819">
                <a:tc>
                  <a:txBody>
                    <a:bodyPr/>
                    <a:lstStyle/>
                    <a:p>
                      <a:r>
                        <a:rPr lang="en-US" sz="2400" dirty="0" smtClean="0"/>
                        <a:t>GGG</a:t>
                      </a:r>
                      <a:endParaRPr lang="en-US" sz="2400" dirty="0"/>
                    </a:p>
                  </a:txBody>
                  <a:tcPr/>
                </a:tc>
                <a:tc>
                  <a:txBody>
                    <a:bodyPr/>
                    <a:lstStyle/>
                    <a:p>
                      <a:endParaRPr lang="en-US" sz="2400" dirty="0"/>
                    </a:p>
                  </a:txBody>
                  <a:tcPr/>
                </a:tc>
                <a:tc>
                  <a:txBody>
                    <a:bodyPr/>
                    <a:lstStyle/>
                    <a:p>
                      <a:endParaRPr lang="en-US" sz="2400" dirty="0"/>
                    </a:p>
                  </a:txBody>
                  <a:tcPr/>
                </a:tc>
                <a:tc>
                  <a:txBody>
                    <a:bodyPr/>
                    <a:lstStyle/>
                    <a:p>
                      <a:endParaRPr lang="en-US" sz="2400" dirty="0"/>
                    </a:p>
                  </a:txBody>
                  <a:tcPr/>
                </a:tc>
                <a:tc>
                  <a:txBody>
                    <a:bodyPr/>
                    <a:lstStyle/>
                    <a:p>
                      <a:endParaRPr lang="en-US" sz="2400"/>
                    </a:p>
                  </a:txBody>
                  <a:tcPr/>
                </a:tc>
                <a:tc>
                  <a:txBody>
                    <a:bodyPr/>
                    <a:lstStyle/>
                    <a:p>
                      <a:endParaRPr lang="en-US" sz="2400"/>
                    </a:p>
                  </a:txBody>
                  <a:tcPr/>
                </a:tc>
              </a:tr>
              <a:tr h="438819">
                <a:tc>
                  <a:txBody>
                    <a:bodyPr/>
                    <a:lstStyle/>
                    <a:p>
                      <a:r>
                        <a:rPr lang="en-US" sz="2400" dirty="0" smtClean="0"/>
                        <a:t>ATA</a:t>
                      </a:r>
                      <a:endParaRPr lang="en-US" sz="2400" dirty="0"/>
                    </a:p>
                  </a:txBody>
                  <a:tcPr/>
                </a:tc>
                <a:tc>
                  <a:txBody>
                    <a:bodyPr/>
                    <a:lstStyle/>
                    <a:p>
                      <a:endParaRPr lang="en-US" sz="2400" dirty="0"/>
                    </a:p>
                  </a:txBody>
                  <a:tcPr/>
                </a:tc>
                <a:tc>
                  <a:txBody>
                    <a:bodyPr/>
                    <a:lstStyle/>
                    <a:p>
                      <a:endParaRPr lang="en-US" sz="2400"/>
                    </a:p>
                  </a:txBody>
                  <a:tcPr/>
                </a:tc>
                <a:tc>
                  <a:txBody>
                    <a:bodyPr/>
                    <a:lstStyle/>
                    <a:p>
                      <a:endParaRPr lang="en-US" sz="2400" dirty="0"/>
                    </a:p>
                  </a:txBody>
                  <a:tcPr/>
                </a:tc>
                <a:tc>
                  <a:txBody>
                    <a:bodyPr/>
                    <a:lstStyle/>
                    <a:p>
                      <a:endParaRPr lang="en-US" sz="2400" dirty="0"/>
                    </a:p>
                  </a:txBody>
                  <a:tcPr/>
                </a:tc>
                <a:tc>
                  <a:txBody>
                    <a:bodyPr/>
                    <a:lstStyle/>
                    <a:p>
                      <a:endParaRPr lang="en-US" sz="2400"/>
                    </a:p>
                  </a:txBody>
                  <a:tcPr/>
                </a:tc>
              </a:tr>
              <a:tr h="438819">
                <a:tc>
                  <a:txBody>
                    <a:bodyPr/>
                    <a:lstStyle/>
                    <a:p>
                      <a:r>
                        <a:rPr lang="en-US" sz="2400" dirty="0" smtClean="0"/>
                        <a:t>AAA</a:t>
                      </a:r>
                      <a:endParaRPr lang="en-US" sz="2400" dirty="0"/>
                    </a:p>
                  </a:txBody>
                  <a:tcPr/>
                </a:tc>
                <a:tc>
                  <a:txBody>
                    <a:bodyPr/>
                    <a:lstStyle/>
                    <a:p>
                      <a:endParaRPr lang="en-US" sz="2400" dirty="0"/>
                    </a:p>
                  </a:txBody>
                  <a:tcPr/>
                </a:tc>
                <a:tc>
                  <a:txBody>
                    <a:bodyPr/>
                    <a:lstStyle/>
                    <a:p>
                      <a:endParaRPr lang="en-US" sz="2400"/>
                    </a:p>
                  </a:txBody>
                  <a:tcPr/>
                </a:tc>
                <a:tc>
                  <a:txBody>
                    <a:bodyPr/>
                    <a:lstStyle/>
                    <a:p>
                      <a:endParaRPr lang="en-US" sz="2400" dirty="0"/>
                    </a:p>
                  </a:txBody>
                  <a:tcPr/>
                </a:tc>
                <a:tc>
                  <a:txBody>
                    <a:bodyPr/>
                    <a:lstStyle/>
                    <a:p>
                      <a:endParaRPr lang="en-US" sz="2400" dirty="0"/>
                    </a:p>
                  </a:txBody>
                  <a:tcPr/>
                </a:tc>
                <a:tc>
                  <a:txBody>
                    <a:bodyPr/>
                    <a:lstStyle/>
                    <a:p>
                      <a:endParaRPr lang="en-US" sz="2400" dirty="0"/>
                    </a:p>
                  </a:txBody>
                  <a:tcPr/>
                </a:tc>
              </a:tr>
              <a:tr h="438819">
                <a:tc>
                  <a:txBody>
                    <a:bodyPr/>
                    <a:lstStyle/>
                    <a:p>
                      <a:r>
                        <a:rPr lang="en-US" sz="2400" dirty="0" smtClean="0"/>
                        <a:t>GTT</a:t>
                      </a:r>
                      <a:endParaRPr lang="en-US" sz="2400" dirty="0"/>
                    </a:p>
                  </a:txBody>
                  <a:tcPr/>
                </a:tc>
                <a:tc>
                  <a:txBody>
                    <a:bodyPr/>
                    <a:lstStyle/>
                    <a:p>
                      <a:endParaRPr lang="en-US" sz="2400" dirty="0"/>
                    </a:p>
                  </a:txBody>
                  <a:tcPr/>
                </a:tc>
                <a:tc>
                  <a:txBody>
                    <a:bodyPr/>
                    <a:lstStyle/>
                    <a:p>
                      <a:endParaRPr lang="en-US" sz="2400" dirty="0"/>
                    </a:p>
                  </a:txBody>
                  <a:tcPr/>
                </a:tc>
                <a:tc>
                  <a:txBody>
                    <a:bodyPr/>
                    <a:lstStyle/>
                    <a:p>
                      <a:endParaRPr lang="en-US" sz="2400" dirty="0"/>
                    </a:p>
                  </a:txBody>
                  <a:tcPr/>
                </a:tc>
                <a:tc>
                  <a:txBody>
                    <a:bodyPr/>
                    <a:lstStyle/>
                    <a:p>
                      <a:endParaRPr lang="en-US" sz="2400" dirty="0"/>
                    </a:p>
                  </a:txBody>
                  <a:tcPr/>
                </a:tc>
                <a:tc>
                  <a:txBody>
                    <a:bodyPr/>
                    <a:lstStyle/>
                    <a:p>
                      <a:endParaRPr lang="en-US" sz="2400" dirty="0"/>
                    </a:p>
                  </a:txBody>
                  <a:tcPr/>
                </a:tc>
              </a:tr>
            </a:tbl>
          </a:graphicData>
        </a:graphic>
      </p:graphicFrame>
    </p:spTree>
    <p:extLst>
      <p:ext uri="{BB962C8B-B14F-4D97-AF65-F5344CB8AC3E}">
        <p14:creationId xmlns:p14="http://schemas.microsoft.com/office/powerpoint/2010/main" val="30169161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Mini Lab 11.1  P. </a:t>
            </a:r>
            <a:r>
              <a:rPr lang="en-US" sz="2800" dirty="0" smtClean="0"/>
              <a:t>75NB</a:t>
            </a:r>
            <a:r>
              <a:rPr lang="en-US" sz="2800" dirty="0"/>
              <a:t>	P. 293 BB</a:t>
            </a:r>
            <a:br>
              <a:rPr lang="en-US" sz="2800" dirty="0"/>
            </a:br>
            <a:r>
              <a:rPr lang="en-US" sz="2800" dirty="0"/>
              <a:t>DNA </a:t>
            </a:r>
            <a:r>
              <a:rPr lang="en-US" sz="2800" dirty="0">
                <a:sym typeface="Wingdings" pitchFamily="2" charset="2"/>
              </a:rPr>
              <a:t> transcription RNA translation  Protein</a:t>
            </a:r>
            <a:endParaRPr lang="en-US" sz="2800" dirty="0"/>
          </a:p>
        </p:txBody>
      </p:sp>
      <p:graphicFrame>
        <p:nvGraphicFramePr>
          <p:cNvPr id="4" name="Content Placeholder 3"/>
          <p:cNvGraphicFramePr>
            <a:graphicFrameLocks noGrp="1"/>
          </p:cNvGraphicFramePr>
          <p:nvPr>
            <p:ph idx="1"/>
          </p:nvPr>
        </p:nvGraphicFramePr>
        <p:xfrm>
          <a:off x="1981200" y="1600200"/>
          <a:ext cx="8229600" cy="2865120"/>
        </p:xfrm>
        <a:graphic>
          <a:graphicData uri="http://schemas.openxmlformats.org/drawingml/2006/table">
            <a:tbl>
              <a:tblPr firstRow="1" bandRow="1">
                <a:tableStyleId>{5C22544A-7EE6-4342-B048-85BDC9FD1C3A}</a:tableStyleId>
              </a:tblPr>
              <a:tblGrid>
                <a:gridCol w="1219200"/>
                <a:gridCol w="1524000"/>
                <a:gridCol w="1371600"/>
                <a:gridCol w="1371600"/>
                <a:gridCol w="1219200"/>
                <a:gridCol w="1524000"/>
              </a:tblGrid>
              <a:tr h="370840">
                <a:tc>
                  <a:txBody>
                    <a:bodyPr/>
                    <a:lstStyle/>
                    <a:p>
                      <a:endParaRPr lang="en-US" dirty="0"/>
                    </a:p>
                  </a:txBody>
                  <a:tcPr/>
                </a:tc>
                <a:tc>
                  <a:txBody>
                    <a:bodyPr/>
                    <a:lstStyle/>
                    <a:p>
                      <a:r>
                        <a:rPr lang="en-US" dirty="0" smtClean="0"/>
                        <a:t>A</a:t>
                      </a:r>
                      <a:endParaRPr lang="en-US" dirty="0"/>
                    </a:p>
                  </a:txBody>
                  <a:tcPr/>
                </a:tc>
                <a:tc>
                  <a:txBody>
                    <a:bodyPr/>
                    <a:lstStyle/>
                    <a:p>
                      <a:r>
                        <a:rPr lang="en-US" dirty="0" smtClean="0"/>
                        <a:t>B</a:t>
                      </a:r>
                      <a:endParaRPr lang="en-US" dirty="0"/>
                    </a:p>
                  </a:txBody>
                  <a:tcPr/>
                </a:tc>
                <a:tc>
                  <a:txBody>
                    <a:bodyPr/>
                    <a:lstStyle/>
                    <a:p>
                      <a:r>
                        <a:rPr lang="en-US" dirty="0" smtClean="0"/>
                        <a:t>C</a:t>
                      </a:r>
                      <a:endParaRPr lang="en-US" dirty="0"/>
                    </a:p>
                  </a:txBody>
                  <a:tcPr/>
                </a:tc>
                <a:tc>
                  <a:txBody>
                    <a:bodyPr/>
                    <a:lstStyle/>
                    <a:p>
                      <a:r>
                        <a:rPr lang="en-US" dirty="0" smtClean="0"/>
                        <a:t>D</a:t>
                      </a:r>
                      <a:endParaRPr lang="en-US" dirty="0"/>
                    </a:p>
                  </a:txBody>
                  <a:tcPr/>
                </a:tc>
                <a:tc>
                  <a:txBody>
                    <a:bodyPr/>
                    <a:lstStyle/>
                    <a:p>
                      <a:r>
                        <a:rPr lang="en-US" dirty="0" smtClean="0"/>
                        <a:t>E</a:t>
                      </a:r>
                      <a:endParaRPr lang="en-US" dirty="0"/>
                    </a:p>
                  </a:txBody>
                  <a:tcPr/>
                </a:tc>
              </a:tr>
              <a:tr h="370840">
                <a:tc>
                  <a:txBody>
                    <a:bodyPr/>
                    <a:lstStyle/>
                    <a:p>
                      <a:r>
                        <a:rPr lang="en-US" dirty="0" smtClean="0"/>
                        <a:t>DNA Base Sequence</a:t>
                      </a:r>
                      <a:endParaRPr lang="en-US" dirty="0"/>
                    </a:p>
                  </a:txBody>
                  <a:tcPr/>
                </a:tc>
                <a:tc>
                  <a:txBody>
                    <a:bodyPr/>
                    <a:lstStyle/>
                    <a:p>
                      <a:r>
                        <a:rPr lang="en-US" dirty="0" smtClean="0"/>
                        <a:t>Process</a:t>
                      </a:r>
                      <a:endParaRPr lang="en-US" dirty="0"/>
                    </a:p>
                  </a:txBody>
                  <a:tcPr/>
                </a:tc>
                <a:tc>
                  <a:txBody>
                    <a:bodyPr/>
                    <a:lstStyle/>
                    <a:p>
                      <a:r>
                        <a:rPr lang="en-US" dirty="0" smtClean="0"/>
                        <a:t>mRNA </a:t>
                      </a:r>
                      <a:r>
                        <a:rPr lang="en-US" dirty="0" err="1" smtClean="0"/>
                        <a:t>Codon</a:t>
                      </a:r>
                      <a:endParaRPr lang="en-US" dirty="0"/>
                    </a:p>
                  </a:txBody>
                  <a:tcPr/>
                </a:tc>
                <a:tc>
                  <a:txBody>
                    <a:bodyPr/>
                    <a:lstStyle/>
                    <a:p>
                      <a:r>
                        <a:rPr lang="en-US" dirty="0" smtClean="0"/>
                        <a:t>Process</a:t>
                      </a:r>
                      <a:endParaRPr lang="en-US" dirty="0"/>
                    </a:p>
                  </a:txBody>
                  <a:tcPr/>
                </a:tc>
                <a:tc>
                  <a:txBody>
                    <a:bodyPr/>
                    <a:lstStyle/>
                    <a:p>
                      <a:r>
                        <a:rPr lang="en-US" dirty="0" err="1" smtClean="0"/>
                        <a:t>tRNA</a:t>
                      </a:r>
                      <a:r>
                        <a:rPr lang="en-US" baseline="0" dirty="0" smtClean="0"/>
                        <a:t> </a:t>
                      </a:r>
                      <a:r>
                        <a:rPr lang="en-US" baseline="0" dirty="0" err="1" smtClean="0"/>
                        <a:t>Anticodon</a:t>
                      </a:r>
                      <a:endParaRPr lang="en-US" dirty="0"/>
                    </a:p>
                  </a:txBody>
                  <a:tcPr/>
                </a:tc>
                <a:tc>
                  <a:txBody>
                    <a:bodyPr/>
                    <a:lstStyle/>
                    <a:p>
                      <a:r>
                        <a:rPr lang="en-US" dirty="0" smtClean="0"/>
                        <a:t>Amino Acid</a:t>
                      </a:r>
                      <a:endParaRPr lang="en-US" dirty="0"/>
                    </a:p>
                  </a:txBody>
                  <a:tcPr/>
                </a:tc>
              </a:tr>
              <a:tr h="370840">
                <a:tc>
                  <a:txBody>
                    <a:bodyPr/>
                    <a:lstStyle/>
                    <a:p>
                      <a:r>
                        <a:rPr lang="en-US" dirty="0" smtClean="0"/>
                        <a:t>AAT</a:t>
                      </a:r>
                      <a:endParaRPr lang="en-US" dirty="0"/>
                    </a:p>
                  </a:txBody>
                  <a:tcPr/>
                </a:tc>
                <a:tc>
                  <a:txBody>
                    <a:bodyPr/>
                    <a:lstStyle/>
                    <a:p>
                      <a:r>
                        <a:rPr lang="en-US" dirty="0" smtClean="0"/>
                        <a:t>Transcription</a:t>
                      </a:r>
                      <a:endParaRPr lang="en-US" dirty="0"/>
                    </a:p>
                  </a:txBody>
                  <a:tcPr/>
                </a:tc>
                <a:tc>
                  <a:txBody>
                    <a:bodyPr/>
                    <a:lstStyle/>
                    <a:p>
                      <a:r>
                        <a:rPr lang="en-US" dirty="0" smtClean="0"/>
                        <a:t>UUA</a:t>
                      </a:r>
                      <a:endParaRPr lang="en-US" dirty="0"/>
                    </a:p>
                  </a:txBody>
                  <a:tcPr/>
                </a:tc>
                <a:tc>
                  <a:txBody>
                    <a:bodyPr/>
                    <a:lstStyle/>
                    <a:p>
                      <a:r>
                        <a:rPr lang="en-US" dirty="0" smtClean="0"/>
                        <a:t>Translation</a:t>
                      </a:r>
                      <a:endParaRPr lang="en-US" dirty="0"/>
                    </a:p>
                  </a:txBody>
                  <a:tcPr/>
                </a:tc>
                <a:tc>
                  <a:txBody>
                    <a:bodyPr/>
                    <a:lstStyle/>
                    <a:p>
                      <a:r>
                        <a:rPr lang="en-US" dirty="0" smtClean="0"/>
                        <a:t>AAU</a:t>
                      </a:r>
                      <a:endParaRPr lang="en-US" dirty="0"/>
                    </a:p>
                  </a:txBody>
                  <a:tcPr/>
                </a:tc>
                <a:tc>
                  <a:txBody>
                    <a:bodyPr/>
                    <a:lstStyle/>
                    <a:p>
                      <a:r>
                        <a:rPr lang="en-US" dirty="0" err="1" smtClean="0"/>
                        <a:t>Leucine</a:t>
                      </a:r>
                      <a:endParaRPr lang="en-US" dirty="0"/>
                    </a:p>
                  </a:txBody>
                  <a:tcPr/>
                </a:tc>
              </a:tr>
              <a:tr h="370840">
                <a:tc>
                  <a:txBody>
                    <a:bodyPr/>
                    <a:lstStyle/>
                    <a:p>
                      <a:r>
                        <a:rPr lang="en-US" dirty="0" smtClean="0"/>
                        <a:t>GGG</a:t>
                      </a:r>
                      <a:endParaRPr lang="en-US" dirty="0"/>
                    </a:p>
                  </a:txBody>
                  <a:tcPr/>
                </a:tc>
                <a:tc>
                  <a:txBody>
                    <a:bodyPr/>
                    <a:lstStyle/>
                    <a:p>
                      <a:endParaRPr lang="en-US" dirty="0"/>
                    </a:p>
                  </a:txBody>
                  <a:tcPr/>
                </a:tc>
                <a:tc>
                  <a:txBody>
                    <a:bodyPr/>
                    <a:lstStyle/>
                    <a:p>
                      <a:r>
                        <a:rPr lang="en-US" dirty="0" smtClean="0"/>
                        <a:t>CCC</a:t>
                      </a:r>
                      <a:endParaRPr lang="en-US" dirty="0"/>
                    </a:p>
                  </a:txBody>
                  <a:tcPr/>
                </a:tc>
                <a:tc>
                  <a:txBody>
                    <a:bodyPr/>
                    <a:lstStyle/>
                    <a:p>
                      <a:endParaRPr lang="en-US" dirty="0"/>
                    </a:p>
                  </a:txBody>
                  <a:tcPr/>
                </a:tc>
                <a:tc>
                  <a:txBody>
                    <a:bodyPr/>
                    <a:lstStyle/>
                    <a:p>
                      <a:r>
                        <a:rPr lang="en-US" dirty="0" smtClean="0"/>
                        <a:t>GGG</a:t>
                      </a:r>
                      <a:endParaRPr lang="en-US" dirty="0"/>
                    </a:p>
                  </a:txBody>
                  <a:tcPr/>
                </a:tc>
                <a:tc>
                  <a:txBody>
                    <a:bodyPr/>
                    <a:lstStyle/>
                    <a:p>
                      <a:r>
                        <a:rPr lang="en-US" dirty="0" err="1" smtClean="0"/>
                        <a:t>Proline</a:t>
                      </a:r>
                      <a:endParaRPr lang="en-US" dirty="0"/>
                    </a:p>
                  </a:txBody>
                  <a:tcPr/>
                </a:tc>
              </a:tr>
              <a:tr h="370840">
                <a:tc>
                  <a:txBody>
                    <a:bodyPr/>
                    <a:lstStyle/>
                    <a:p>
                      <a:r>
                        <a:rPr lang="en-US" dirty="0" smtClean="0"/>
                        <a:t>ATA</a:t>
                      </a:r>
                      <a:endParaRPr lang="en-US" dirty="0"/>
                    </a:p>
                  </a:txBody>
                  <a:tcPr/>
                </a:tc>
                <a:tc>
                  <a:txBody>
                    <a:bodyPr/>
                    <a:lstStyle/>
                    <a:p>
                      <a:endParaRPr lang="en-US" dirty="0"/>
                    </a:p>
                  </a:txBody>
                  <a:tcPr/>
                </a:tc>
                <a:tc>
                  <a:txBody>
                    <a:bodyPr/>
                    <a:lstStyle/>
                    <a:p>
                      <a:r>
                        <a:rPr lang="en-US" dirty="0" smtClean="0"/>
                        <a:t>UAU</a:t>
                      </a:r>
                      <a:endParaRPr lang="en-US" dirty="0"/>
                    </a:p>
                  </a:txBody>
                  <a:tcPr/>
                </a:tc>
                <a:tc>
                  <a:txBody>
                    <a:bodyPr/>
                    <a:lstStyle/>
                    <a:p>
                      <a:endParaRPr lang="en-US" dirty="0"/>
                    </a:p>
                  </a:txBody>
                  <a:tcPr/>
                </a:tc>
                <a:tc>
                  <a:txBody>
                    <a:bodyPr/>
                    <a:lstStyle/>
                    <a:p>
                      <a:r>
                        <a:rPr lang="en-US" dirty="0" smtClean="0"/>
                        <a:t>AUA</a:t>
                      </a:r>
                      <a:endParaRPr lang="en-US" dirty="0"/>
                    </a:p>
                  </a:txBody>
                  <a:tcPr/>
                </a:tc>
                <a:tc>
                  <a:txBody>
                    <a:bodyPr/>
                    <a:lstStyle/>
                    <a:p>
                      <a:r>
                        <a:rPr lang="en-US" dirty="0" smtClean="0"/>
                        <a:t>Tyrosine</a:t>
                      </a:r>
                      <a:endParaRPr lang="en-US" dirty="0"/>
                    </a:p>
                  </a:txBody>
                  <a:tcPr/>
                </a:tc>
              </a:tr>
              <a:tr h="370840">
                <a:tc>
                  <a:txBody>
                    <a:bodyPr/>
                    <a:lstStyle/>
                    <a:p>
                      <a:r>
                        <a:rPr lang="en-US" dirty="0" smtClean="0"/>
                        <a:t>AAA</a:t>
                      </a:r>
                      <a:endParaRPr lang="en-US" dirty="0"/>
                    </a:p>
                  </a:txBody>
                  <a:tcPr/>
                </a:tc>
                <a:tc>
                  <a:txBody>
                    <a:bodyPr/>
                    <a:lstStyle/>
                    <a:p>
                      <a:endParaRPr lang="en-US" dirty="0"/>
                    </a:p>
                  </a:txBody>
                  <a:tcPr/>
                </a:tc>
                <a:tc>
                  <a:txBody>
                    <a:bodyPr/>
                    <a:lstStyle/>
                    <a:p>
                      <a:r>
                        <a:rPr lang="en-US" dirty="0" smtClean="0"/>
                        <a:t>UUU</a:t>
                      </a:r>
                      <a:endParaRPr lang="en-US" dirty="0"/>
                    </a:p>
                  </a:txBody>
                  <a:tcPr/>
                </a:tc>
                <a:tc>
                  <a:txBody>
                    <a:bodyPr/>
                    <a:lstStyle/>
                    <a:p>
                      <a:endParaRPr lang="en-US" dirty="0"/>
                    </a:p>
                  </a:txBody>
                  <a:tcPr/>
                </a:tc>
                <a:tc>
                  <a:txBody>
                    <a:bodyPr/>
                    <a:lstStyle/>
                    <a:p>
                      <a:r>
                        <a:rPr lang="en-US" dirty="0" smtClean="0"/>
                        <a:t>AAA</a:t>
                      </a:r>
                      <a:endParaRPr lang="en-US" dirty="0"/>
                    </a:p>
                  </a:txBody>
                  <a:tcPr/>
                </a:tc>
                <a:tc>
                  <a:txBody>
                    <a:bodyPr/>
                    <a:lstStyle/>
                    <a:p>
                      <a:r>
                        <a:rPr lang="en-US" dirty="0" smtClean="0"/>
                        <a:t>Phenylalanine</a:t>
                      </a:r>
                      <a:endParaRPr lang="en-US" dirty="0"/>
                    </a:p>
                  </a:txBody>
                  <a:tcPr/>
                </a:tc>
              </a:tr>
              <a:tr h="370840">
                <a:tc>
                  <a:txBody>
                    <a:bodyPr/>
                    <a:lstStyle/>
                    <a:p>
                      <a:r>
                        <a:rPr lang="en-US" dirty="0" smtClean="0"/>
                        <a:t>GTT</a:t>
                      </a:r>
                      <a:endParaRPr lang="en-US" dirty="0"/>
                    </a:p>
                  </a:txBody>
                  <a:tcPr/>
                </a:tc>
                <a:tc>
                  <a:txBody>
                    <a:bodyPr/>
                    <a:lstStyle/>
                    <a:p>
                      <a:endParaRPr lang="en-US" dirty="0"/>
                    </a:p>
                  </a:txBody>
                  <a:tcPr/>
                </a:tc>
                <a:tc>
                  <a:txBody>
                    <a:bodyPr/>
                    <a:lstStyle/>
                    <a:p>
                      <a:r>
                        <a:rPr lang="en-US" dirty="0" smtClean="0"/>
                        <a:t>CAA</a:t>
                      </a:r>
                      <a:endParaRPr lang="en-US" dirty="0"/>
                    </a:p>
                  </a:txBody>
                  <a:tcPr/>
                </a:tc>
                <a:tc>
                  <a:txBody>
                    <a:bodyPr/>
                    <a:lstStyle/>
                    <a:p>
                      <a:endParaRPr lang="en-US" dirty="0"/>
                    </a:p>
                  </a:txBody>
                  <a:tcPr/>
                </a:tc>
                <a:tc>
                  <a:txBody>
                    <a:bodyPr/>
                    <a:lstStyle/>
                    <a:p>
                      <a:r>
                        <a:rPr lang="en-US" dirty="0" smtClean="0"/>
                        <a:t>GUU</a:t>
                      </a:r>
                      <a:endParaRPr lang="en-US" dirty="0"/>
                    </a:p>
                  </a:txBody>
                  <a:tcPr/>
                </a:tc>
                <a:tc>
                  <a:txBody>
                    <a:bodyPr/>
                    <a:lstStyle/>
                    <a:p>
                      <a:r>
                        <a:rPr lang="en-US" dirty="0" smtClean="0"/>
                        <a:t>Glutamine</a:t>
                      </a:r>
                      <a:endParaRPr lang="en-US" dirty="0"/>
                    </a:p>
                  </a:txBody>
                  <a:tcPr/>
                </a:tc>
              </a:tr>
            </a:tbl>
          </a:graphicData>
        </a:graphic>
      </p:graphicFrame>
      <p:sp>
        <p:nvSpPr>
          <p:cNvPr id="5" name="TextBox 4"/>
          <p:cNvSpPr txBox="1"/>
          <p:nvPr/>
        </p:nvSpPr>
        <p:spPr>
          <a:xfrm>
            <a:off x="1524000" y="4495801"/>
            <a:ext cx="9144000" cy="2031325"/>
          </a:xfrm>
          <a:prstGeom prst="rect">
            <a:avLst/>
          </a:prstGeom>
          <a:noFill/>
        </p:spPr>
        <p:txBody>
          <a:bodyPr wrap="square" rtlCol="0">
            <a:spAutoFit/>
          </a:bodyPr>
          <a:lstStyle/>
          <a:p>
            <a:r>
              <a:rPr lang="en-US" dirty="0"/>
              <a:t>Answer Analysis Questions 1 – 3</a:t>
            </a:r>
          </a:p>
          <a:p>
            <a:pPr marL="342900" indent="-342900">
              <a:buAutoNum type="arabicPeriod"/>
            </a:pPr>
            <a:r>
              <a:rPr lang="en-US" dirty="0"/>
              <a:t>A.DNA instructions are located in the nucleus.</a:t>
            </a:r>
          </a:p>
          <a:p>
            <a:pPr marL="342900" indent="-342900">
              <a:buAutoNum type="alphaLcPeriod" startAt="2"/>
            </a:pPr>
            <a:r>
              <a:rPr lang="en-US" dirty="0"/>
              <a:t>Transcription happens in the nucleus.</a:t>
            </a:r>
          </a:p>
          <a:p>
            <a:pPr marL="342900" indent="-342900">
              <a:buAutoNum type="alphaLcPeriod" startAt="2"/>
            </a:pPr>
            <a:r>
              <a:rPr lang="en-US" dirty="0"/>
              <a:t>Translation happens in the Ribosome.</a:t>
            </a:r>
          </a:p>
          <a:p>
            <a:pPr marL="342900" indent="-342900">
              <a:buAutoNum type="arabicPeriod" startAt="2"/>
            </a:pPr>
            <a:r>
              <a:rPr lang="en-US" dirty="0" err="1"/>
              <a:t>tRNA</a:t>
            </a:r>
            <a:r>
              <a:rPr lang="en-US" dirty="0"/>
              <a:t> looks like a triangle with an Amino Acid on the end, and the other side has the </a:t>
            </a:r>
            <a:r>
              <a:rPr lang="en-US" dirty="0" err="1"/>
              <a:t>Anticodon</a:t>
            </a:r>
            <a:r>
              <a:rPr lang="en-US" dirty="0"/>
              <a:t> that base pairs with the </a:t>
            </a:r>
            <a:r>
              <a:rPr lang="en-US" dirty="0" err="1"/>
              <a:t>codon</a:t>
            </a:r>
            <a:r>
              <a:rPr lang="en-US" dirty="0"/>
              <a:t> on the mRNA.</a:t>
            </a:r>
          </a:p>
          <a:p>
            <a:pPr marL="342900" indent="-342900">
              <a:buAutoNum type="arabicPeriod" startAt="2"/>
            </a:pPr>
            <a:r>
              <a:rPr lang="en-US" dirty="0"/>
              <a:t>Mutations would be more common, if the sequence of DNA was not strictly adhered to.</a:t>
            </a:r>
          </a:p>
        </p:txBody>
      </p:sp>
    </p:spTree>
    <p:extLst>
      <p:ext uri="{BB962C8B-B14F-4D97-AF65-F5344CB8AC3E}">
        <p14:creationId xmlns:p14="http://schemas.microsoft.com/office/powerpoint/2010/main" val="428792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linds(horizont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linds(horizont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http://library.thinkquest.org/C0123260/basic%20knowledge/images/basic%20knowledge/RNA/genetic%20code.jpg"/>
          <p:cNvPicPr>
            <a:picLocks noChangeAspect="1" noChangeArrowheads="1"/>
          </p:cNvPicPr>
          <p:nvPr/>
        </p:nvPicPr>
        <p:blipFill>
          <a:blip r:embed="rId2" cstate="print"/>
          <a:srcRect/>
          <a:stretch>
            <a:fillRect/>
          </a:stretch>
        </p:blipFill>
        <p:spPr bwMode="auto">
          <a:xfrm>
            <a:off x="2362200" y="152400"/>
            <a:ext cx="6172200" cy="6172200"/>
          </a:xfrm>
          <a:prstGeom prst="rect">
            <a:avLst/>
          </a:prstGeom>
          <a:noFill/>
        </p:spPr>
      </p:pic>
      <p:sp>
        <p:nvSpPr>
          <p:cNvPr id="3" name="TextBox 2"/>
          <p:cNvSpPr txBox="1"/>
          <p:nvPr/>
        </p:nvSpPr>
        <p:spPr>
          <a:xfrm>
            <a:off x="7010400" y="0"/>
            <a:ext cx="2362200" cy="369332"/>
          </a:xfrm>
          <a:prstGeom prst="rect">
            <a:avLst/>
          </a:prstGeom>
          <a:noFill/>
        </p:spPr>
        <p:txBody>
          <a:bodyPr wrap="square" rtlCol="0">
            <a:spAutoFit/>
          </a:bodyPr>
          <a:lstStyle/>
          <a:p>
            <a:r>
              <a:rPr lang="en-US" dirty="0"/>
              <a:t>Page 292 Biology Book</a:t>
            </a:r>
          </a:p>
        </p:txBody>
      </p:sp>
    </p:spTree>
    <p:extLst>
      <p:ext uri="{BB962C8B-B14F-4D97-AF65-F5344CB8AC3E}">
        <p14:creationId xmlns:p14="http://schemas.microsoft.com/office/powerpoint/2010/main" val="27833149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Rice </a:t>
            </a:r>
            <a:r>
              <a:rPr lang="en-US" dirty="0" err="1" smtClean="0"/>
              <a:t>Krispie</a:t>
            </a:r>
            <a:r>
              <a:rPr lang="en-US" dirty="0" smtClean="0"/>
              <a:t> Treat</a:t>
            </a:r>
            <a:br>
              <a:rPr lang="en-US" dirty="0" smtClean="0"/>
            </a:br>
            <a:r>
              <a:rPr lang="en-US" dirty="0" smtClean="0"/>
              <a:t>Protein Synthesis Lab </a:t>
            </a:r>
            <a:r>
              <a:rPr lang="en-US" smtClean="0"/>
              <a:t>– Thursday</a:t>
            </a:r>
            <a:endParaRPr lang="en-US" dirty="0"/>
          </a:p>
        </p:txBody>
      </p:sp>
      <p:sp>
        <p:nvSpPr>
          <p:cNvPr id="3" name="Content Placeholder 2"/>
          <p:cNvSpPr>
            <a:spLocks noGrp="1"/>
          </p:cNvSpPr>
          <p:nvPr>
            <p:ph idx="1"/>
          </p:nvPr>
        </p:nvSpPr>
        <p:spPr/>
        <p:txBody>
          <a:bodyPr/>
          <a:lstStyle/>
          <a:p>
            <a:r>
              <a:rPr lang="en-US" dirty="0"/>
              <a:t>1</a:t>
            </a:r>
            <a:r>
              <a:rPr lang="en-US" dirty="0" smtClean="0"/>
              <a:t> Boxes of </a:t>
            </a:r>
            <a:r>
              <a:rPr lang="en-US" b="1" dirty="0" smtClean="0"/>
              <a:t>Rice </a:t>
            </a:r>
            <a:r>
              <a:rPr lang="en-US" b="1" dirty="0" err="1" smtClean="0"/>
              <a:t>Krispies</a:t>
            </a:r>
            <a:endParaRPr lang="en-US" b="1" dirty="0" smtClean="0"/>
          </a:p>
          <a:p>
            <a:r>
              <a:rPr lang="en-US" dirty="0" smtClean="0"/>
              <a:t>4 Bags of </a:t>
            </a:r>
            <a:r>
              <a:rPr lang="en-US" b="1" dirty="0" smtClean="0"/>
              <a:t>LARGE MARSHMELLOWS</a:t>
            </a:r>
          </a:p>
          <a:p>
            <a:r>
              <a:rPr lang="en-US" dirty="0" smtClean="0"/>
              <a:t>1 large bag of </a:t>
            </a:r>
            <a:r>
              <a:rPr lang="en-US" sz="1800" b="1" dirty="0"/>
              <a:t>Mini</a:t>
            </a:r>
            <a:r>
              <a:rPr lang="en-US" b="1" dirty="0" smtClean="0"/>
              <a:t> M&amp;M’s</a:t>
            </a:r>
          </a:p>
          <a:p>
            <a:r>
              <a:rPr lang="en-US" dirty="0" smtClean="0"/>
              <a:t>1 large bag of </a:t>
            </a:r>
            <a:r>
              <a:rPr lang="en-US" b="1" dirty="0" smtClean="0"/>
              <a:t>Gummy Bears</a:t>
            </a:r>
          </a:p>
          <a:p>
            <a:r>
              <a:rPr lang="en-US" dirty="0" smtClean="0"/>
              <a:t>1 stick of </a:t>
            </a:r>
            <a:r>
              <a:rPr lang="en-US" b="1" dirty="0" smtClean="0"/>
              <a:t>Butter</a:t>
            </a:r>
          </a:p>
          <a:p>
            <a:r>
              <a:rPr lang="en-US" b="1" dirty="0" smtClean="0"/>
              <a:t>1 Microwave</a:t>
            </a:r>
            <a:r>
              <a:rPr lang="en-US" dirty="0" smtClean="0"/>
              <a:t>?</a:t>
            </a:r>
            <a:endParaRPr lang="en-US" dirty="0"/>
          </a:p>
        </p:txBody>
      </p:sp>
    </p:spTree>
    <p:extLst>
      <p:ext uri="{BB962C8B-B14F-4D97-AF65-F5344CB8AC3E}">
        <p14:creationId xmlns:p14="http://schemas.microsoft.com/office/powerpoint/2010/main" val="38543278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676400" y="152400"/>
            <a:ext cx="8128000" cy="6096000"/>
          </a:xfrm>
          <a:prstGeom prst="rect">
            <a:avLst/>
          </a:prstGeom>
          <a:noFill/>
          <a:ln w="9525">
            <a:noFill/>
            <a:miter lim="800000"/>
            <a:headEnd/>
            <a:tailEnd/>
          </a:ln>
          <a:effectLst/>
        </p:spPr>
      </p:pic>
      <p:sp>
        <p:nvSpPr>
          <p:cNvPr id="2" name="TextBox 1"/>
          <p:cNvSpPr txBox="1"/>
          <p:nvPr/>
        </p:nvSpPr>
        <p:spPr>
          <a:xfrm>
            <a:off x="10002129" y="1153551"/>
            <a:ext cx="2189871" cy="584775"/>
          </a:xfrm>
          <a:prstGeom prst="rect">
            <a:avLst/>
          </a:prstGeom>
          <a:noFill/>
        </p:spPr>
        <p:txBody>
          <a:bodyPr wrap="square" rtlCol="0">
            <a:spAutoFit/>
          </a:bodyPr>
          <a:lstStyle/>
          <a:p>
            <a:r>
              <a:rPr lang="en-US" sz="3200" dirty="0" smtClean="0"/>
              <a:t>Page 73 NB</a:t>
            </a:r>
            <a:endParaRPr lang="en-US" sz="3200" dirty="0"/>
          </a:p>
        </p:txBody>
      </p:sp>
    </p:spTree>
    <p:extLst>
      <p:ext uri="{BB962C8B-B14F-4D97-AF65-F5344CB8AC3E}">
        <p14:creationId xmlns:p14="http://schemas.microsoft.com/office/powerpoint/2010/main" val="1457076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9067065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1st Period  P.  NB</a:t>
            </a:r>
            <a:endParaRPr lang="en-US" dirty="0"/>
          </a:p>
        </p:txBody>
      </p:sp>
      <p:sp>
        <p:nvSpPr>
          <p:cNvPr id="3" name="Content Placeholder 2"/>
          <p:cNvSpPr>
            <a:spLocks noGrp="1"/>
          </p:cNvSpPr>
          <p:nvPr>
            <p:ph idx="1"/>
          </p:nvPr>
        </p:nvSpPr>
        <p:spPr/>
        <p:txBody>
          <a:bodyPr/>
          <a:lstStyle/>
          <a:p>
            <a:r>
              <a:rPr lang="en-US" dirty="0" smtClean="0"/>
              <a:t>Write a paragraph after building your DNA molecule that include the vocabulary words: Double helix, Nitrogen bases, Hydrogen bond, Nucleotide, Backbone, Deoxyribose, Phosphate, Adenine, Thymine, Cytosine, Guanine.</a:t>
            </a:r>
            <a:endParaRPr lang="en-US" dirty="0"/>
          </a:p>
        </p:txBody>
      </p:sp>
    </p:spTree>
    <p:extLst>
      <p:ext uri="{BB962C8B-B14F-4D97-AF65-F5344CB8AC3E}">
        <p14:creationId xmlns:p14="http://schemas.microsoft.com/office/powerpoint/2010/main" val="39762240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60" name="Picture 84" descr="\\Hvf-work\education\Edu3\BDOL Interactive Chalkboard\Completed Foldables\Ch.11.foldable\Step.1.jpg"/>
          <p:cNvPicPr>
            <a:picLocks noChangeAspect="1" noChangeArrowheads="1"/>
          </p:cNvPicPr>
          <p:nvPr/>
        </p:nvPicPr>
        <p:blipFill>
          <a:blip r:embed="rId2" cstate="print"/>
          <a:srcRect/>
          <a:stretch>
            <a:fillRect/>
          </a:stretch>
        </p:blipFill>
        <p:spPr bwMode="auto">
          <a:xfrm>
            <a:off x="5105400" y="2667000"/>
            <a:ext cx="2038350" cy="3048000"/>
          </a:xfrm>
          <a:prstGeom prst="rect">
            <a:avLst/>
          </a:prstGeom>
          <a:noFill/>
        </p:spPr>
      </p:pic>
      <p:pic>
        <p:nvPicPr>
          <p:cNvPr id="50180" name="Picture 4" descr="Foldables logo"/>
          <p:cNvPicPr>
            <a:picLocks noChangeAspect="1" noChangeArrowheads="1"/>
          </p:cNvPicPr>
          <p:nvPr/>
        </p:nvPicPr>
        <p:blipFill>
          <a:blip r:embed="rId3" cstate="print"/>
          <a:srcRect/>
          <a:stretch>
            <a:fillRect/>
          </a:stretch>
        </p:blipFill>
        <p:spPr bwMode="auto">
          <a:xfrm>
            <a:off x="8229600" y="873126"/>
            <a:ext cx="1905000" cy="955675"/>
          </a:xfrm>
          <a:prstGeom prst="rect">
            <a:avLst/>
          </a:prstGeom>
          <a:noFill/>
        </p:spPr>
      </p:pic>
      <p:sp>
        <p:nvSpPr>
          <p:cNvPr id="50206" name="Text Box 30"/>
          <p:cNvSpPr txBox="1">
            <a:spLocks noChangeArrowheads="1"/>
          </p:cNvSpPr>
          <p:nvPr/>
        </p:nvSpPr>
        <p:spPr bwMode="auto">
          <a:xfrm>
            <a:off x="3733800" y="879476"/>
            <a:ext cx="4648200" cy="646331"/>
          </a:xfrm>
          <a:prstGeom prst="rect">
            <a:avLst/>
          </a:prstGeom>
          <a:noFill/>
          <a:ln w="9525" algn="ctr">
            <a:noFill/>
            <a:miter lim="800000"/>
            <a:headEnd/>
            <a:tailEnd/>
          </a:ln>
          <a:effectLst/>
        </p:spPr>
        <p:txBody>
          <a:bodyPr>
            <a:spAutoFit/>
          </a:bodyPr>
          <a:lstStyle/>
          <a:p>
            <a:pPr>
              <a:tabLst>
                <a:tab pos="228600" algn="l"/>
                <a:tab pos="1943100" algn="l"/>
              </a:tabLst>
            </a:pPr>
            <a:r>
              <a:rPr lang="en-US" b="1">
                <a:solidFill>
                  <a:schemeClr val="hlink"/>
                </a:solidFill>
              </a:rPr>
              <a:t>Collect</a:t>
            </a:r>
            <a:r>
              <a:rPr lang="en-US"/>
              <a:t> 3 sheets of paper and layer them about 1.5 cm apart vertically.  Keep the edges level.</a:t>
            </a:r>
          </a:p>
        </p:txBody>
      </p:sp>
      <p:pic>
        <p:nvPicPr>
          <p:cNvPr id="50233" name="Picture 57" descr="C:\Documents and Settings\cherie\Desktop\BDOL Prototype\BDOL Power Point Template\New previous.gif">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50235" name="Picture 59" descr="C:\Documents and Settings\cherie\Desktop\BDOL Prototype\BDOL Power Point Template\New next.gif">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50237" name="Picture 61" descr="C:\Documents and Settings\cherie\Desktop\BDOL Prototype\BDOL Power Point Template\end of slide.gif"/>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50239" name="Picture 63" descr="C:\Documents and Settings\cherie\Desktop\BDOL Prototype\BDOL Power Point Template\Foldables(on green).gif"/>
          <p:cNvPicPr>
            <a:picLocks noChangeAspect="1" noChangeArrowheads="1"/>
          </p:cNvPicPr>
          <p:nvPr/>
        </p:nvPicPr>
        <p:blipFill>
          <a:blip r:embed="rId7" cstate="print"/>
          <a:srcRect/>
          <a:stretch>
            <a:fillRect/>
          </a:stretch>
        </p:blipFill>
        <p:spPr bwMode="auto">
          <a:xfrm>
            <a:off x="4811714" y="76200"/>
            <a:ext cx="4332287" cy="400050"/>
          </a:xfrm>
          <a:prstGeom prst="rect">
            <a:avLst/>
          </a:prstGeom>
          <a:noFill/>
        </p:spPr>
      </p:pic>
      <p:pic>
        <p:nvPicPr>
          <p:cNvPr id="50240" name="Picture 64" descr="C:\Documents and Settings\cherie\Desktop\BDOL Prototype\BDOL Power Point Template\New TOC.gif">
            <a:hlinkClick r:id="rId8" action="ppaction://hlinksldjump"/>
          </p:cNvPr>
          <p:cNvPicPr>
            <a:picLocks noChangeAspect="1" noChangeArrowheads="1"/>
          </p:cNvPicPr>
          <p:nvPr/>
        </p:nvPicPr>
        <p:blipFill>
          <a:blip r:embed="rId9" cstate="print"/>
          <a:srcRect/>
          <a:stretch>
            <a:fillRect/>
          </a:stretch>
        </p:blipFill>
        <p:spPr bwMode="auto">
          <a:xfrm>
            <a:off x="5832476" y="6194426"/>
            <a:ext cx="492125" cy="606425"/>
          </a:xfrm>
          <a:prstGeom prst="rect">
            <a:avLst/>
          </a:prstGeom>
          <a:noFill/>
        </p:spPr>
      </p:pic>
      <p:pic>
        <p:nvPicPr>
          <p:cNvPr id="50242" name="Picture 66" descr="C:\Documents and Settings\cherie\Desktop\BDOL Prototype\BDOL Power Point Template\STEP1.gif"/>
          <p:cNvPicPr>
            <a:picLocks noChangeAspect="1" noChangeArrowheads="1"/>
          </p:cNvPicPr>
          <p:nvPr/>
        </p:nvPicPr>
        <p:blipFill>
          <a:blip r:embed="rId10" cstate="print"/>
          <a:srcRect/>
          <a:stretch>
            <a:fillRect/>
          </a:stretch>
        </p:blipFill>
        <p:spPr bwMode="auto">
          <a:xfrm>
            <a:off x="2125664" y="1001714"/>
            <a:ext cx="1531937" cy="674687"/>
          </a:xfrm>
          <a:prstGeom prst="rect">
            <a:avLst/>
          </a:prstGeom>
          <a:noFill/>
        </p:spPr>
      </p:pic>
      <p:pic>
        <p:nvPicPr>
          <p:cNvPr id="50244" name="Picture 68" descr="C:\Documents and Settings\cherie\Desktop\BDOL Prototype\BDOL Power Point Template\resources.gif">
            <a:hlinkClick r:id="" action="ppaction://hlinkshowjump?jump=firstslide"/>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pic>
        <p:nvPicPr>
          <p:cNvPr id="50245" name="Picture 69" descr="C:\Documents and Settings\cherie\Desktop\BDOL Prototype\BDOL Power Point Template\help.gif">
            <a:hlinkClick r:id="rId12" action="ppaction://hlinksldjump"/>
          </p:cNvPr>
          <p:cNvPicPr>
            <a:picLocks noChangeAspect="1" noChangeArrowheads="1"/>
          </p:cNvPicPr>
          <p:nvPr/>
        </p:nvPicPr>
        <p:blipFill>
          <a:blip r:embed="rId13" cstate="print"/>
          <a:srcRect/>
          <a:stretch>
            <a:fillRect/>
          </a:stretch>
        </p:blipFill>
        <p:spPr bwMode="auto">
          <a:xfrm>
            <a:off x="1752600" y="6202364"/>
            <a:ext cx="560388" cy="560387"/>
          </a:xfrm>
          <a:prstGeom prst="rect">
            <a:avLst/>
          </a:prstGeom>
          <a:noFill/>
        </p:spPr>
      </p:pic>
      <p:sp>
        <p:nvSpPr>
          <p:cNvPr id="50247" name="Text Box 71"/>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50256" name="Picture 80" descr="\\Hvf-work\education\Edu3\BDOL Interactive Chalkboard\BDOL IC 11\BDOL.ch11.headers\Chpt11.jpg"/>
          <p:cNvPicPr>
            <a:picLocks noChangeAspect="1" noChangeArrowheads="1"/>
          </p:cNvPicPr>
          <p:nvPr/>
        </p:nvPicPr>
        <p:blipFill>
          <a:blip r:embed="rId14" cstate="print"/>
          <a:srcRect/>
          <a:stretch>
            <a:fillRect/>
          </a:stretch>
        </p:blipFill>
        <p:spPr bwMode="auto">
          <a:xfrm>
            <a:off x="1524000" y="0"/>
            <a:ext cx="2971800" cy="719138"/>
          </a:xfrm>
          <a:prstGeom prst="rect">
            <a:avLst/>
          </a:prstGeom>
          <a:noFill/>
        </p:spPr>
      </p:pic>
      <p:sp>
        <p:nvSpPr>
          <p:cNvPr id="50257" name="Rectangle 81"/>
          <p:cNvSpPr>
            <a:spLocks noGrp="1" noChangeArrowheads="1"/>
          </p:cNvSpPr>
          <p:nvPr>
            <p:ph type="title" idx="4294967295"/>
          </p:nvPr>
        </p:nvSpPr>
        <p:spPr/>
        <p:txBody>
          <a:bodyPr/>
          <a:lstStyle/>
          <a:p>
            <a:r>
              <a:rPr lang="en-US"/>
              <a:t> </a:t>
            </a:r>
          </a:p>
        </p:txBody>
      </p:sp>
      <p:sp>
        <p:nvSpPr>
          <p:cNvPr id="16" name="TextBox 15"/>
          <p:cNvSpPr txBox="1"/>
          <p:nvPr/>
        </p:nvSpPr>
        <p:spPr>
          <a:xfrm>
            <a:off x="4343400" y="1600200"/>
            <a:ext cx="3200400" cy="369332"/>
          </a:xfrm>
          <a:prstGeom prst="rect">
            <a:avLst/>
          </a:prstGeom>
          <a:noFill/>
        </p:spPr>
        <p:txBody>
          <a:bodyPr wrap="square" rtlCol="0">
            <a:spAutoFit/>
          </a:bodyPr>
          <a:lstStyle/>
          <a:p>
            <a:r>
              <a:rPr lang="en-US" dirty="0"/>
              <a:t>P. 53 NB</a:t>
            </a:r>
          </a:p>
        </p:txBody>
      </p:sp>
    </p:spTree>
    <p:extLst>
      <p:ext uri="{BB962C8B-B14F-4D97-AF65-F5344CB8AC3E}">
        <p14:creationId xmlns:p14="http://schemas.microsoft.com/office/powerpoint/2010/main" val="4161759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0237"/>
                                        </p:tgtEl>
                                        <p:attrNameLst>
                                          <p:attrName>style.visibility</p:attrName>
                                        </p:attrNameLst>
                                      </p:cBhvr>
                                      <p:to>
                                        <p:strVal val="visible"/>
                                      </p:to>
                                    </p:set>
                                    <p:animEffect transition="in" filter="box(out)">
                                      <p:cBhvr>
                                        <p:cTn id="7" dur="500"/>
                                        <p:tgtEl>
                                          <p:spTgt spid="50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58" name="Text Box 18"/>
          <p:cNvSpPr txBox="1">
            <a:spLocks noChangeArrowheads="1"/>
          </p:cNvSpPr>
          <p:nvPr/>
        </p:nvSpPr>
        <p:spPr bwMode="auto">
          <a:xfrm>
            <a:off x="3962400" y="960439"/>
            <a:ext cx="5486400" cy="646331"/>
          </a:xfrm>
          <a:prstGeom prst="rect">
            <a:avLst/>
          </a:prstGeom>
          <a:noFill/>
          <a:ln w="9525" algn="ctr">
            <a:noFill/>
            <a:miter lim="800000"/>
            <a:headEnd/>
            <a:tailEnd/>
          </a:ln>
          <a:effectLst/>
        </p:spPr>
        <p:txBody>
          <a:bodyPr>
            <a:spAutoFit/>
          </a:bodyPr>
          <a:lstStyle/>
          <a:p>
            <a:pPr>
              <a:tabLst>
                <a:tab pos="228600" algn="l"/>
                <a:tab pos="1943100" algn="l"/>
              </a:tabLst>
            </a:pPr>
            <a:r>
              <a:rPr lang="en-US" b="1">
                <a:solidFill>
                  <a:schemeClr val="hlink"/>
                </a:solidFill>
              </a:rPr>
              <a:t>Fold</a:t>
            </a:r>
            <a:r>
              <a:rPr lang="en-US">
                <a:solidFill>
                  <a:schemeClr val="hlink"/>
                </a:solidFill>
              </a:rPr>
              <a:t> </a:t>
            </a:r>
            <a:r>
              <a:rPr lang="en-US"/>
              <a:t>up the bottom edges of the paper to form 6 equal tabs.</a:t>
            </a:r>
          </a:p>
        </p:txBody>
      </p:sp>
      <p:pic>
        <p:nvPicPr>
          <p:cNvPr id="701476" name="Picture 36" descr="C:\Documents and Settings\cherie\Desktop\BDOL Prototype\BDOL Power Point Template\New previous.gif">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701478" name="Picture 38" descr="C:\Documents and Settings\cherie\Desktop\BDOL Prototype\BDOL Power Point Template\New next.gif">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701480" name="Picture 40" descr="C:\Documents and Settings\cherie\Desktop\BDOL Prototype\BDOL Power Point Template\end of slide.gif"/>
          <p:cNvPicPr>
            <a:picLocks noChangeAspect="1" noChangeArrowheads="1"/>
          </p:cNvPicPr>
          <p:nvPr/>
        </p:nvPicPr>
        <p:blipFill>
          <a:blip r:embed="rId4" cstate="print"/>
          <a:srcRect/>
          <a:stretch>
            <a:fillRect/>
          </a:stretch>
        </p:blipFill>
        <p:spPr bwMode="auto">
          <a:xfrm>
            <a:off x="9693276" y="5105400"/>
            <a:ext cx="593725" cy="846138"/>
          </a:xfrm>
          <a:prstGeom prst="rect">
            <a:avLst/>
          </a:prstGeom>
          <a:noFill/>
        </p:spPr>
      </p:pic>
      <p:pic>
        <p:nvPicPr>
          <p:cNvPr id="701482" name="Picture 42" descr="C:\Documents and Settings\cherie\Desktop\BDOL Prototype\BDOL Power Point Template\New TOC.gif">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701483" name="Picture 43" descr="C:\Documents and Settings\cherie\Desktop\BDOL Prototype\BDOL Power Point Template\STEP2.gif"/>
          <p:cNvPicPr>
            <a:picLocks noChangeAspect="1" noChangeArrowheads="1"/>
          </p:cNvPicPr>
          <p:nvPr/>
        </p:nvPicPr>
        <p:blipFill>
          <a:blip r:embed="rId7" cstate="print"/>
          <a:srcRect/>
          <a:stretch>
            <a:fillRect/>
          </a:stretch>
        </p:blipFill>
        <p:spPr bwMode="auto">
          <a:xfrm>
            <a:off x="2133600" y="952500"/>
            <a:ext cx="1543050" cy="685800"/>
          </a:xfrm>
          <a:prstGeom prst="rect">
            <a:avLst/>
          </a:prstGeom>
          <a:noFill/>
        </p:spPr>
      </p:pic>
      <p:pic>
        <p:nvPicPr>
          <p:cNvPr id="701484" name="Picture 44" descr="C:\Documents and Settings\cherie\Desktop\BDOL Prototype\BDOL Power Point Template\Foldables(on green).gif"/>
          <p:cNvPicPr>
            <a:picLocks noChangeAspect="1" noChangeArrowheads="1"/>
          </p:cNvPicPr>
          <p:nvPr/>
        </p:nvPicPr>
        <p:blipFill>
          <a:blip r:embed="rId8" cstate="print"/>
          <a:srcRect/>
          <a:stretch>
            <a:fillRect/>
          </a:stretch>
        </p:blipFill>
        <p:spPr bwMode="auto">
          <a:xfrm>
            <a:off x="4583114" y="76200"/>
            <a:ext cx="4332287" cy="400050"/>
          </a:xfrm>
          <a:prstGeom prst="rect">
            <a:avLst/>
          </a:prstGeom>
          <a:noFill/>
        </p:spPr>
      </p:pic>
      <p:pic>
        <p:nvPicPr>
          <p:cNvPr id="701486" name="Picture 46" descr="C:\Documents and Settings\cherie\Desktop\BDOL Prototype\BDOL Power Point Template\resources.gif">
            <a:hlinkClick r:id="" action="ppaction://hlinkshowjump?jump=firstslid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701487" name="Picture 47" descr="C:\Documents and Settings\cherie\Desktop\BDOL Prototype\BDOL Power Point Template\help.gif">
            <a:hlinkClick r:id="rId10" action="ppaction://hlinksldjump"/>
          </p:cNvPr>
          <p:cNvPicPr>
            <a:picLocks noChangeAspect="1" noChangeArrowheads="1"/>
          </p:cNvPicPr>
          <p:nvPr/>
        </p:nvPicPr>
        <p:blipFill>
          <a:blip r:embed="rId11" cstate="print"/>
          <a:srcRect/>
          <a:stretch>
            <a:fillRect/>
          </a:stretch>
        </p:blipFill>
        <p:spPr bwMode="auto">
          <a:xfrm>
            <a:off x="1752600" y="6202364"/>
            <a:ext cx="560388" cy="560387"/>
          </a:xfrm>
          <a:prstGeom prst="rect">
            <a:avLst/>
          </a:prstGeom>
          <a:noFill/>
        </p:spPr>
      </p:pic>
      <p:sp>
        <p:nvSpPr>
          <p:cNvPr id="701489" name="Text Box 49"/>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701498" name="Picture 58" descr="\\Hvf-work\education\Edu3\BDOL Interactive Chalkboard\BDOL IC 11\BDOL.ch11.headers\Chpt11.jpg"/>
          <p:cNvPicPr>
            <a:picLocks noChangeAspect="1" noChangeArrowheads="1"/>
          </p:cNvPicPr>
          <p:nvPr/>
        </p:nvPicPr>
        <p:blipFill>
          <a:blip r:embed="rId12" cstate="print"/>
          <a:srcRect/>
          <a:stretch>
            <a:fillRect/>
          </a:stretch>
        </p:blipFill>
        <p:spPr bwMode="auto">
          <a:xfrm>
            <a:off x="1524000" y="0"/>
            <a:ext cx="2971800" cy="719138"/>
          </a:xfrm>
          <a:prstGeom prst="rect">
            <a:avLst/>
          </a:prstGeom>
          <a:noFill/>
        </p:spPr>
      </p:pic>
      <p:pic>
        <p:nvPicPr>
          <p:cNvPr id="701499" name="Picture 59" descr="\\Hvf-work\education\Edu3\BDOL Interactive Chalkboard\Completed Foldables\Ch.11.foldable\Step.2.jpg"/>
          <p:cNvPicPr>
            <a:picLocks noChangeAspect="1" noChangeArrowheads="1"/>
          </p:cNvPicPr>
          <p:nvPr/>
        </p:nvPicPr>
        <p:blipFill>
          <a:blip r:embed="rId13" cstate="print"/>
          <a:srcRect/>
          <a:stretch>
            <a:fillRect/>
          </a:stretch>
        </p:blipFill>
        <p:spPr bwMode="auto">
          <a:xfrm>
            <a:off x="4267200" y="2066926"/>
            <a:ext cx="4114800" cy="3597275"/>
          </a:xfrm>
          <a:prstGeom prst="rect">
            <a:avLst/>
          </a:prstGeom>
          <a:noFill/>
        </p:spPr>
      </p:pic>
      <p:sp>
        <p:nvSpPr>
          <p:cNvPr id="14" name="TextBox 13"/>
          <p:cNvSpPr txBox="1"/>
          <p:nvPr/>
        </p:nvSpPr>
        <p:spPr>
          <a:xfrm>
            <a:off x="4648200" y="1295400"/>
            <a:ext cx="2971800" cy="369332"/>
          </a:xfrm>
          <a:prstGeom prst="rect">
            <a:avLst/>
          </a:prstGeom>
          <a:noFill/>
        </p:spPr>
        <p:txBody>
          <a:bodyPr wrap="square" rtlCol="0">
            <a:spAutoFit/>
          </a:bodyPr>
          <a:lstStyle/>
          <a:p>
            <a:r>
              <a:rPr lang="en-US" dirty="0"/>
              <a:t>P. 53NB</a:t>
            </a:r>
          </a:p>
        </p:txBody>
      </p:sp>
    </p:spTree>
    <p:extLst>
      <p:ext uri="{BB962C8B-B14F-4D97-AF65-F5344CB8AC3E}">
        <p14:creationId xmlns:p14="http://schemas.microsoft.com/office/powerpoint/2010/main" val="406665210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01480"/>
                                        </p:tgtEl>
                                        <p:attrNameLst>
                                          <p:attrName>style.visibility</p:attrName>
                                        </p:attrNameLst>
                                      </p:cBhvr>
                                      <p:to>
                                        <p:strVal val="visible"/>
                                      </p:to>
                                    </p:set>
                                    <p:animEffect transition="in" filter="box(out)">
                                      <p:cBhvr>
                                        <p:cTn id="7" dur="500"/>
                                        <p:tgtEl>
                                          <p:spTgt spid="701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7" name="Text Box 7"/>
          <p:cNvSpPr txBox="1">
            <a:spLocks noChangeArrowheads="1"/>
          </p:cNvSpPr>
          <p:nvPr/>
        </p:nvSpPr>
        <p:spPr bwMode="auto">
          <a:xfrm>
            <a:off x="3733800" y="936626"/>
            <a:ext cx="6477000" cy="646331"/>
          </a:xfrm>
          <a:prstGeom prst="rect">
            <a:avLst/>
          </a:prstGeom>
          <a:noFill/>
          <a:ln w="9525" algn="ctr">
            <a:noFill/>
            <a:miter lim="800000"/>
            <a:headEnd/>
            <a:tailEnd/>
          </a:ln>
          <a:effectLst/>
        </p:spPr>
        <p:txBody>
          <a:bodyPr>
            <a:spAutoFit/>
          </a:bodyPr>
          <a:lstStyle/>
          <a:p>
            <a:pPr>
              <a:tabLst>
                <a:tab pos="228600" algn="l"/>
                <a:tab pos="1943100" algn="l"/>
              </a:tabLst>
            </a:pPr>
            <a:r>
              <a:rPr lang="en-US" b="1">
                <a:solidFill>
                  <a:schemeClr val="hlink"/>
                </a:solidFill>
              </a:rPr>
              <a:t>Fold </a:t>
            </a:r>
            <a:r>
              <a:rPr lang="en-US"/>
              <a:t>the papers and crease well to hold the tabs in place.  Staple along the fold.  </a:t>
            </a:r>
            <a:r>
              <a:rPr lang="en-US" b="1">
                <a:solidFill>
                  <a:schemeClr val="tx2"/>
                </a:solidFill>
              </a:rPr>
              <a:t>Label</a:t>
            </a:r>
            <a:r>
              <a:rPr lang="en-US"/>
              <a:t> each tab.</a:t>
            </a:r>
          </a:p>
        </p:txBody>
      </p:sp>
      <p:pic>
        <p:nvPicPr>
          <p:cNvPr id="757790" name="Picture 30" descr="C:\Documents and Settings\cherie\Desktop\BDOL Prototype\BDOL Power Point Template\New previous.gif">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757792" name="Picture 32" descr="C:\Documents and Settings\cherie\Desktop\BDOL Prototype\BDOL Power Point Template\New next.gif">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757794" name="Picture 34" descr="C:\Documents and Settings\cherie\Desktop\BDOL Prototype\BDOL Power Point Template\end of slide.gif"/>
          <p:cNvPicPr>
            <a:picLocks noChangeAspect="1" noChangeArrowheads="1"/>
          </p:cNvPicPr>
          <p:nvPr/>
        </p:nvPicPr>
        <p:blipFill>
          <a:blip r:embed="rId4" cstate="print"/>
          <a:srcRect/>
          <a:stretch>
            <a:fillRect/>
          </a:stretch>
        </p:blipFill>
        <p:spPr bwMode="auto">
          <a:xfrm>
            <a:off x="9693276" y="5105400"/>
            <a:ext cx="593725" cy="846138"/>
          </a:xfrm>
          <a:prstGeom prst="rect">
            <a:avLst/>
          </a:prstGeom>
          <a:noFill/>
        </p:spPr>
      </p:pic>
      <p:pic>
        <p:nvPicPr>
          <p:cNvPr id="757796" name="Picture 36" descr="C:\Documents and Settings\cherie\Desktop\BDOL Prototype\BDOL Power Point Template\New TOC.gif">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757798" name="Picture 38" descr="C:\Documents and Settings\cherie\Desktop\BDOL Prototype\BDOL Power Point Template\STEP3.gif"/>
          <p:cNvPicPr>
            <a:picLocks noChangeAspect="1" noChangeArrowheads="1"/>
          </p:cNvPicPr>
          <p:nvPr/>
        </p:nvPicPr>
        <p:blipFill>
          <a:blip r:embed="rId7" cstate="print"/>
          <a:srcRect/>
          <a:stretch>
            <a:fillRect/>
          </a:stretch>
        </p:blipFill>
        <p:spPr bwMode="auto">
          <a:xfrm>
            <a:off x="2057400" y="914400"/>
            <a:ext cx="1543050" cy="685800"/>
          </a:xfrm>
          <a:prstGeom prst="rect">
            <a:avLst/>
          </a:prstGeom>
          <a:noFill/>
        </p:spPr>
      </p:pic>
      <p:pic>
        <p:nvPicPr>
          <p:cNvPr id="757799" name="Picture 39" descr="C:\Documents and Settings\cherie\Desktop\BDOL Prototype\BDOL Power Point Template\Foldables(on green).gif"/>
          <p:cNvPicPr>
            <a:picLocks noChangeAspect="1" noChangeArrowheads="1"/>
          </p:cNvPicPr>
          <p:nvPr/>
        </p:nvPicPr>
        <p:blipFill>
          <a:blip r:embed="rId8" cstate="print"/>
          <a:srcRect/>
          <a:stretch>
            <a:fillRect/>
          </a:stretch>
        </p:blipFill>
        <p:spPr bwMode="auto">
          <a:xfrm>
            <a:off x="4583114" y="76200"/>
            <a:ext cx="4332287" cy="400050"/>
          </a:xfrm>
          <a:prstGeom prst="rect">
            <a:avLst/>
          </a:prstGeom>
          <a:noFill/>
        </p:spPr>
      </p:pic>
      <p:pic>
        <p:nvPicPr>
          <p:cNvPr id="757801" name="Picture 41" descr="C:\Documents and Settings\cherie\Desktop\BDOL Prototype\BDOL Power Point Template\resources.gif">
            <a:hlinkClick r:id="" action="ppaction://hlinkshowjump?jump=firstslid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757802" name="Picture 42" descr="C:\Documents and Settings\cherie\Desktop\BDOL Prototype\BDOL Power Point Template\help.gif">
            <a:hlinkClick r:id="rId10" action="ppaction://hlinksldjump"/>
          </p:cNvPr>
          <p:cNvPicPr>
            <a:picLocks noChangeAspect="1" noChangeArrowheads="1"/>
          </p:cNvPicPr>
          <p:nvPr/>
        </p:nvPicPr>
        <p:blipFill>
          <a:blip r:embed="rId11" cstate="print"/>
          <a:srcRect/>
          <a:stretch>
            <a:fillRect/>
          </a:stretch>
        </p:blipFill>
        <p:spPr bwMode="auto">
          <a:xfrm>
            <a:off x="1752600" y="6202364"/>
            <a:ext cx="560388" cy="560387"/>
          </a:xfrm>
          <a:prstGeom prst="rect">
            <a:avLst/>
          </a:prstGeom>
          <a:noFill/>
        </p:spPr>
      </p:pic>
      <p:sp>
        <p:nvSpPr>
          <p:cNvPr id="757804" name="Text Box 44"/>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757810" name="Picture 50" descr="\\Hvf-work\education\Edu3\BDOL Interactive Chalkboard\BDOL IC 11\BDOL.ch11.headers\Chpt11.jpg"/>
          <p:cNvPicPr>
            <a:picLocks noChangeAspect="1" noChangeArrowheads="1"/>
          </p:cNvPicPr>
          <p:nvPr/>
        </p:nvPicPr>
        <p:blipFill>
          <a:blip r:embed="rId12" cstate="print"/>
          <a:srcRect/>
          <a:stretch>
            <a:fillRect/>
          </a:stretch>
        </p:blipFill>
        <p:spPr bwMode="auto">
          <a:xfrm>
            <a:off x="1524000" y="0"/>
            <a:ext cx="2971800" cy="719138"/>
          </a:xfrm>
          <a:prstGeom prst="rect">
            <a:avLst/>
          </a:prstGeom>
          <a:noFill/>
        </p:spPr>
      </p:pic>
      <p:pic>
        <p:nvPicPr>
          <p:cNvPr id="757811" name="Picture 51" descr="\\Hvf-work\education\Edu3\BDOL Interactive Chalkboard\Completed Foldables\Ch.11.foldable\Step.3.jpg"/>
          <p:cNvPicPr>
            <a:picLocks noChangeAspect="1" noChangeArrowheads="1"/>
          </p:cNvPicPr>
          <p:nvPr/>
        </p:nvPicPr>
        <p:blipFill>
          <a:blip r:embed="rId13" cstate="print"/>
          <a:srcRect/>
          <a:stretch>
            <a:fillRect/>
          </a:stretch>
        </p:blipFill>
        <p:spPr bwMode="auto">
          <a:xfrm>
            <a:off x="3733800" y="1703070"/>
            <a:ext cx="4572000" cy="3954780"/>
          </a:xfrm>
          <a:prstGeom prst="rect">
            <a:avLst/>
          </a:prstGeom>
          <a:noFill/>
        </p:spPr>
      </p:pic>
      <p:sp>
        <p:nvSpPr>
          <p:cNvPr id="14" name="TextBox 13"/>
          <p:cNvSpPr txBox="1"/>
          <p:nvPr/>
        </p:nvSpPr>
        <p:spPr>
          <a:xfrm>
            <a:off x="6629400" y="1219200"/>
            <a:ext cx="3200400" cy="369332"/>
          </a:xfrm>
          <a:prstGeom prst="rect">
            <a:avLst/>
          </a:prstGeom>
          <a:noFill/>
        </p:spPr>
        <p:txBody>
          <a:bodyPr wrap="square" rtlCol="0">
            <a:spAutoFit/>
          </a:bodyPr>
          <a:lstStyle/>
          <a:p>
            <a:r>
              <a:rPr lang="en-US" dirty="0"/>
              <a:t>P. 53NB</a:t>
            </a:r>
          </a:p>
        </p:txBody>
      </p:sp>
      <p:sp>
        <p:nvSpPr>
          <p:cNvPr id="15" name="TextBox 14"/>
          <p:cNvSpPr txBox="1"/>
          <p:nvPr/>
        </p:nvSpPr>
        <p:spPr>
          <a:xfrm>
            <a:off x="3352800" y="4038601"/>
            <a:ext cx="5638800" cy="615553"/>
          </a:xfrm>
          <a:prstGeom prst="rect">
            <a:avLst/>
          </a:prstGeom>
          <a:noFill/>
        </p:spPr>
        <p:txBody>
          <a:bodyPr wrap="square" rtlCol="0">
            <a:spAutoFit/>
          </a:bodyPr>
          <a:lstStyle/>
          <a:p>
            <a:pPr algn="ctr"/>
            <a:r>
              <a:rPr lang="en-US" b="1" dirty="0"/>
              <a:t>PROTEIN SYNTHESIS</a:t>
            </a:r>
          </a:p>
          <a:p>
            <a:pPr algn="ctr"/>
            <a:r>
              <a:rPr lang="en-US" sz="1600" dirty="0"/>
              <a:t>DNA-&gt;transcription-&gt;RNA -&gt;translation-&gt;Protein</a:t>
            </a:r>
          </a:p>
        </p:txBody>
      </p:sp>
      <p:sp>
        <p:nvSpPr>
          <p:cNvPr id="16" name="TextBox 15"/>
          <p:cNvSpPr txBox="1"/>
          <p:nvPr/>
        </p:nvSpPr>
        <p:spPr>
          <a:xfrm>
            <a:off x="3962400" y="1905000"/>
            <a:ext cx="5334000" cy="369332"/>
          </a:xfrm>
          <a:prstGeom prst="rect">
            <a:avLst/>
          </a:prstGeom>
          <a:noFill/>
        </p:spPr>
        <p:txBody>
          <a:bodyPr wrap="square" rtlCol="0">
            <a:spAutoFit/>
          </a:bodyPr>
          <a:lstStyle/>
          <a:p>
            <a:r>
              <a:rPr lang="en-US" b="1" dirty="0"/>
              <a:t>RNA</a:t>
            </a:r>
            <a:r>
              <a:rPr lang="en-US" dirty="0"/>
              <a:t> – draw &amp; label 3 differences from DNA    p. 289</a:t>
            </a:r>
          </a:p>
        </p:txBody>
      </p:sp>
      <p:sp>
        <p:nvSpPr>
          <p:cNvPr id="17" name="TextBox 16"/>
          <p:cNvSpPr txBox="1"/>
          <p:nvPr/>
        </p:nvSpPr>
        <p:spPr>
          <a:xfrm>
            <a:off x="3886200" y="2209800"/>
            <a:ext cx="4572000" cy="369332"/>
          </a:xfrm>
          <a:prstGeom prst="rect">
            <a:avLst/>
          </a:prstGeom>
          <a:noFill/>
        </p:spPr>
        <p:txBody>
          <a:bodyPr wrap="square" rtlCol="0">
            <a:spAutoFit/>
          </a:bodyPr>
          <a:lstStyle/>
          <a:p>
            <a:r>
              <a:rPr lang="en-US" b="1" dirty="0"/>
              <a:t>TRANSCRIPTION</a:t>
            </a:r>
            <a:r>
              <a:rPr lang="en-US" dirty="0"/>
              <a:t>: from DNA to RNA P. 290</a:t>
            </a:r>
          </a:p>
        </p:txBody>
      </p:sp>
      <p:sp>
        <p:nvSpPr>
          <p:cNvPr id="18" name="TextBox 17"/>
          <p:cNvSpPr txBox="1"/>
          <p:nvPr/>
        </p:nvSpPr>
        <p:spPr>
          <a:xfrm>
            <a:off x="3886200" y="2590801"/>
            <a:ext cx="4191000" cy="646331"/>
          </a:xfrm>
          <a:prstGeom prst="rect">
            <a:avLst/>
          </a:prstGeom>
          <a:noFill/>
        </p:spPr>
        <p:txBody>
          <a:bodyPr wrap="square" rtlCol="0">
            <a:spAutoFit/>
          </a:bodyPr>
          <a:lstStyle/>
          <a:p>
            <a:r>
              <a:rPr lang="en-US" b="1" dirty="0"/>
              <a:t>RNA Processing </a:t>
            </a:r>
            <a:r>
              <a:rPr lang="en-US" dirty="0"/>
              <a:t>(</a:t>
            </a:r>
            <a:r>
              <a:rPr lang="en-US" dirty="0" err="1"/>
              <a:t>Introns</a:t>
            </a:r>
            <a:r>
              <a:rPr lang="en-US" dirty="0"/>
              <a:t> &amp; </a:t>
            </a:r>
            <a:r>
              <a:rPr lang="en-US" dirty="0" err="1"/>
              <a:t>Exons</a:t>
            </a:r>
            <a:r>
              <a:rPr lang="en-US" dirty="0"/>
              <a:t>)  P.291			</a:t>
            </a:r>
          </a:p>
        </p:txBody>
      </p:sp>
      <p:sp>
        <p:nvSpPr>
          <p:cNvPr id="19" name="TextBox 18"/>
          <p:cNvSpPr txBox="1"/>
          <p:nvPr/>
        </p:nvSpPr>
        <p:spPr>
          <a:xfrm>
            <a:off x="4419600" y="2971800"/>
            <a:ext cx="3657600" cy="369332"/>
          </a:xfrm>
          <a:prstGeom prst="rect">
            <a:avLst/>
          </a:prstGeom>
          <a:noFill/>
        </p:spPr>
        <p:txBody>
          <a:bodyPr wrap="square" rtlCol="0">
            <a:spAutoFit/>
          </a:bodyPr>
          <a:lstStyle/>
          <a:p>
            <a:r>
              <a:rPr lang="en-US" b="1" dirty="0"/>
              <a:t>The Genetic Code </a:t>
            </a:r>
            <a:r>
              <a:rPr lang="en-US" dirty="0"/>
              <a:t>p. 291 - 292</a:t>
            </a:r>
          </a:p>
        </p:txBody>
      </p:sp>
      <p:sp>
        <p:nvSpPr>
          <p:cNvPr id="20" name="TextBox 19"/>
          <p:cNvSpPr txBox="1"/>
          <p:nvPr/>
        </p:nvSpPr>
        <p:spPr>
          <a:xfrm>
            <a:off x="3810000" y="3352800"/>
            <a:ext cx="5943600" cy="369332"/>
          </a:xfrm>
          <a:prstGeom prst="rect">
            <a:avLst/>
          </a:prstGeom>
          <a:noFill/>
        </p:spPr>
        <p:txBody>
          <a:bodyPr wrap="square" rtlCol="0">
            <a:spAutoFit/>
          </a:bodyPr>
          <a:lstStyle/>
          <a:p>
            <a:r>
              <a:rPr lang="en-US" b="1" dirty="0"/>
              <a:t>TRANSLATION</a:t>
            </a:r>
            <a:r>
              <a:rPr lang="en-US" dirty="0"/>
              <a:t>: from mRNA to PROTEIN  	p. 294 11.9A</a:t>
            </a:r>
          </a:p>
        </p:txBody>
      </p:sp>
    </p:spTree>
    <p:extLst>
      <p:ext uri="{BB962C8B-B14F-4D97-AF65-F5344CB8AC3E}">
        <p14:creationId xmlns:p14="http://schemas.microsoft.com/office/powerpoint/2010/main" val="243818039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57794"/>
                                        </p:tgtEl>
                                        <p:attrNameLst>
                                          <p:attrName>style.visibility</p:attrName>
                                        </p:attrNameLst>
                                      </p:cBhvr>
                                      <p:to>
                                        <p:strVal val="visible"/>
                                      </p:to>
                                    </p:set>
                                    <p:animEffect transition="in" filter="box(out)">
                                      <p:cBhvr>
                                        <p:cTn id="7" dur="500"/>
                                        <p:tgtEl>
                                          <p:spTgt spid="757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676400"/>
          </a:xfrm>
        </p:spPr>
        <p:txBody>
          <a:bodyPr>
            <a:normAutofit/>
          </a:bodyPr>
          <a:lstStyle/>
          <a:p>
            <a:r>
              <a:rPr lang="en-US" sz="2400" dirty="0" smtClean="0"/>
              <a:t>10/6 </a:t>
            </a:r>
            <a:r>
              <a:rPr lang="en-US" sz="2400" dirty="0"/>
              <a:t>Mutations: A change in a gene 11.3</a:t>
            </a:r>
            <a:br>
              <a:rPr lang="en-US" sz="2400" dirty="0"/>
            </a:br>
            <a:r>
              <a:rPr lang="en-US" sz="2400" dirty="0"/>
              <a:t>Obj. TSW learn how mutations happen, and explain the difference between point &amp; </a:t>
            </a:r>
            <a:r>
              <a:rPr lang="en-US" sz="2400" dirty="0" err="1"/>
              <a:t>Frameshift</a:t>
            </a:r>
            <a:r>
              <a:rPr lang="en-US" sz="2400" dirty="0"/>
              <a:t> mutation from WU, notes  &amp; conclusion of Protein Synthesis Lab. P. </a:t>
            </a:r>
            <a:r>
              <a:rPr lang="en-US" sz="2400" dirty="0" smtClean="0"/>
              <a:t>70 </a:t>
            </a:r>
            <a:r>
              <a:rPr lang="en-US" sz="2400" dirty="0" smtClean="0"/>
              <a:t>NB</a:t>
            </a:r>
            <a:endParaRPr lang="en-US" sz="2400"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a:xfrm>
            <a:off x="7653169" y="1291108"/>
            <a:ext cx="4495800" cy="4525963"/>
          </a:xfrm>
        </p:spPr>
        <p:txBody>
          <a:bodyPr>
            <a:normAutofit/>
          </a:bodyPr>
          <a:lstStyle/>
          <a:p>
            <a:pPr marL="514350" indent="-514350">
              <a:buFont typeface="+mj-lt"/>
              <a:buAutoNum type="arabicPeriod"/>
            </a:pPr>
            <a:r>
              <a:rPr lang="en-US" sz="2400" dirty="0"/>
              <a:t>What are some causes of mutations?</a:t>
            </a:r>
          </a:p>
          <a:p>
            <a:pPr marL="514350" indent="-514350">
              <a:buFont typeface="+mj-lt"/>
              <a:buAutoNum type="arabicPeriod"/>
            </a:pPr>
            <a:r>
              <a:rPr lang="en-US" sz="2400" dirty="0"/>
              <a:t>Compare &amp; Contrast the effects of a </a:t>
            </a:r>
            <a:r>
              <a:rPr lang="en-US" sz="2400" dirty="0">
                <a:hlinkClick r:id="rId2"/>
              </a:rPr>
              <a:t>point mutation </a:t>
            </a:r>
            <a:r>
              <a:rPr lang="en-US" sz="2400" dirty="0"/>
              <a:t>&amp; a </a:t>
            </a:r>
            <a:r>
              <a:rPr lang="en-US" sz="2400" dirty="0" err="1"/>
              <a:t>frameshift</a:t>
            </a:r>
            <a:r>
              <a:rPr lang="en-US" sz="2400" dirty="0"/>
              <a:t> mutation.</a:t>
            </a:r>
          </a:p>
          <a:p>
            <a:pPr marL="514350" indent="-514350">
              <a:buFont typeface="+mj-lt"/>
              <a:buAutoNum type="arabicPeriod"/>
            </a:pPr>
            <a:r>
              <a:rPr lang="en-US" sz="2400" dirty="0"/>
              <a:t>Which mutation is worse and why?</a:t>
            </a:r>
          </a:p>
        </p:txBody>
      </p:sp>
      <p:pic>
        <p:nvPicPr>
          <p:cNvPr id="5" name="Picture 13" descr="\\Hvf-work\education\Edu3\BDOL Interactive Chalkboard\Transparencies\RST .jpg images\RST-11.3GeneMutations.jpg"/>
          <p:cNvPicPr>
            <a:picLocks noChangeAspect="1" noChangeArrowheads="1"/>
          </p:cNvPicPr>
          <p:nvPr/>
        </p:nvPicPr>
        <p:blipFill>
          <a:blip r:embed="rId3" cstate="print"/>
          <a:srcRect/>
          <a:stretch>
            <a:fillRect/>
          </a:stretch>
        </p:blipFill>
        <p:spPr bwMode="auto">
          <a:xfrm>
            <a:off x="43031" y="1676401"/>
            <a:ext cx="7485576" cy="3835757"/>
          </a:xfrm>
          <a:prstGeom prst="rect">
            <a:avLst/>
          </a:prstGeom>
          <a:noFill/>
        </p:spPr>
      </p:pic>
    </p:spTree>
    <p:extLst>
      <p:ext uri="{BB962C8B-B14F-4D97-AF65-F5344CB8AC3E}">
        <p14:creationId xmlns:p14="http://schemas.microsoft.com/office/powerpoint/2010/main" val="6327480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563562"/>
          </a:xfrm>
        </p:spPr>
        <p:txBody>
          <a:bodyPr>
            <a:normAutofit fontScale="90000"/>
          </a:bodyPr>
          <a:lstStyle/>
          <a:p>
            <a:pPr algn="l"/>
            <a:r>
              <a:rPr lang="en-US" dirty="0" smtClean="0"/>
              <a:t>#1. Causes of Mutations</a:t>
            </a:r>
            <a:endParaRPr lang="en-US" dirty="0"/>
          </a:p>
        </p:txBody>
      </p:sp>
      <p:sp>
        <p:nvSpPr>
          <p:cNvPr id="3" name="Content Placeholder 2"/>
          <p:cNvSpPr>
            <a:spLocks noGrp="1"/>
          </p:cNvSpPr>
          <p:nvPr>
            <p:ph idx="1"/>
          </p:nvPr>
        </p:nvSpPr>
        <p:spPr>
          <a:xfrm>
            <a:off x="1524000" y="533401"/>
            <a:ext cx="9144000" cy="4525963"/>
          </a:xfrm>
        </p:spPr>
        <p:txBody>
          <a:bodyPr>
            <a:normAutofit/>
          </a:bodyPr>
          <a:lstStyle/>
          <a:p>
            <a:r>
              <a:rPr lang="en-US" sz="2400" b="1" dirty="0"/>
              <a:t>Mutagens- </a:t>
            </a:r>
            <a:r>
              <a:rPr lang="en-US" sz="2400" dirty="0"/>
              <a:t>change in the DNA caused by the Environment – Pollution, UV Radiation, Drugs, Stress</a:t>
            </a:r>
          </a:p>
          <a:p>
            <a:r>
              <a:rPr lang="en-US" sz="2400" b="1" dirty="0"/>
              <a:t>Random mistakes- </a:t>
            </a:r>
            <a:r>
              <a:rPr lang="en-US" sz="2400" dirty="0"/>
              <a:t>proofreading enzymes are not working</a:t>
            </a:r>
          </a:p>
          <a:p>
            <a:pPr>
              <a:buNone/>
            </a:pPr>
            <a:r>
              <a:rPr lang="en-US" sz="2400" b="1" dirty="0"/>
              <a:t>#2. Gene Mutations – Point &amp; </a:t>
            </a:r>
            <a:r>
              <a:rPr lang="en-US" sz="2400" b="1" dirty="0" err="1"/>
              <a:t>Frameshift</a:t>
            </a:r>
            <a:r>
              <a:rPr lang="en-US" sz="2400" b="1" dirty="0"/>
              <a:t> Mutations </a:t>
            </a:r>
            <a:r>
              <a:rPr lang="en-US" sz="2400" dirty="0"/>
              <a:t>p.298 BB</a:t>
            </a:r>
          </a:p>
          <a:p>
            <a:endParaRPr lang="en-US" sz="2400" dirty="0"/>
          </a:p>
        </p:txBody>
      </p:sp>
      <p:pic>
        <p:nvPicPr>
          <p:cNvPr id="4" name="Picture 13" descr="\\Hvf-work\education\Edu3\BDOL Interactive Chalkboard\Transparencies\RST .jpg images\RST-11.3GeneMutations.jpg"/>
          <p:cNvPicPr>
            <a:picLocks noChangeAspect="1" noChangeArrowheads="1"/>
          </p:cNvPicPr>
          <p:nvPr/>
        </p:nvPicPr>
        <p:blipFill>
          <a:blip r:embed="rId2" cstate="print"/>
          <a:srcRect/>
          <a:stretch>
            <a:fillRect/>
          </a:stretch>
        </p:blipFill>
        <p:spPr bwMode="auto">
          <a:xfrm>
            <a:off x="4191000" y="2141171"/>
            <a:ext cx="6477000" cy="3318944"/>
          </a:xfrm>
          <a:prstGeom prst="rect">
            <a:avLst/>
          </a:prstGeom>
          <a:noFill/>
        </p:spPr>
      </p:pic>
      <p:sp>
        <p:nvSpPr>
          <p:cNvPr id="5" name="TextBox 4"/>
          <p:cNvSpPr txBox="1"/>
          <p:nvPr/>
        </p:nvSpPr>
        <p:spPr>
          <a:xfrm>
            <a:off x="1524000" y="2133600"/>
            <a:ext cx="2057400" cy="1815882"/>
          </a:xfrm>
          <a:prstGeom prst="rect">
            <a:avLst/>
          </a:prstGeom>
          <a:noFill/>
        </p:spPr>
        <p:txBody>
          <a:bodyPr wrap="square" rtlCol="0">
            <a:spAutoFit/>
          </a:bodyPr>
          <a:lstStyle/>
          <a:p>
            <a:r>
              <a:rPr lang="en-US" sz="2800" dirty="0"/>
              <a:t>Which mutation is worse?  Why?</a:t>
            </a:r>
          </a:p>
        </p:txBody>
      </p:sp>
      <p:sp>
        <p:nvSpPr>
          <p:cNvPr id="6" name="TextBox 5"/>
          <p:cNvSpPr txBox="1"/>
          <p:nvPr/>
        </p:nvSpPr>
        <p:spPr>
          <a:xfrm>
            <a:off x="1524000" y="5410201"/>
            <a:ext cx="9144000" cy="830997"/>
          </a:xfrm>
          <a:prstGeom prst="rect">
            <a:avLst/>
          </a:prstGeom>
          <a:noFill/>
        </p:spPr>
        <p:txBody>
          <a:bodyPr wrap="square" rtlCol="0">
            <a:spAutoFit/>
          </a:bodyPr>
          <a:lstStyle/>
          <a:p>
            <a:r>
              <a:rPr lang="en-US" sz="2400" b="1" dirty="0"/>
              <a:t>#3. </a:t>
            </a:r>
            <a:r>
              <a:rPr lang="en-US" sz="2400" b="1" dirty="0" err="1"/>
              <a:t>Frameshift</a:t>
            </a:r>
            <a:r>
              <a:rPr lang="en-US" sz="2400" b="1" dirty="0"/>
              <a:t> Mutation </a:t>
            </a:r>
            <a:r>
              <a:rPr lang="en-US" sz="2400" dirty="0"/>
              <a:t>is worse because it changes every amino acid after the deletion or addition of the nucleotide.</a:t>
            </a:r>
          </a:p>
        </p:txBody>
      </p:sp>
    </p:spTree>
    <p:extLst>
      <p:ext uri="{BB962C8B-B14F-4D97-AF65-F5344CB8AC3E}">
        <p14:creationId xmlns:p14="http://schemas.microsoft.com/office/powerpoint/2010/main" val="206654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0"/>
            <a:ext cx="7772400" cy="1143000"/>
          </a:xfrm>
        </p:spPr>
        <p:txBody>
          <a:bodyPr>
            <a:normAutofit fontScale="90000"/>
          </a:bodyPr>
          <a:lstStyle/>
          <a:p>
            <a:r>
              <a:rPr lang="en-US" dirty="0" smtClean="0"/>
              <a:t>Rice Krispy Protein Synthesis P.75NB</a:t>
            </a:r>
            <a:endParaRPr lang="en-US" dirty="0"/>
          </a:p>
        </p:txBody>
      </p:sp>
      <p:sp>
        <p:nvSpPr>
          <p:cNvPr id="3" name="Content Placeholder 2"/>
          <p:cNvSpPr>
            <a:spLocks noGrp="1"/>
          </p:cNvSpPr>
          <p:nvPr>
            <p:ph idx="1"/>
          </p:nvPr>
        </p:nvSpPr>
        <p:spPr>
          <a:xfrm>
            <a:off x="1524000" y="990601"/>
            <a:ext cx="9144000" cy="5135563"/>
          </a:xfrm>
        </p:spPr>
        <p:txBody>
          <a:bodyPr>
            <a:normAutofit fontScale="85000" lnSpcReduction="20000"/>
          </a:bodyPr>
          <a:lstStyle/>
          <a:p>
            <a:pPr marL="514350" indent="-514350">
              <a:buFont typeface="+mj-lt"/>
              <a:buAutoNum type="arabicPeriod"/>
            </a:pPr>
            <a:r>
              <a:rPr lang="en-US" dirty="0" smtClean="0"/>
              <a:t>My protein looks like:  Round, Flat, Color, M&amp;M or </a:t>
            </a:r>
            <a:r>
              <a:rPr lang="en-US" dirty="0" err="1" smtClean="0"/>
              <a:t>Gummi</a:t>
            </a:r>
            <a:r>
              <a:rPr lang="en-US" dirty="0" smtClean="0"/>
              <a:t> Bears</a:t>
            </a:r>
          </a:p>
          <a:p>
            <a:pPr marL="514350" indent="-514350">
              <a:buFont typeface="+mj-lt"/>
              <a:buAutoNum type="arabicPeriod"/>
            </a:pPr>
            <a:r>
              <a:rPr lang="en-US" dirty="0" smtClean="0"/>
              <a:t>Deleting the fifth nucleotide of your DNA will cause </a:t>
            </a:r>
            <a:r>
              <a:rPr lang="en-US" b="1" dirty="0" smtClean="0"/>
              <a:t>a </a:t>
            </a:r>
            <a:r>
              <a:rPr lang="en-US" b="1" dirty="0" err="1" smtClean="0"/>
              <a:t>frameshift</a:t>
            </a:r>
            <a:r>
              <a:rPr lang="en-US" b="1" dirty="0" smtClean="0"/>
              <a:t> </a:t>
            </a:r>
            <a:r>
              <a:rPr lang="en-US" dirty="0" smtClean="0"/>
              <a:t>mutation that changes every amino acid after the deletion. Change how many marshmallows were used.</a:t>
            </a:r>
          </a:p>
          <a:p>
            <a:pPr marL="514350" indent="-514350">
              <a:buFont typeface="+mj-lt"/>
              <a:buAutoNum type="arabicPeriod"/>
            </a:pPr>
            <a:r>
              <a:rPr lang="en-US" dirty="0" smtClean="0"/>
              <a:t>Changing the 11</a:t>
            </a:r>
            <a:r>
              <a:rPr lang="en-US" baseline="30000" dirty="0" smtClean="0"/>
              <a:t>th</a:t>
            </a:r>
            <a:r>
              <a:rPr lang="en-US" dirty="0" smtClean="0"/>
              <a:t> nucleotide of your DNA sequence from G to T would be a </a:t>
            </a:r>
            <a:r>
              <a:rPr lang="en-US" b="1" dirty="0" smtClean="0"/>
              <a:t>point mutation </a:t>
            </a:r>
            <a:r>
              <a:rPr lang="en-US" dirty="0" smtClean="0"/>
              <a:t>and will change the amino acid </a:t>
            </a:r>
            <a:r>
              <a:rPr lang="en-US" b="1" dirty="0" smtClean="0"/>
              <a:t>Serine</a:t>
            </a:r>
            <a:r>
              <a:rPr lang="en-US" dirty="0" smtClean="0"/>
              <a:t> to </a:t>
            </a:r>
            <a:r>
              <a:rPr lang="en-US" b="1" dirty="0" smtClean="0"/>
              <a:t>STOP </a:t>
            </a:r>
            <a:r>
              <a:rPr lang="en-US" b="1" dirty="0" err="1" smtClean="0"/>
              <a:t>codon</a:t>
            </a:r>
            <a:r>
              <a:rPr lang="en-US" dirty="0" smtClean="0"/>
              <a:t>, however, this is bad because the protein is not complete. </a:t>
            </a:r>
            <a:r>
              <a:rPr lang="en-US" dirty="0" err="1" smtClean="0"/>
              <a:t>Marshmellows</a:t>
            </a:r>
            <a:r>
              <a:rPr lang="en-US" dirty="0" smtClean="0"/>
              <a:t> would not be smooth.</a:t>
            </a:r>
          </a:p>
          <a:p>
            <a:pPr marL="514350" indent="-514350">
              <a:buFont typeface="+mj-lt"/>
              <a:buAutoNum type="arabicPeriod"/>
            </a:pPr>
            <a:r>
              <a:rPr lang="en-US" dirty="0" smtClean="0"/>
              <a:t>If the 19</a:t>
            </a:r>
            <a:r>
              <a:rPr lang="en-US" baseline="30000" dirty="0" smtClean="0"/>
              <a:t>th</a:t>
            </a:r>
            <a:r>
              <a:rPr lang="en-US" dirty="0" smtClean="0"/>
              <a:t>, 20th, 21</a:t>
            </a:r>
            <a:r>
              <a:rPr lang="en-US" baseline="30000" dirty="0" smtClean="0"/>
              <a:t>st</a:t>
            </a:r>
            <a:r>
              <a:rPr lang="en-US" dirty="0" smtClean="0"/>
              <a:t> nucleotides of your DNA sequence were deleted the 7</a:t>
            </a:r>
            <a:r>
              <a:rPr lang="en-US" baseline="30000" dirty="0" smtClean="0"/>
              <a:t>th</a:t>
            </a:r>
            <a:r>
              <a:rPr lang="en-US" dirty="0" smtClean="0"/>
              <a:t> </a:t>
            </a:r>
            <a:r>
              <a:rPr lang="en-US" dirty="0" err="1" smtClean="0"/>
              <a:t>codon</a:t>
            </a:r>
            <a:r>
              <a:rPr lang="en-US" dirty="0" smtClean="0"/>
              <a:t> were deleted the rice </a:t>
            </a:r>
            <a:r>
              <a:rPr lang="en-US" dirty="0" err="1" smtClean="0"/>
              <a:t>krispie</a:t>
            </a:r>
            <a:r>
              <a:rPr lang="en-US" dirty="0" smtClean="0"/>
              <a:t> treat would not have color.</a:t>
            </a:r>
          </a:p>
          <a:p>
            <a:pPr marL="514350" indent="-514350">
              <a:buFont typeface="+mj-lt"/>
              <a:buAutoNum type="arabicPeriod"/>
            </a:pPr>
            <a:r>
              <a:rPr lang="en-US" dirty="0" smtClean="0"/>
              <a:t>Two proteins are different by some were flat, round, some were red, some blue, some M&amp;M’s &amp;/ gummy bears.</a:t>
            </a:r>
          </a:p>
          <a:p>
            <a:pPr marL="514350" indent="-514350">
              <a:buNone/>
            </a:pPr>
            <a:r>
              <a:rPr lang="en-US" dirty="0" smtClean="0"/>
              <a:t>Conclusion</a:t>
            </a:r>
          </a:p>
          <a:p>
            <a:pPr marL="514350" indent="-514350">
              <a:buNone/>
            </a:pPr>
            <a:r>
              <a:rPr lang="en-US" dirty="0" smtClean="0"/>
              <a:t>1.If you were given the</a:t>
            </a:r>
          </a:p>
        </p:txBody>
      </p:sp>
    </p:spTree>
    <p:extLst>
      <p:ext uri="{BB962C8B-B14F-4D97-AF65-F5344CB8AC3E}">
        <p14:creationId xmlns:p14="http://schemas.microsoft.com/office/powerpoint/2010/main" val="342793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Classwork – Transcription &amp; Translation p. 53 NB</a:t>
            </a:r>
            <a:endParaRPr lang="en-US" dirty="0"/>
          </a:p>
        </p:txBody>
      </p:sp>
      <p:sp>
        <p:nvSpPr>
          <p:cNvPr id="3" name="Content Placeholder 2"/>
          <p:cNvSpPr>
            <a:spLocks noGrp="1"/>
          </p:cNvSpPr>
          <p:nvPr>
            <p:ph idx="1"/>
          </p:nvPr>
        </p:nvSpPr>
        <p:spPr/>
        <p:txBody>
          <a:bodyPr/>
          <a:lstStyle/>
          <a:p>
            <a:r>
              <a:rPr lang="en-US" dirty="0" smtClean="0"/>
              <a:t>Work on worksheet about Protein Synthesis.</a:t>
            </a:r>
          </a:p>
          <a:p>
            <a:r>
              <a:rPr lang="en-US" dirty="0" smtClean="0"/>
              <a:t>Transcribe the DNA sequence.</a:t>
            </a:r>
          </a:p>
          <a:p>
            <a:r>
              <a:rPr lang="en-US" dirty="0" smtClean="0"/>
              <a:t>Then, translate the Amino Acid sequence to the right of the Codons.</a:t>
            </a:r>
            <a:endParaRPr lang="en-US" dirty="0"/>
          </a:p>
        </p:txBody>
      </p:sp>
    </p:spTree>
    <p:extLst>
      <p:ext uri="{BB962C8B-B14F-4D97-AF65-F5344CB8AC3E}">
        <p14:creationId xmlns:p14="http://schemas.microsoft.com/office/powerpoint/2010/main" val="36887874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Draw Protein Synthesis</a:t>
            </a:r>
            <a:endParaRPr lang="en-US" dirty="0"/>
          </a:p>
        </p:txBody>
      </p:sp>
      <p:sp>
        <p:nvSpPr>
          <p:cNvPr id="3" name="Content Placeholder 2"/>
          <p:cNvSpPr>
            <a:spLocks noGrp="1"/>
          </p:cNvSpPr>
          <p:nvPr>
            <p:ph idx="1"/>
          </p:nvPr>
        </p:nvSpPr>
        <p:spPr>
          <a:xfrm>
            <a:off x="1524000" y="1066801"/>
            <a:ext cx="9144000" cy="5059363"/>
          </a:xfrm>
        </p:spPr>
        <p:txBody>
          <a:bodyPr/>
          <a:lstStyle/>
          <a:p>
            <a:r>
              <a:rPr lang="en-US" dirty="0" smtClean="0"/>
              <a:t>P. 73 NB</a:t>
            </a:r>
          </a:p>
          <a:p>
            <a:r>
              <a:rPr lang="en-US" dirty="0" smtClean="0"/>
              <a:t>Turn your book Landscape Style    </a:t>
            </a:r>
            <a:r>
              <a:rPr lang="en-US" dirty="0" smtClean="0">
                <a:sym typeface="Wingdings" pitchFamily="2" charset="2"/>
              </a:rPr>
              <a:t>------</a:t>
            </a:r>
          </a:p>
          <a:p>
            <a:r>
              <a:rPr lang="en-US" dirty="0" smtClean="0">
                <a:sym typeface="Wingdings" pitchFamily="2" charset="2"/>
              </a:rPr>
              <a:t>Have 4 different colored pencils.</a:t>
            </a:r>
          </a:p>
          <a:p>
            <a:r>
              <a:rPr lang="en-US" dirty="0" smtClean="0">
                <a:sym typeface="Wingdings" pitchFamily="2" charset="2"/>
              </a:rPr>
              <a:t>Write on the </a:t>
            </a:r>
            <a:r>
              <a:rPr lang="en-US" dirty="0" smtClean="0">
                <a:solidFill>
                  <a:srgbClr val="FF0000"/>
                </a:solidFill>
                <a:sym typeface="Wingdings" pitchFamily="2" charset="2"/>
              </a:rPr>
              <a:t>RED</a:t>
            </a:r>
            <a:r>
              <a:rPr lang="en-US" dirty="0" smtClean="0">
                <a:sym typeface="Wingdings" pitchFamily="2" charset="2"/>
              </a:rPr>
              <a:t> line at the top: </a:t>
            </a:r>
            <a:r>
              <a:rPr lang="en-US" b="1" dirty="0" smtClean="0">
                <a:sym typeface="Wingdings" pitchFamily="2" charset="2"/>
              </a:rPr>
              <a:t>Protein Synthesis: the making of Proteins</a:t>
            </a:r>
          </a:p>
          <a:p>
            <a:r>
              <a:rPr lang="en-US" dirty="0" smtClean="0">
                <a:sym typeface="Wingdings" pitchFamily="2" charset="2"/>
              </a:rPr>
              <a:t>Use ¾ of the page</a:t>
            </a:r>
          </a:p>
          <a:p>
            <a:r>
              <a:rPr lang="en-US" dirty="0" smtClean="0">
                <a:sym typeface="Wingdings" pitchFamily="2" charset="2"/>
              </a:rPr>
              <a:t>The last ¼ of the page will be a summary/ AXES paragraph.</a:t>
            </a:r>
          </a:p>
          <a:p>
            <a:endParaRPr lang="en-US" dirty="0"/>
          </a:p>
        </p:txBody>
      </p:sp>
    </p:spTree>
    <p:extLst>
      <p:ext uri="{BB962C8B-B14F-4D97-AF65-F5344CB8AC3E}">
        <p14:creationId xmlns:p14="http://schemas.microsoft.com/office/powerpoint/2010/main" val="305130148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jmcallister\My Documents\My Pictures\Protein Synthesis.jpg"/>
          <p:cNvPicPr>
            <a:picLocks noChangeAspect="1" noChangeArrowheads="1"/>
          </p:cNvPicPr>
          <p:nvPr/>
        </p:nvPicPr>
        <p:blipFill>
          <a:blip r:embed="rId2" cstate="print"/>
          <a:srcRect/>
          <a:stretch>
            <a:fillRect/>
          </a:stretch>
        </p:blipFill>
        <p:spPr bwMode="auto">
          <a:xfrm>
            <a:off x="1524000" y="0"/>
            <a:ext cx="9144000" cy="6858000"/>
          </a:xfrm>
          <a:prstGeom prst="rect">
            <a:avLst/>
          </a:prstGeom>
          <a:noFill/>
        </p:spPr>
      </p:pic>
    </p:spTree>
    <p:extLst>
      <p:ext uri="{BB962C8B-B14F-4D97-AF65-F5344CB8AC3E}">
        <p14:creationId xmlns:p14="http://schemas.microsoft.com/office/powerpoint/2010/main" val="12108129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91619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981200" y="1"/>
            <a:ext cx="8229600" cy="490537"/>
          </a:xfrm>
        </p:spPr>
        <p:txBody>
          <a:bodyPr>
            <a:normAutofit/>
          </a:bodyPr>
          <a:lstStyle/>
          <a:p>
            <a:r>
              <a:rPr lang="en-US" sz="2400" dirty="0"/>
              <a:t>Proteins Notes P. </a:t>
            </a:r>
            <a:r>
              <a:rPr lang="en-US" sz="2400" dirty="0" smtClean="0"/>
              <a:t>81 </a:t>
            </a:r>
            <a:r>
              <a:rPr lang="en-US" sz="2400" dirty="0"/>
              <a:t>NB</a:t>
            </a:r>
          </a:p>
        </p:txBody>
      </p:sp>
      <p:sp>
        <p:nvSpPr>
          <p:cNvPr id="8195" name="Rectangle 3"/>
          <p:cNvSpPr>
            <a:spLocks noGrp="1" noChangeArrowheads="1"/>
          </p:cNvSpPr>
          <p:nvPr>
            <p:ph type="body" idx="1"/>
          </p:nvPr>
        </p:nvSpPr>
        <p:spPr>
          <a:xfrm>
            <a:off x="1981200" y="836613"/>
            <a:ext cx="8229600" cy="5289550"/>
          </a:xfrm>
        </p:spPr>
        <p:txBody>
          <a:bodyPr/>
          <a:lstStyle/>
          <a:p>
            <a:r>
              <a:rPr lang="en-US" sz="2400" dirty="0"/>
              <a:t>Proteins can come in </a:t>
            </a:r>
          </a:p>
          <a:p>
            <a:pPr>
              <a:buFontTx/>
              <a:buNone/>
            </a:pPr>
            <a:r>
              <a:rPr lang="en-US" sz="2400" dirty="0"/>
              <a:t>many different shapes </a:t>
            </a:r>
          </a:p>
          <a:p>
            <a:pPr>
              <a:buFontTx/>
              <a:buNone/>
            </a:pPr>
            <a:r>
              <a:rPr lang="en-US" sz="2400" dirty="0"/>
              <a:t>and sizes</a:t>
            </a:r>
          </a:p>
          <a:p>
            <a:r>
              <a:rPr lang="en-US" sz="2400" dirty="0"/>
              <a:t>The number &amp; sequence of</a:t>
            </a:r>
          </a:p>
          <a:p>
            <a:pPr>
              <a:buNone/>
            </a:pPr>
            <a:r>
              <a:rPr lang="en-US" sz="2400" dirty="0"/>
              <a:t> amino acids determine its</a:t>
            </a:r>
          </a:p>
          <a:p>
            <a:pPr>
              <a:buNone/>
            </a:pPr>
            <a:r>
              <a:rPr lang="en-US" sz="2400" dirty="0"/>
              <a:t>a proteins shape.</a:t>
            </a:r>
          </a:p>
          <a:p>
            <a:r>
              <a:rPr lang="en-US" sz="2400" dirty="0"/>
              <a:t>An example of </a:t>
            </a:r>
          </a:p>
          <a:p>
            <a:pPr>
              <a:buFontTx/>
              <a:buNone/>
            </a:pPr>
            <a:r>
              <a:rPr lang="en-US" sz="2400" dirty="0"/>
              <a:t>proteins: ENZYMES!</a:t>
            </a:r>
          </a:p>
          <a:p>
            <a:r>
              <a:rPr lang="en-US" sz="2400" dirty="0"/>
              <a:t>Proteins must have a </a:t>
            </a:r>
          </a:p>
          <a:p>
            <a:pPr marL="0" indent="0">
              <a:buNone/>
            </a:pPr>
            <a:r>
              <a:rPr lang="en-US" sz="2400" dirty="0"/>
              <a:t>specific structure in order</a:t>
            </a:r>
          </a:p>
          <a:p>
            <a:pPr marL="0" indent="0">
              <a:buNone/>
            </a:pPr>
            <a:r>
              <a:rPr lang="en-US" sz="2400" dirty="0"/>
              <a:t> to function properly.</a:t>
            </a:r>
          </a:p>
          <a:p>
            <a:endParaRPr lang="en-US" sz="2000" dirty="0"/>
          </a:p>
        </p:txBody>
      </p:sp>
      <p:pic>
        <p:nvPicPr>
          <p:cNvPr id="8196" name="Picture 4"/>
          <p:cNvPicPr>
            <a:picLocks noChangeAspect="1" noChangeArrowheads="1"/>
          </p:cNvPicPr>
          <p:nvPr/>
        </p:nvPicPr>
        <p:blipFill>
          <a:blip r:embed="rId2" cstate="print"/>
          <a:srcRect/>
          <a:stretch>
            <a:fillRect/>
          </a:stretch>
        </p:blipFill>
        <p:spPr bwMode="auto">
          <a:xfrm>
            <a:off x="5486400" y="381000"/>
            <a:ext cx="5029200" cy="6021388"/>
          </a:xfrm>
          <a:prstGeom prst="rect">
            <a:avLst/>
          </a:prstGeom>
          <a:noFill/>
          <a:ln w="9525">
            <a:noFill/>
            <a:miter lim="800000"/>
            <a:headEnd/>
            <a:tailEnd/>
          </a:ln>
          <a:effectLst/>
        </p:spPr>
      </p:pic>
    </p:spTree>
    <p:extLst>
      <p:ext uri="{BB962C8B-B14F-4D97-AF65-F5344CB8AC3E}">
        <p14:creationId xmlns:p14="http://schemas.microsoft.com/office/powerpoint/2010/main" val="213747968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1981200" y="274638"/>
            <a:ext cx="8229600" cy="633412"/>
          </a:xfrm>
        </p:spPr>
        <p:txBody>
          <a:bodyPr/>
          <a:lstStyle/>
          <a:p>
            <a:r>
              <a:rPr lang="en-US" sz="1800"/>
              <a:t>Warm Up Answer</a:t>
            </a:r>
          </a:p>
        </p:txBody>
      </p:sp>
      <p:sp>
        <p:nvSpPr>
          <p:cNvPr id="2053" name="Rectangle 5"/>
          <p:cNvSpPr>
            <a:spLocks noGrp="1" noChangeArrowheads="1"/>
          </p:cNvSpPr>
          <p:nvPr>
            <p:ph type="body" idx="1"/>
          </p:nvPr>
        </p:nvSpPr>
        <p:spPr/>
        <p:txBody>
          <a:bodyPr/>
          <a:lstStyle/>
          <a:p>
            <a:endParaRPr lang="en-US"/>
          </a:p>
        </p:txBody>
      </p:sp>
      <p:pic>
        <p:nvPicPr>
          <p:cNvPr id="2055" name="Picture 7"/>
          <p:cNvPicPr>
            <a:picLocks noChangeAspect="1" noChangeArrowheads="1"/>
          </p:cNvPicPr>
          <p:nvPr/>
        </p:nvPicPr>
        <p:blipFill>
          <a:blip r:embed="rId2" cstate="print"/>
          <a:srcRect/>
          <a:stretch>
            <a:fillRect/>
          </a:stretch>
        </p:blipFill>
        <p:spPr bwMode="auto">
          <a:xfrm>
            <a:off x="3216276" y="1360489"/>
            <a:ext cx="7451725" cy="4803775"/>
          </a:xfrm>
          <a:prstGeom prst="rect">
            <a:avLst/>
          </a:prstGeom>
          <a:noFill/>
          <a:ln w="9525">
            <a:noFill/>
            <a:miter lim="800000"/>
            <a:headEnd/>
            <a:tailEnd/>
          </a:ln>
          <a:effectLst/>
        </p:spPr>
      </p:pic>
      <p:pic>
        <p:nvPicPr>
          <p:cNvPr id="2056" name="Picture 8"/>
          <p:cNvPicPr>
            <a:picLocks noChangeAspect="1" noChangeArrowheads="1"/>
          </p:cNvPicPr>
          <p:nvPr/>
        </p:nvPicPr>
        <p:blipFill>
          <a:blip r:embed="rId3" cstate="print"/>
          <a:srcRect/>
          <a:stretch>
            <a:fillRect/>
          </a:stretch>
        </p:blipFill>
        <p:spPr bwMode="auto">
          <a:xfrm>
            <a:off x="1703389" y="115889"/>
            <a:ext cx="3240087" cy="2560637"/>
          </a:xfrm>
          <a:prstGeom prst="rect">
            <a:avLst/>
          </a:prstGeom>
          <a:noFill/>
          <a:ln w="9525">
            <a:noFill/>
            <a:miter lim="800000"/>
            <a:headEnd/>
            <a:tailEnd/>
          </a:ln>
          <a:effectLst/>
        </p:spPr>
      </p:pic>
    </p:spTree>
    <p:extLst>
      <p:ext uri="{BB962C8B-B14F-4D97-AF65-F5344CB8AC3E}">
        <p14:creationId xmlns:p14="http://schemas.microsoft.com/office/powerpoint/2010/main" val="395229853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028868" cy="1417638"/>
          </a:xfrm>
        </p:spPr>
        <p:txBody>
          <a:bodyPr>
            <a:normAutofit/>
          </a:bodyPr>
          <a:lstStyle/>
          <a:p>
            <a:r>
              <a:rPr lang="en-US" sz="2400" dirty="0" smtClean="0"/>
              <a:t>10/07  </a:t>
            </a:r>
            <a:r>
              <a:rPr lang="en-US" sz="2400" dirty="0"/>
              <a:t>Applied Genetics 13.2</a:t>
            </a:r>
            <a:br>
              <a:rPr lang="en-US" sz="2400" dirty="0"/>
            </a:br>
            <a:r>
              <a:rPr lang="en-US" sz="2400" dirty="0"/>
              <a:t>Obj. TSW be able to explain how basic DNA technology is used to construct recombinant DNA molecules in a Minilab 13.1 </a:t>
            </a:r>
            <a:r>
              <a:rPr lang="en-US" sz="2400" dirty="0" smtClean="0"/>
              <a:t>p.72 </a:t>
            </a:r>
            <a:r>
              <a:rPr lang="en-US" sz="2400" dirty="0" smtClean="0"/>
              <a:t>NB</a:t>
            </a:r>
            <a:endParaRPr lang="en-US" sz="2400" dirty="0"/>
          </a:p>
        </p:txBody>
      </p:sp>
      <p:sp>
        <p:nvSpPr>
          <p:cNvPr id="3" name="Text Placeholder 2"/>
          <p:cNvSpPr>
            <a:spLocks noGrp="1"/>
          </p:cNvSpPr>
          <p:nvPr>
            <p:ph type="body" idx="1"/>
          </p:nvPr>
        </p:nvSpPr>
        <p:spPr>
          <a:xfrm>
            <a:off x="2057400" y="1066800"/>
            <a:ext cx="4040188" cy="639762"/>
          </a:xfrm>
        </p:spPr>
        <p:txBody>
          <a:bodyPr/>
          <a:lstStyle/>
          <a:p>
            <a:r>
              <a:rPr lang="en-US" dirty="0" smtClean="0">
                <a:hlinkClick r:id="rId2" action="ppaction://hlinkfile"/>
              </a:rPr>
              <a:t>HHMI.org</a:t>
            </a:r>
            <a:endParaRPr lang="en-US" dirty="0"/>
          </a:p>
        </p:txBody>
      </p:sp>
      <p:sp>
        <p:nvSpPr>
          <p:cNvPr id="5" name="Text Placeholder 4"/>
          <p:cNvSpPr>
            <a:spLocks noGrp="1"/>
          </p:cNvSpPr>
          <p:nvPr>
            <p:ph type="body" sz="quarter" idx="3"/>
          </p:nvPr>
        </p:nvSpPr>
        <p:spPr>
          <a:xfrm>
            <a:off x="6172201" y="1066800"/>
            <a:ext cx="4041775" cy="639762"/>
          </a:xfrm>
        </p:spPr>
        <p:txBody>
          <a:bodyPr/>
          <a:lstStyle/>
          <a:p>
            <a:r>
              <a:rPr lang="en-US" dirty="0" smtClean="0"/>
              <a:t>NOVA.pbs.org</a:t>
            </a:r>
            <a:endParaRPr lang="en-US" dirty="0"/>
          </a:p>
        </p:txBody>
      </p:sp>
      <p:sp>
        <p:nvSpPr>
          <p:cNvPr id="6" name="Content Placeholder 5"/>
          <p:cNvSpPr>
            <a:spLocks noGrp="1"/>
          </p:cNvSpPr>
          <p:nvPr>
            <p:ph sz="quarter" idx="4"/>
          </p:nvPr>
        </p:nvSpPr>
        <p:spPr>
          <a:xfrm>
            <a:off x="6787708" y="1867080"/>
            <a:ext cx="5404292" cy="3951288"/>
          </a:xfrm>
        </p:spPr>
        <p:txBody>
          <a:bodyPr/>
          <a:lstStyle/>
          <a:p>
            <a:pPr marL="457200" indent="-457200">
              <a:buFont typeface="+mj-lt"/>
              <a:buAutoNum type="arabicPeriod"/>
            </a:pPr>
            <a:r>
              <a:rPr lang="en-US" dirty="0" smtClean="0"/>
              <a:t>Genetic Engineering uses Recombinant DNA, explain.</a:t>
            </a:r>
          </a:p>
          <a:p>
            <a:pPr marL="457200" indent="-457200">
              <a:buFont typeface="+mj-lt"/>
              <a:buAutoNum type="arabicPeriod"/>
            </a:pPr>
            <a:r>
              <a:rPr lang="en-US" dirty="0" smtClean="0"/>
              <a:t>Explain a transgenic organism.</a:t>
            </a:r>
          </a:p>
          <a:p>
            <a:pPr marL="457200" indent="-457200">
              <a:buFont typeface="+mj-lt"/>
              <a:buAutoNum type="arabicPeriod"/>
            </a:pPr>
            <a:r>
              <a:rPr lang="en-US" dirty="0" smtClean="0"/>
              <a:t>Explain two ways in which recombinant bacteria are used for human applications.</a:t>
            </a:r>
            <a:endParaRPr lang="en-US" dirty="0"/>
          </a:p>
        </p:txBody>
      </p:sp>
      <p:pic>
        <p:nvPicPr>
          <p:cNvPr id="7" name="Picture 16" descr="Fig"/>
          <p:cNvPicPr>
            <a:picLocks noGrp="1" noChangeAspect="1" noChangeArrowheads="1"/>
          </p:cNvPicPr>
          <p:nvPr>
            <p:ph sz="half" idx="2"/>
          </p:nvPr>
        </p:nvPicPr>
        <p:blipFill>
          <a:blip r:embed="rId3" cstate="print"/>
          <a:srcRect/>
          <a:stretch>
            <a:fillRect/>
          </a:stretch>
        </p:blipFill>
        <p:spPr bwMode="auto">
          <a:xfrm>
            <a:off x="0" y="1609726"/>
            <a:ext cx="2714625" cy="3429000"/>
          </a:xfrm>
          <a:prstGeom prst="rect">
            <a:avLst/>
          </a:prstGeom>
          <a:noFill/>
        </p:spPr>
      </p:pic>
      <p:pic>
        <p:nvPicPr>
          <p:cNvPr id="8" name="Picture 13" descr="Fig"/>
          <p:cNvPicPr>
            <a:picLocks noChangeAspect="1" noChangeArrowheads="1"/>
          </p:cNvPicPr>
          <p:nvPr/>
        </p:nvPicPr>
        <p:blipFill>
          <a:blip r:embed="rId4" cstate="print"/>
          <a:srcRect/>
          <a:stretch>
            <a:fillRect/>
          </a:stretch>
        </p:blipFill>
        <p:spPr bwMode="auto">
          <a:xfrm>
            <a:off x="4724400" y="4719711"/>
            <a:ext cx="4790404" cy="2133600"/>
          </a:xfrm>
          <a:prstGeom prst="rect">
            <a:avLst/>
          </a:prstGeom>
          <a:noFill/>
        </p:spPr>
      </p:pic>
      <p:pic>
        <p:nvPicPr>
          <p:cNvPr id="9" name="Picture 2065" descr="Fig"/>
          <p:cNvPicPr>
            <a:picLocks noChangeAspect="1" noChangeArrowheads="1"/>
          </p:cNvPicPr>
          <p:nvPr/>
        </p:nvPicPr>
        <p:blipFill>
          <a:blip r:embed="rId5" cstate="print"/>
          <a:srcRect/>
          <a:stretch>
            <a:fillRect/>
          </a:stretch>
        </p:blipFill>
        <p:spPr bwMode="auto">
          <a:xfrm>
            <a:off x="1521949" y="4748797"/>
            <a:ext cx="3200400" cy="2010446"/>
          </a:xfrm>
          <a:prstGeom prst="rect">
            <a:avLst/>
          </a:prstGeom>
          <a:noFill/>
        </p:spPr>
      </p:pic>
      <p:pic>
        <p:nvPicPr>
          <p:cNvPr id="10" name="Picture 17" descr="Fig"/>
          <p:cNvPicPr>
            <a:picLocks noChangeAspect="1" noChangeArrowheads="1"/>
          </p:cNvPicPr>
          <p:nvPr/>
        </p:nvPicPr>
        <p:blipFill>
          <a:blip r:embed="rId6" cstate="print"/>
          <a:srcRect/>
          <a:stretch>
            <a:fillRect/>
          </a:stretch>
        </p:blipFill>
        <p:spPr bwMode="auto">
          <a:xfrm>
            <a:off x="2718727" y="2910068"/>
            <a:ext cx="2264585" cy="1865312"/>
          </a:xfrm>
          <a:prstGeom prst="rect">
            <a:avLst/>
          </a:prstGeom>
          <a:noFill/>
        </p:spPr>
      </p:pic>
      <p:sp>
        <p:nvSpPr>
          <p:cNvPr id="11" name="TextBox 10"/>
          <p:cNvSpPr txBox="1"/>
          <p:nvPr/>
        </p:nvSpPr>
        <p:spPr>
          <a:xfrm>
            <a:off x="4191000" y="1600201"/>
            <a:ext cx="2667000" cy="1200329"/>
          </a:xfrm>
          <a:prstGeom prst="rect">
            <a:avLst/>
          </a:prstGeom>
          <a:noFill/>
        </p:spPr>
        <p:txBody>
          <a:bodyPr wrap="square" rtlCol="0">
            <a:spAutoFit/>
          </a:bodyPr>
          <a:lstStyle/>
          <a:p>
            <a:r>
              <a:rPr lang="en-US" sz="2400" b="1" dirty="0"/>
              <a:t>HW – Read CH 13</a:t>
            </a:r>
          </a:p>
          <a:p>
            <a:r>
              <a:rPr lang="en-US" sz="2400" b="1" dirty="0"/>
              <a:t>1pg notes P. </a:t>
            </a:r>
            <a:r>
              <a:rPr lang="en-US" sz="2400" b="1" dirty="0" smtClean="0"/>
              <a:t>81 </a:t>
            </a:r>
            <a:r>
              <a:rPr lang="en-US" sz="2400" b="1" dirty="0"/>
              <a:t>NB</a:t>
            </a:r>
          </a:p>
          <a:p>
            <a:r>
              <a:rPr lang="en-US" sz="2400" b="1" dirty="0"/>
              <a:t>Finish Study Guide</a:t>
            </a:r>
          </a:p>
        </p:txBody>
      </p:sp>
    </p:spTree>
    <p:extLst>
      <p:ext uri="{BB962C8B-B14F-4D97-AF65-F5344CB8AC3E}">
        <p14:creationId xmlns:p14="http://schemas.microsoft.com/office/powerpoint/2010/main" val="415085633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Genetic Engineering</a:t>
            </a:r>
            <a:endParaRPr lang="en-US" dirty="0"/>
          </a:p>
        </p:txBody>
      </p:sp>
      <p:sp>
        <p:nvSpPr>
          <p:cNvPr id="3" name="Content Placeholder 2"/>
          <p:cNvSpPr>
            <a:spLocks noGrp="1"/>
          </p:cNvSpPr>
          <p:nvPr>
            <p:ph idx="1"/>
          </p:nvPr>
        </p:nvSpPr>
        <p:spPr>
          <a:xfrm>
            <a:off x="1524000" y="1371601"/>
            <a:ext cx="9144000" cy="4525963"/>
          </a:xfrm>
        </p:spPr>
        <p:txBody>
          <a:bodyPr/>
          <a:lstStyle/>
          <a:p>
            <a:pPr marL="514350" indent="-514350">
              <a:buNone/>
            </a:pPr>
            <a:r>
              <a:rPr lang="en-US" dirty="0" smtClean="0"/>
              <a:t>#1. Recombinant DNA is DNA that has one or more genes  from another organism in it’s genome.  </a:t>
            </a:r>
          </a:p>
          <a:p>
            <a:pPr marL="514350" indent="-514350">
              <a:buNone/>
            </a:pPr>
            <a:r>
              <a:rPr lang="en-US" dirty="0" smtClean="0"/>
              <a:t>#2.  A transgenic organism has Recombinant DNA.</a:t>
            </a:r>
          </a:p>
          <a:p>
            <a:pPr marL="514350" indent="-514350">
              <a:buNone/>
            </a:pPr>
            <a:r>
              <a:rPr lang="en-US" dirty="0" smtClean="0"/>
              <a:t>#3. Bacteria is a transgenic organism that can have the gene to make insulin for people who have Diabetes.  They also can have the gene for Growth Hormone to help people who have Dwarfism be a more normal range of height.</a:t>
            </a:r>
            <a:endParaRPr lang="en-US" dirty="0"/>
          </a:p>
        </p:txBody>
      </p:sp>
    </p:spTree>
    <p:extLst>
      <p:ext uri="{BB962C8B-B14F-4D97-AF65-F5344CB8AC3E}">
        <p14:creationId xmlns:p14="http://schemas.microsoft.com/office/powerpoint/2010/main" val="360563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amond(in)">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0866"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13.2 Summary – pages 341 - 348</a:t>
            </a:r>
          </a:p>
        </p:txBody>
      </p:sp>
      <p:sp>
        <p:nvSpPr>
          <p:cNvPr id="1060867" name="Text Box 3"/>
          <p:cNvSpPr txBox="1">
            <a:spLocks noChangeArrowheads="1"/>
          </p:cNvSpPr>
          <p:nvPr/>
        </p:nvSpPr>
        <p:spPr bwMode="auto">
          <a:xfrm>
            <a:off x="2114550" y="914401"/>
            <a:ext cx="7639050" cy="646331"/>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a:solidFill>
                  <a:schemeClr val="tx2"/>
                </a:solidFill>
                <a:latin typeface="Times" pitchFamily="18" charset="0"/>
              </a:rPr>
              <a:t>Restriction enzymes cleave DNA</a:t>
            </a:r>
          </a:p>
        </p:txBody>
      </p:sp>
      <p:pic>
        <p:nvPicPr>
          <p:cNvPr id="1060868" name="Picture 4"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1060869"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1060870" name="Picture 6" descr="New TOC">
            <a:hlinkClick r:id="" action="ppaction://noaction"/>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106087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1060872"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1060873"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1060875" name="Picture 11" descr="Sec"/>
          <p:cNvPicPr>
            <a:picLocks noChangeAspect="1" noChangeArrowheads="1"/>
          </p:cNvPicPr>
          <p:nvPr/>
        </p:nvPicPr>
        <p:blipFill>
          <a:blip r:embed="rId10" cstate="print"/>
          <a:srcRect/>
          <a:stretch>
            <a:fillRect/>
          </a:stretch>
        </p:blipFill>
        <p:spPr bwMode="auto">
          <a:xfrm>
            <a:off x="1524000" y="0"/>
            <a:ext cx="1752600" cy="762000"/>
          </a:xfrm>
          <a:prstGeom prst="rect">
            <a:avLst/>
          </a:prstGeom>
          <a:noFill/>
        </p:spPr>
      </p:pic>
      <p:pic>
        <p:nvPicPr>
          <p:cNvPr id="1060876" name="Picture 12" descr="Sec"/>
          <p:cNvPicPr>
            <a:picLocks noChangeAspect="1" noChangeArrowheads="1"/>
          </p:cNvPicPr>
          <p:nvPr/>
        </p:nvPicPr>
        <p:blipFill>
          <a:blip r:embed="rId11" cstate="print"/>
          <a:srcRect/>
          <a:stretch>
            <a:fillRect/>
          </a:stretch>
        </p:blipFill>
        <p:spPr bwMode="auto">
          <a:xfrm>
            <a:off x="3810000" y="0"/>
            <a:ext cx="5486400" cy="482600"/>
          </a:xfrm>
          <a:prstGeom prst="rect">
            <a:avLst/>
          </a:prstGeom>
          <a:noFill/>
        </p:spPr>
      </p:pic>
      <p:pic>
        <p:nvPicPr>
          <p:cNvPr id="1060878" name="GB4F630M.AVI">
            <a:hlinkClick r:id="" action="ppaction://media"/>
          </p:cNvPr>
          <p:cNvPicPr>
            <a:picLocks noRot="1" noChangeAspect="1" noChangeArrowheads="1"/>
          </p:cNvPicPr>
          <p:nvPr>
            <a:videoFile r:link="rId1"/>
          </p:nvPr>
        </p:nvPicPr>
        <p:blipFill>
          <a:blip r:embed="rId12" cstate="print"/>
          <a:srcRect/>
          <a:stretch>
            <a:fillRect/>
          </a:stretch>
        </p:blipFill>
        <p:spPr bwMode="auto">
          <a:xfrm>
            <a:off x="4572000" y="2286000"/>
            <a:ext cx="3048000" cy="2286000"/>
          </a:xfrm>
          <a:prstGeom prst="rect">
            <a:avLst/>
          </a:prstGeom>
          <a:noFill/>
        </p:spPr>
      </p:pic>
      <p:sp>
        <p:nvSpPr>
          <p:cNvPr id="1060879" name="Text Box 15"/>
          <p:cNvSpPr txBox="1">
            <a:spLocks noChangeArrowheads="1"/>
          </p:cNvSpPr>
          <p:nvPr/>
        </p:nvSpPr>
        <p:spPr bwMode="auto">
          <a:xfrm>
            <a:off x="4924425" y="4572000"/>
            <a:ext cx="2412840" cy="338554"/>
          </a:xfrm>
          <a:prstGeom prst="rect">
            <a:avLst/>
          </a:prstGeom>
          <a:noFill/>
          <a:ln w="9525">
            <a:noFill/>
            <a:miter lim="800000"/>
            <a:headEnd/>
            <a:tailEnd/>
          </a:ln>
          <a:effectLst/>
        </p:spPr>
        <p:txBody>
          <a:bodyPr wrap="none">
            <a:spAutoFit/>
          </a:bodyPr>
          <a:lstStyle/>
          <a:p>
            <a:r>
              <a:rPr lang="en-US" sz="1600">
                <a:solidFill>
                  <a:schemeClr val="tx2"/>
                </a:solidFill>
                <a:latin typeface="Times New Roman" pitchFamily="18" charset="0"/>
              </a:rPr>
              <a:t>Click image to view movie</a:t>
            </a:r>
          </a:p>
        </p:txBody>
      </p:sp>
    </p:spTree>
    <p:extLst>
      <p:ext uri="{BB962C8B-B14F-4D97-AF65-F5344CB8AC3E}">
        <p14:creationId xmlns:p14="http://schemas.microsoft.com/office/powerpoint/2010/main" val="23326746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60868"/>
                                        </p:tgtEl>
                                        <p:attrNameLst>
                                          <p:attrName>style.visibility</p:attrName>
                                        </p:attrNameLst>
                                      </p:cBhvr>
                                      <p:to>
                                        <p:strVal val="visible"/>
                                      </p:to>
                                    </p:set>
                                    <p:animEffect transition="in" filter="box(out)">
                                      <p:cBhvr>
                                        <p:cTn id="7" dur="500"/>
                                        <p:tgtEl>
                                          <p:spTgt spid="106086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6087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60878"/>
                                        </p:tgtEl>
                                      </p:cBhvr>
                                    </p:cmd>
                                  </p:childTnLst>
                                </p:cTn>
                              </p:par>
                            </p:childTnLst>
                          </p:cTn>
                        </p:par>
                      </p:childTnLst>
                    </p:cTn>
                  </p:par>
                </p:childTnLst>
              </p:cTn>
              <p:nextCondLst>
                <p:cond evt="onClick" delay="0">
                  <p:tgtEl>
                    <p:spTgt spid="1060878"/>
                  </p:tgtEl>
                </p:cond>
              </p:nextCondLst>
            </p:seq>
            <p:video>
              <p:cMediaNode>
                <p:cTn id="13" fill="remove" display="0">
                  <p:stCondLst>
                    <p:cond delay="indefinite"/>
                  </p:stCondLst>
                  <p:endCondLst>
                    <p:cond evt="onNext" delay="0">
                      <p:tgtEl>
                        <p:sldTgt/>
                      </p:tgtEl>
                    </p:cond>
                    <p:cond evt="onPrev" delay="0">
                      <p:tgtEl>
                        <p:sldTgt/>
                      </p:tgtEl>
                    </p:cond>
                  </p:endCondLst>
                </p:cTn>
                <p:tgtEl>
                  <p:spTgt spid="1060878"/>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89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13.2 Summary – pages 341 - 348</a:t>
            </a:r>
          </a:p>
        </p:txBody>
      </p:sp>
      <p:sp>
        <p:nvSpPr>
          <p:cNvPr id="1061891" name="Text Box 3"/>
          <p:cNvSpPr txBox="1">
            <a:spLocks noChangeArrowheads="1"/>
          </p:cNvSpPr>
          <p:nvPr/>
        </p:nvSpPr>
        <p:spPr bwMode="auto">
          <a:xfrm>
            <a:off x="2114550" y="914401"/>
            <a:ext cx="7639050" cy="646331"/>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a:solidFill>
                  <a:schemeClr val="tx2"/>
                </a:solidFill>
                <a:latin typeface="Times" pitchFamily="18" charset="0"/>
              </a:rPr>
              <a:t>Vectors transfer DNA</a:t>
            </a:r>
          </a:p>
        </p:txBody>
      </p:sp>
      <p:pic>
        <p:nvPicPr>
          <p:cNvPr id="1061892" name="Picture 4"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1061893"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1061894" name="Picture 6" descr="New TOC">
            <a:hlinkClick r:id="" action="ppaction://noaction"/>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106189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1061896"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1061897"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1061899" name="Picture 11" descr="Sec"/>
          <p:cNvPicPr>
            <a:picLocks noChangeAspect="1" noChangeArrowheads="1"/>
          </p:cNvPicPr>
          <p:nvPr/>
        </p:nvPicPr>
        <p:blipFill>
          <a:blip r:embed="rId10" cstate="print"/>
          <a:srcRect/>
          <a:stretch>
            <a:fillRect/>
          </a:stretch>
        </p:blipFill>
        <p:spPr bwMode="auto">
          <a:xfrm>
            <a:off x="1524000" y="0"/>
            <a:ext cx="1752600" cy="762000"/>
          </a:xfrm>
          <a:prstGeom prst="rect">
            <a:avLst/>
          </a:prstGeom>
          <a:noFill/>
        </p:spPr>
      </p:pic>
      <p:pic>
        <p:nvPicPr>
          <p:cNvPr id="1061900" name="Picture 12" descr="Sec"/>
          <p:cNvPicPr>
            <a:picLocks noChangeAspect="1" noChangeArrowheads="1"/>
          </p:cNvPicPr>
          <p:nvPr/>
        </p:nvPicPr>
        <p:blipFill>
          <a:blip r:embed="rId11" cstate="print"/>
          <a:srcRect/>
          <a:stretch>
            <a:fillRect/>
          </a:stretch>
        </p:blipFill>
        <p:spPr bwMode="auto">
          <a:xfrm>
            <a:off x="3810000" y="0"/>
            <a:ext cx="5486400" cy="482600"/>
          </a:xfrm>
          <a:prstGeom prst="rect">
            <a:avLst/>
          </a:prstGeom>
          <a:noFill/>
        </p:spPr>
      </p:pic>
      <p:sp>
        <p:nvSpPr>
          <p:cNvPr id="1061902" name="Rectangle 14"/>
          <p:cNvSpPr>
            <a:spLocks noChangeArrowheads="1"/>
          </p:cNvSpPr>
          <p:nvPr/>
        </p:nvSpPr>
        <p:spPr bwMode="auto">
          <a:xfrm>
            <a:off x="2057400" y="1676400"/>
            <a:ext cx="7467600" cy="1569660"/>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latin typeface="Times" pitchFamily="18" charset="0"/>
              </a:rPr>
              <a:t>Biological vectors include viruses and plasmids.  A </a:t>
            </a:r>
            <a:r>
              <a:rPr lang="en-US" altLang="en-US" sz="3200">
                <a:solidFill>
                  <a:srgbClr val="FF0066"/>
                </a:solidFill>
                <a:latin typeface="Times" pitchFamily="18" charset="0"/>
              </a:rPr>
              <a:t>plasmid</a:t>
            </a:r>
            <a:r>
              <a:rPr lang="en-US" altLang="en-US" sz="3200">
                <a:latin typeface="Times" pitchFamily="18" charset="0"/>
              </a:rPr>
              <a:t>, is a small ring of DNA found in a bacterial cell.</a:t>
            </a:r>
          </a:p>
        </p:txBody>
      </p:sp>
      <p:pic>
        <p:nvPicPr>
          <p:cNvPr id="1061904" name="Picture 16" descr="audio image blue">
            <a:hlinkClick r:id="" action="ppaction://noaction">
              <a:snd r:embed="rId12" name="13-plasmid.WAV"/>
            </a:hlinkClick>
          </p:cNvPr>
          <p:cNvPicPr>
            <a:picLocks noChangeAspect="1" noChangeArrowheads="1"/>
          </p:cNvPicPr>
          <p:nvPr/>
        </p:nvPicPr>
        <p:blipFill>
          <a:blip r:embed="rId13" cstate="print"/>
          <a:srcRect/>
          <a:stretch>
            <a:fillRect/>
          </a:stretch>
        </p:blipFill>
        <p:spPr bwMode="auto">
          <a:xfrm>
            <a:off x="7543801" y="2663826"/>
            <a:ext cx="354013" cy="354013"/>
          </a:xfrm>
          <a:prstGeom prst="rect">
            <a:avLst/>
          </a:prstGeom>
          <a:noFill/>
        </p:spPr>
      </p:pic>
      <p:pic>
        <p:nvPicPr>
          <p:cNvPr id="1061905" name="GB4F632M.AVI">
            <a:hlinkClick r:id="" action="ppaction://media"/>
          </p:cNvPr>
          <p:cNvPicPr>
            <a:picLocks noRot="1" noChangeAspect="1" noChangeArrowheads="1"/>
          </p:cNvPicPr>
          <p:nvPr>
            <a:videoFile r:link="rId1"/>
          </p:nvPr>
        </p:nvPicPr>
        <p:blipFill>
          <a:blip r:embed="rId14" cstate="print"/>
          <a:srcRect/>
          <a:stretch>
            <a:fillRect/>
          </a:stretch>
        </p:blipFill>
        <p:spPr bwMode="auto">
          <a:xfrm>
            <a:off x="4572000" y="3200400"/>
            <a:ext cx="3048000" cy="2286000"/>
          </a:xfrm>
          <a:prstGeom prst="rect">
            <a:avLst/>
          </a:prstGeom>
          <a:noFill/>
        </p:spPr>
      </p:pic>
      <p:sp>
        <p:nvSpPr>
          <p:cNvPr id="1061906" name="Text Box 18"/>
          <p:cNvSpPr txBox="1">
            <a:spLocks noChangeArrowheads="1"/>
          </p:cNvSpPr>
          <p:nvPr/>
        </p:nvSpPr>
        <p:spPr bwMode="auto">
          <a:xfrm>
            <a:off x="4924425" y="5554663"/>
            <a:ext cx="2412840" cy="338554"/>
          </a:xfrm>
          <a:prstGeom prst="rect">
            <a:avLst/>
          </a:prstGeom>
          <a:noFill/>
          <a:ln w="9525">
            <a:noFill/>
            <a:miter lim="800000"/>
            <a:headEnd/>
            <a:tailEnd/>
          </a:ln>
          <a:effectLst/>
        </p:spPr>
        <p:txBody>
          <a:bodyPr wrap="none">
            <a:spAutoFit/>
          </a:bodyPr>
          <a:lstStyle/>
          <a:p>
            <a:r>
              <a:rPr lang="en-US" sz="1600">
                <a:solidFill>
                  <a:schemeClr val="tx2"/>
                </a:solidFill>
                <a:latin typeface="Times New Roman" pitchFamily="18" charset="0"/>
              </a:rPr>
              <a:t>Click image to view movie</a:t>
            </a:r>
          </a:p>
        </p:txBody>
      </p:sp>
    </p:spTree>
    <p:extLst>
      <p:ext uri="{BB962C8B-B14F-4D97-AF65-F5344CB8AC3E}">
        <p14:creationId xmlns:p14="http://schemas.microsoft.com/office/powerpoint/2010/main" val="79960018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61902"/>
                                        </p:tgtEl>
                                        <p:attrNameLst>
                                          <p:attrName>style.visibility</p:attrName>
                                        </p:attrNameLst>
                                      </p:cBhvr>
                                      <p:to>
                                        <p:strVal val="visible"/>
                                      </p:to>
                                    </p:set>
                                    <p:animEffect transition="in" filter="box(out)">
                                      <p:cBhvr>
                                        <p:cTn id="7" dur="500"/>
                                        <p:tgtEl>
                                          <p:spTgt spid="106190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061904"/>
                                        </p:tgtEl>
                                        <p:attrNameLst>
                                          <p:attrName>style.visibility</p:attrName>
                                        </p:attrNameLst>
                                      </p:cBhvr>
                                      <p:to>
                                        <p:strVal val="visible"/>
                                      </p:to>
                                    </p:set>
                                    <p:animEffect transition="in" filter="box(out)">
                                      <p:cBhvr>
                                        <p:cTn id="12" dur="500"/>
                                        <p:tgtEl>
                                          <p:spTgt spid="1061904"/>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1061892"/>
                                        </p:tgtEl>
                                        <p:attrNameLst>
                                          <p:attrName>style.visibility</p:attrName>
                                        </p:attrNameLst>
                                      </p:cBhvr>
                                      <p:to>
                                        <p:strVal val="visible"/>
                                      </p:to>
                                    </p:set>
                                    <p:animEffect transition="in" filter="box(out)">
                                      <p:cBhvr>
                                        <p:cTn id="16" dur="500"/>
                                        <p:tgtEl>
                                          <p:spTgt spid="106189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06190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061905"/>
                                        </p:tgtEl>
                                      </p:cBhvr>
                                    </p:cmd>
                                  </p:childTnLst>
                                </p:cTn>
                              </p:par>
                            </p:childTnLst>
                          </p:cTn>
                        </p:par>
                      </p:childTnLst>
                    </p:cTn>
                  </p:par>
                </p:childTnLst>
              </p:cTn>
              <p:nextCondLst>
                <p:cond evt="onClick" delay="0">
                  <p:tgtEl>
                    <p:spTgt spid="1061905"/>
                  </p:tgtEl>
                </p:cond>
              </p:nextCondLst>
            </p:seq>
            <p:video>
              <p:cMediaNode>
                <p:cTn id="22" fill="remove" display="0">
                  <p:stCondLst>
                    <p:cond delay="indefinite"/>
                  </p:stCondLst>
                  <p:endCondLst>
                    <p:cond evt="onNext" delay="0">
                      <p:tgtEl>
                        <p:sldTgt/>
                      </p:tgtEl>
                    </p:cond>
                    <p:cond evt="onPrev" delay="0">
                      <p:tgtEl>
                        <p:sldTgt/>
                      </p:tgtEl>
                    </p:cond>
                  </p:endCondLst>
                </p:cTn>
                <p:tgtEl>
                  <p:spTgt spid="1061905"/>
                </p:tgtEl>
              </p:cMediaNode>
            </p:video>
          </p:childTnLst>
        </p:cTn>
      </p:par>
    </p:tnLst>
    <p:bldLst>
      <p:bldP spid="1061902"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2052" name="Picture 4" descr="http://upload.wikimedia.org/wikipedia/commons/6/60/Gel_electrophoresis_2.jpg">
            <a:hlinkClick r:id="rId3"/>
          </p:cNvPr>
          <p:cNvPicPr>
            <a:picLocks noChangeAspect="1" noChangeArrowheads="1"/>
          </p:cNvPicPr>
          <p:nvPr/>
        </p:nvPicPr>
        <p:blipFill>
          <a:blip r:embed="rId4" cstate="print"/>
          <a:srcRect/>
          <a:stretch>
            <a:fillRect/>
          </a:stretch>
        </p:blipFill>
        <p:spPr bwMode="auto">
          <a:xfrm>
            <a:off x="3429001" y="3516842"/>
            <a:ext cx="4451713" cy="3341158"/>
          </a:xfrm>
          <a:prstGeom prst="rect">
            <a:avLst/>
          </a:prstGeom>
          <a:noFill/>
        </p:spPr>
      </p:pic>
      <p:sp>
        <p:nvSpPr>
          <p:cNvPr id="2" name="Title 1"/>
          <p:cNvSpPr>
            <a:spLocks noGrp="1"/>
          </p:cNvSpPr>
          <p:nvPr>
            <p:ph type="title"/>
          </p:nvPr>
        </p:nvSpPr>
        <p:spPr>
          <a:xfrm>
            <a:off x="0" y="32826"/>
            <a:ext cx="12192000" cy="1417638"/>
          </a:xfrm>
        </p:spPr>
        <p:txBody>
          <a:bodyPr>
            <a:noAutofit/>
          </a:bodyPr>
          <a:lstStyle/>
          <a:p>
            <a:r>
              <a:rPr lang="en-US" sz="2400" dirty="0" smtClean="0"/>
              <a:t>10/10 </a:t>
            </a:r>
            <a:r>
              <a:rPr lang="en-US" sz="2400" dirty="0"/>
              <a:t>Gel Electrophoresis CH 13.1</a:t>
            </a:r>
            <a:br>
              <a:rPr lang="en-US" sz="2400" dirty="0"/>
            </a:br>
            <a:r>
              <a:rPr lang="en-US" sz="2400" dirty="0"/>
              <a:t>Obj. TSW learn how to build a protein from an amino acid sequence using the hydrophobic and hydrophilic properties of the amino acids. P. </a:t>
            </a:r>
            <a:r>
              <a:rPr lang="en-US" sz="2400" dirty="0" smtClean="0"/>
              <a:t>74 </a:t>
            </a:r>
            <a:r>
              <a:rPr lang="en-US" sz="2400" dirty="0" smtClean="0"/>
              <a:t>NB</a:t>
            </a:r>
            <a:endParaRPr lang="en-US" sz="2400" dirty="0"/>
          </a:p>
        </p:txBody>
      </p:sp>
      <p:sp>
        <p:nvSpPr>
          <p:cNvPr id="3" name="Content Placeholder 2"/>
          <p:cNvSpPr>
            <a:spLocks noGrp="1"/>
          </p:cNvSpPr>
          <p:nvPr>
            <p:ph idx="1"/>
          </p:nvPr>
        </p:nvSpPr>
        <p:spPr>
          <a:xfrm>
            <a:off x="7441809" y="1347509"/>
            <a:ext cx="4750191" cy="3492304"/>
          </a:xfrm>
        </p:spPr>
        <p:txBody>
          <a:bodyPr>
            <a:normAutofit/>
          </a:bodyPr>
          <a:lstStyle/>
          <a:p>
            <a:pPr marL="514350" indent="-514350">
              <a:buFont typeface="+mj-lt"/>
              <a:buAutoNum type="arabicPeriod"/>
            </a:pPr>
            <a:r>
              <a:rPr lang="en-US" dirty="0" smtClean="0"/>
              <a:t>What is Gel Electrophoresis?</a:t>
            </a:r>
          </a:p>
          <a:p>
            <a:pPr marL="514350" indent="-514350">
              <a:buFont typeface="+mj-lt"/>
              <a:buAutoNum type="arabicPeriod"/>
            </a:pPr>
            <a:r>
              <a:rPr lang="en-US" dirty="0" smtClean="0"/>
              <a:t>Why is DNA fingerprinting important?</a:t>
            </a:r>
          </a:p>
          <a:p>
            <a:pPr marL="514350" indent="-514350">
              <a:buFont typeface="+mj-lt"/>
              <a:buAutoNum type="arabicPeriod"/>
            </a:pPr>
            <a:r>
              <a:rPr lang="en-US" dirty="0" smtClean="0"/>
              <a:t>Explain the field of Genetic Engineering and how a Gel Electrophoresis applies.</a:t>
            </a:r>
            <a:endParaRPr lang="en-US" dirty="0"/>
          </a:p>
        </p:txBody>
      </p:sp>
      <p:pic>
        <p:nvPicPr>
          <p:cNvPr id="2050" name="Picture 2" descr="http://upload.wikimedia.org/wikipedia/commons/a/a6/Gel_electrophoresis_apparatus.JPG">
            <a:hlinkClick r:id="rId5"/>
          </p:cNvPr>
          <p:cNvPicPr>
            <a:picLocks noChangeAspect="1" noChangeArrowheads="1"/>
          </p:cNvPicPr>
          <p:nvPr/>
        </p:nvPicPr>
        <p:blipFill>
          <a:blip r:embed="rId6" cstate="print"/>
          <a:srcRect/>
          <a:stretch>
            <a:fillRect/>
          </a:stretch>
        </p:blipFill>
        <p:spPr bwMode="auto">
          <a:xfrm>
            <a:off x="0" y="1600201"/>
            <a:ext cx="3429001" cy="4377450"/>
          </a:xfrm>
          <a:prstGeom prst="rect">
            <a:avLst/>
          </a:prstGeom>
          <a:noFill/>
        </p:spPr>
      </p:pic>
      <p:sp>
        <p:nvSpPr>
          <p:cNvPr id="6" name="TextBox 5"/>
          <p:cNvSpPr txBox="1"/>
          <p:nvPr/>
        </p:nvSpPr>
        <p:spPr>
          <a:xfrm>
            <a:off x="3429001" y="1524001"/>
            <a:ext cx="3047999" cy="1569660"/>
          </a:xfrm>
          <a:prstGeom prst="rect">
            <a:avLst/>
          </a:prstGeom>
          <a:noFill/>
        </p:spPr>
        <p:txBody>
          <a:bodyPr wrap="square" rtlCol="0">
            <a:spAutoFit/>
          </a:bodyPr>
          <a:lstStyle/>
          <a:p>
            <a:r>
              <a:rPr lang="en-US" sz="2400" dirty="0"/>
              <a:t>Watch Gel Video</a:t>
            </a:r>
          </a:p>
          <a:p>
            <a:r>
              <a:rPr lang="en-US" sz="2400" dirty="0"/>
              <a:t>HW CH 13</a:t>
            </a:r>
          </a:p>
          <a:p>
            <a:r>
              <a:rPr lang="en-US" sz="2400" dirty="0"/>
              <a:t>HW Study </a:t>
            </a:r>
            <a:r>
              <a:rPr lang="en-US" sz="2400" dirty="0" smtClean="0"/>
              <a:t>Guide</a:t>
            </a:r>
          </a:p>
          <a:p>
            <a:r>
              <a:rPr lang="en-US" sz="2400" dirty="0" smtClean="0"/>
              <a:t>Final 10/15</a:t>
            </a:r>
            <a:endParaRPr lang="en-US" sz="2400" dirty="0"/>
          </a:p>
        </p:txBody>
      </p:sp>
    </p:spTree>
    <p:extLst>
      <p:ext uri="{BB962C8B-B14F-4D97-AF65-F5344CB8AC3E}">
        <p14:creationId xmlns:p14="http://schemas.microsoft.com/office/powerpoint/2010/main" val="423378976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7" y="154547"/>
            <a:ext cx="11008775" cy="1536142"/>
          </a:xfrm>
        </p:spPr>
        <p:txBody>
          <a:bodyPr>
            <a:normAutofit/>
          </a:bodyPr>
          <a:lstStyle/>
          <a:p>
            <a:r>
              <a:rPr lang="en-US" sz="2400" dirty="0" smtClean="0"/>
              <a:t>10/11 </a:t>
            </a:r>
            <a:r>
              <a:rPr lang="en-US" sz="2400" dirty="0" smtClean="0"/>
              <a:t>Genetically Modified Organisms  EEI Curriculum</a:t>
            </a:r>
            <a:r>
              <a:rPr lang="en-US" sz="2400" dirty="0"/>
              <a:t/>
            </a:r>
            <a:br>
              <a:rPr lang="en-US" sz="2400" dirty="0"/>
            </a:br>
            <a:r>
              <a:rPr lang="en-US" sz="2400" dirty="0"/>
              <a:t>Obj. TSW </a:t>
            </a:r>
            <a:r>
              <a:rPr lang="en-US" sz="2400" dirty="0" smtClean="0"/>
              <a:t>demonstrate the pros and cons of Genetically Modified Organisms.  </a:t>
            </a:r>
            <a:r>
              <a:rPr lang="en-US" sz="2400" dirty="0"/>
              <a:t>p. </a:t>
            </a:r>
            <a:r>
              <a:rPr lang="en-US" sz="2400" dirty="0" smtClean="0"/>
              <a:t>76</a:t>
            </a:r>
            <a:r>
              <a:rPr lang="en-US" sz="2400" dirty="0" smtClean="0"/>
              <a:t> </a:t>
            </a:r>
            <a:r>
              <a:rPr lang="en-US" sz="2400" dirty="0" smtClean="0"/>
              <a:t>NB</a:t>
            </a:r>
            <a:endParaRPr lang="en-US" sz="2400" dirty="0"/>
          </a:p>
        </p:txBody>
      </p:sp>
      <p:sp>
        <p:nvSpPr>
          <p:cNvPr id="6" name="Content Placeholder 5"/>
          <p:cNvSpPr>
            <a:spLocks noGrp="1"/>
          </p:cNvSpPr>
          <p:nvPr>
            <p:ph sz="quarter" idx="4"/>
          </p:nvPr>
        </p:nvSpPr>
        <p:spPr>
          <a:xfrm>
            <a:off x="7047915" y="1690688"/>
            <a:ext cx="5144086" cy="3951288"/>
          </a:xfrm>
        </p:spPr>
        <p:txBody>
          <a:bodyPr/>
          <a:lstStyle/>
          <a:p>
            <a:pPr marL="457200" indent="-457200">
              <a:buFont typeface="+mj-lt"/>
              <a:buAutoNum type="arabicPeriod"/>
            </a:pPr>
            <a:r>
              <a:rPr lang="en-US" dirty="0" smtClean="0"/>
              <a:t>What does GMO stand for?</a:t>
            </a:r>
          </a:p>
          <a:p>
            <a:pPr marL="457200" indent="-457200">
              <a:buFont typeface="+mj-lt"/>
              <a:buAutoNum type="arabicPeriod"/>
            </a:pPr>
            <a:endParaRPr lang="en-US" dirty="0" smtClean="0"/>
          </a:p>
          <a:p>
            <a:pPr marL="457200" indent="-457200">
              <a:buFont typeface="+mj-lt"/>
              <a:buAutoNum type="arabicPeriod"/>
            </a:pPr>
            <a:r>
              <a:rPr lang="en-US" dirty="0" smtClean="0"/>
              <a:t>What are some concerns about GMO’s.</a:t>
            </a:r>
          </a:p>
          <a:p>
            <a:pPr marL="457200" indent="-457200">
              <a:buFont typeface="+mj-lt"/>
              <a:buAutoNum type="arabicPeriod"/>
            </a:pPr>
            <a:r>
              <a:rPr lang="en-US" dirty="0" smtClean="0"/>
              <a:t>What are some benefits to GMO’s.</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65651"/>
            <a:ext cx="7067290" cy="5344638"/>
          </a:xfrm>
          <a:prstGeom prst="rect">
            <a:avLst/>
          </a:prstGeom>
        </p:spPr>
      </p:pic>
    </p:spTree>
    <p:extLst>
      <p:ext uri="{BB962C8B-B14F-4D97-AF65-F5344CB8AC3E}">
        <p14:creationId xmlns:p14="http://schemas.microsoft.com/office/powerpoint/2010/main" val="13632093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471029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231982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583064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fontScale="90000"/>
          </a:bodyPr>
          <a:lstStyle/>
          <a:p>
            <a:r>
              <a:rPr lang="en-US" dirty="0" smtClean="0"/>
              <a:t>Protein Synthesis</a:t>
            </a:r>
            <a:br>
              <a:rPr lang="en-US" dirty="0" smtClean="0"/>
            </a:br>
            <a:r>
              <a:rPr lang="en-US" sz="3600" dirty="0"/>
              <a:t>Transcription Practice p. </a:t>
            </a:r>
            <a:r>
              <a:rPr lang="en-US" sz="3600" dirty="0" smtClean="0"/>
              <a:t>69NB</a:t>
            </a:r>
            <a:endParaRPr lang="en-US" sz="3600" dirty="0"/>
          </a:p>
        </p:txBody>
      </p:sp>
      <p:sp>
        <p:nvSpPr>
          <p:cNvPr id="3" name="Content Placeholder 2"/>
          <p:cNvSpPr>
            <a:spLocks noGrp="1"/>
          </p:cNvSpPr>
          <p:nvPr>
            <p:ph idx="1"/>
          </p:nvPr>
        </p:nvSpPr>
        <p:spPr>
          <a:xfrm>
            <a:off x="1524000" y="1219201"/>
            <a:ext cx="9144000" cy="4525963"/>
          </a:xfrm>
        </p:spPr>
        <p:txBody>
          <a:bodyPr numCol="2">
            <a:normAutofit/>
          </a:bodyPr>
          <a:lstStyle/>
          <a:p>
            <a:r>
              <a:rPr lang="en-US" b="1" dirty="0" smtClean="0"/>
              <a:t>Directions:</a:t>
            </a:r>
            <a:r>
              <a:rPr lang="en-US" dirty="0" smtClean="0"/>
              <a:t>  Using the DNA strand as a template, transcribe mRNA.  Make sure to use the correct Nitrogen bases.</a:t>
            </a:r>
          </a:p>
          <a:p>
            <a:pPr marL="514350" indent="-514350">
              <a:buFont typeface="+mj-lt"/>
              <a:buAutoNum type="arabicPeriod"/>
            </a:pPr>
            <a:r>
              <a:rPr lang="en-US" dirty="0" smtClean="0"/>
              <a:t>ATA CCT TAA CGC GTC</a:t>
            </a:r>
          </a:p>
          <a:p>
            <a:pPr marL="514350" indent="-514350">
              <a:buFont typeface="+mj-lt"/>
              <a:buAutoNum type="arabicPeriod"/>
            </a:pPr>
            <a:r>
              <a:rPr lang="en-US" dirty="0" smtClean="0"/>
              <a:t>TAT TAG GCA AAA TTC</a:t>
            </a:r>
          </a:p>
          <a:p>
            <a:pPr marL="514350" indent="-514350">
              <a:buFont typeface="+mj-lt"/>
              <a:buAutoNum type="arabicPeriod"/>
            </a:pPr>
            <a:r>
              <a:rPr lang="en-US" dirty="0" smtClean="0"/>
              <a:t>GTG TGA TTA ATA GCC</a:t>
            </a:r>
          </a:p>
          <a:p>
            <a:pPr marL="514350" indent="-514350">
              <a:buFont typeface="+mj-lt"/>
              <a:buAutoNum type="arabicPeriod"/>
            </a:pPr>
            <a:r>
              <a:rPr lang="en-US" dirty="0" smtClean="0"/>
              <a:t>CTA AAG GAA TAG GAT</a:t>
            </a:r>
          </a:p>
          <a:p>
            <a:pPr marL="514350" indent="-514350">
              <a:buFont typeface="+mj-lt"/>
              <a:buAutoNum type="arabicPeriod"/>
            </a:pPr>
            <a:r>
              <a:rPr lang="en-US" dirty="0" smtClean="0"/>
              <a:t>GAT GAA TAC CCA CGA</a:t>
            </a:r>
          </a:p>
          <a:p>
            <a:pPr marL="514350" indent="-514350">
              <a:buFont typeface="+mj-lt"/>
              <a:buAutoNum type="arabicPeriod"/>
            </a:pPr>
            <a:r>
              <a:rPr lang="en-US" dirty="0" smtClean="0"/>
              <a:t>TAA TAT GCA CAT TAC</a:t>
            </a:r>
          </a:p>
          <a:p>
            <a:pPr marL="514350" indent="-514350">
              <a:buFont typeface="+mj-lt"/>
              <a:buAutoNum type="arabicPeriod"/>
            </a:pPr>
            <a:r>
              <a:rPr lang="en-US" dirty="0" smtClean="0"/>
              <a:t>GAA CCT TAC GGG GTG</a:t>
            </a:r>
          </a:p>
          <a:p>
            <a:pPr marL="514350" indent="-514350">
              <a:buFont typeface="+mj-lt"/>
              <a:buAutoNum type="arabicPeriod"/>
            </a:pPr>
            <a:r>
              <a:rPr lang="en-US" dirty="0" smtClean="0"/>
              <a:t>TAT AAC CAG GAG TTT</a:t>
            </a:r>
          </a:p>
          <a:p>
            <a:pPr marL="514350" indent="-514350">
              <a:buFont typeface="+mj-lt"/>
              <a:buAutoNum type="arabicPeriod"/>
            </a:pPr>
            <a:r>
              <a:rPr lang="en-US" dirty="0" smtClean="0"/>
              <a:t>ATC CGT AGT GTA AAT</a:t>
            </a:r>
          </a:p>
          <a:p>
            <a:pPr marL="514350" indent="-514350">
              <a:buFont typeface="+mj-lt"/>
              <a:buAutoNum type="arabicPeriod"/>
            </a:pPr>
            <a:r>
              <a:rPr lang="en-US" dirty="0" smtClean="0"/>
              <a:t>GGA TTA CCC TTA CCA</a:t>
            </a:r>
            <a:endParaRPr lang="en-US" dirty="0"/>
          </a:p>
        </p:txBody>
      </p:sp>
    </p:spTree>
    <p:extLst>
      <p:ext uri="{BB962C8B-B14F-4D97-AF65-F5344CB8AC3E}">
        <p14:creationId xmlns:p14="http://schemas.microsoft.com/office/powerpoint/2010/main" val="16119480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2628</TotalTime>
  <Words>2548</Words>
  <Application>Microsoft Office PowerPoint</Application>
  <PresentationFormat>Widescreen</PresentationFormat>
  <Paragraphs>436</Paragraphs>
  <Slides>57</Slides>
  <Notes>1</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57</vt:i4>
      </vt:variant>
    </vt:vector>
  </HeadingPairs>
  <TitlesOfParts>
    <vt:vector size="64" baseType="lpstr">
      <vt:lpstr>Arial</vt:lpstr>
      <vt:lpstr>Calibri</vt:lpstr>
      <vt:lpstr>Calibri Light</vt:lpstr>
      <vt:lpstr>Times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Protein Synthesis Transcription Practice p. 69NB</vt:lpstr>
      <vt:lpstr>10/3 Protein Synthesis: Transcription 11.2 Obj. TSW explain the process of Protein Synthesis by transcribing and translating DNA sequences from their Mini Lab 11.1 P.64 NB</vt:lpstr>
      <vt:lpstr>Cracking the Code</vt:lpstr>
      <vt:lpstr>Section 11.2 Summary – pages 288 - 295</vt:lpstr>
      <vt:lpstr>Section 11.2 Summary – pages 288 - 295</vt:lpstr>
      <vt:lpstr>Section 11.2 Summary – pages 288 - 295</vt:lpstr>
      <vt:lpstr>Section 11.2 Summary – pages 288 - 295</vt:lpstr>
      <vt:lpstr>Protein Synthesis Honors Biology</vt:lpstr>
      <vt:lpstr>Chapter Assessment</vt:lpstr>
      <vt:lpstr>HW CH 11 DNA &amp; Genes p.41 NB</vt:lpstr>
      <vt:lpstr>HW CH 11 DNA &amp;Genes*</vt:lpstr>
      <vt:lpstr>QUIZ</vt:lpstr>
      <vt:lpstr>DNA Quiz</vt:lpstr>
      <vt:lpstr>PowerPoint Presentation</vt:lpstr>
      <vt:lpstr>Chapter Assessment</vt:lpstr>
      <vt:lpstr>Chapter Assessment</vt:lpstr>
      <vt:lpstr>HW CH 11</vt:lpstr>
      <vt:lpstr>10/4 Protein Synthesis: Translation 11.2 Obj. TSW explain the process of Protein Synthesis by drawing it in their notebooks. p.66 NB</vt:lpstr>
      <vt:lpstr>#1. Codon &amp; Anticodon </vt:lpstr>
      <vt:lpstr>Section 11.2 Summary – pages 288 - 295</vt:lpstr>
      <vt:lpstr>#3. Stop Codons</vt:lpstr>
      <vt:lpstr>Section 11.2 Summary – pages 288 - 295</vt:lpstr>
      <vt:lpstr>Protein Synthesis   p. 71 NB</vt:lpstr>
      <vt:lpstr>Molecular Genetics p. 71NB</vt:lpstr>
      <vt:lpstr>Protein Synthesis – Gene Expression Practice P. 71NB</vt:lpstr>
      <vt:lpstr>10/5 Protein Synthesis: Translation 11.2 Obj. TSW explain the process of Protein Synthesis by making Rice Krispie treats through the process of Protein Synthesis. P. 68 NB</vt:lpstr>
      <vt:lpstr>Mini Lab 11.1  P. 75NB P. 293 BB DNA  transcription RNA translation  Protein</vt:lpstr>
      <vt:lpstr>Mini Lab 11.1  P. 75NB P. 293 BB DNA  transcription RNA translation  Protein</vt:lpstr>
      <vt:lpstr>PowerPoint Presentation</vt:lpstr>
      <vt:lpstr>Rice Krispie Treat Protein Synthesis Lab – Thursday</vt:lpstr>
      <vt:lpstr>PowerPoint Presentation</vt:lpstr>
      <vt:lpstr>1st Period  P.  NB</vt:lpstr>
      <vt:lpstr> </vt:lpstr>
      <vt:lpstr>PowerPoint Presentation</vt:lpstr>
      <vt:lpstr>PowerPoint Presentation</vt:lpstr>
      <vt:lpstr>10/6 Mutations: A change in a gene 11.3 Obj. TSW learn how mutations happen, and explain the difference between point &amp; Frameshift mutation from WU, notes  &amp; conclusion of Protein Synthesis Lab. P. 70 NB</vt:lpstr>
      <vt:lpstr>#1. Causes of Mutations</vt:lpstr>
      <vt:lpstr>Rice Krispy Protein Synthesis P.75NB</vt:lpstr>
      <vt:lpstr>Classwork – Transcription &amp; Translation p. 53 NB</vt:lpstr>
      <vt:lpstr>Draw Protein Synthesis</vt:lpstr>
      <vt:lpstr>PowerPoint Presentation</vt:lpstr>
      <vt:lpstr>Proteins Notes P. 81 NB</vt:lpstr>
      <vt:lpstr>Warm Up Answer</vt:lpstr>
      <vt:lpstr>10/07  Applied Genetics 13.2 Obj. TSW be able to explain how basic DNA technology is used to construct recombinant DNA molecules in a Minilab 13.1 p.72 NB</vt:lpstr>
      <vt:lpstr>Genetic Engineering</vt:lpstr>
      <vt:lpstr>Section 13.2 Summary – pages 341 - 348</vt:lpstr>
      <vt:lpstr>Section 13.2 Summary – pages 341 - 348</vt:lpstr>
      <vt:lpstr>10/10 Gel Electrophoresis CH 13.1 Obj. TSW learn how to build a protein from an amino acid sequence using the hydrophobic and hydrophilic properties of the amino acids. P. 74 NB</vt:lpstr>
      <vt:lpstr>10/11 Genetically Modified Organisms  EEI Curriculum Obj. TSW demonstrate the pros and cons of Genetically Modified Organisms.  p. 76 NB</vt:lpstr>
    </vt:vector>
  </TitlesOfParts>
  <Company>WUSD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10/5 Protein Synthesis: Transcription 11.2 Obj. TSW explain the process of Protein Synthesis by transcribing and translating DNA sequences from their Mini Lab 11.1 P. NBto explain the process P.68 NB</dc:title>
  <dc:creator>Jennifer Mc Allister</dc:creator>
  <cp:lastModifiedBy>Jennifer Mc Allister</cp:lastModifiedBy>
  <cp:revision>22</cp:revision>
  <cp:lastPrinted>2015-10-10T21:35:17Z</cp:lastPrinted>
  <dcterms:created xsi:type="dcterms:W3CDTF">2015-10-04T19:31:31Z</dcterms:created>
  <dcterms:modified xsi:type="dcterms:W3CDTF">2016-10-01T00:02:04Z</dcterms:modified>
</cp:coreProperties>
</file>