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67" r:id="rId2"/>
    <p:sldId id="323" r:id="rId3"/>
    <p:sldId id="285" r:id="rId4"/>
    <p:sldId id="258" r:id="rId5"/>
    <p:sldId id="262" r:id="rId6"/>
    <p:sldId id="265" r:id="rId7"/>
    <p:sldId id="266" r:id="rId8"/>
    <p:sldId id="269" r:id="rId9"/>
    <p:sldId id="270" r:id="rId10"/>
    <p:sldId id="271" r:id="rId11"/>
    <p:sldId id="277" r:id="rId12"/>
    <p:sldId id="322" r:id="rId13"/>
    <p:sldId id="281" r:id="rId14"/>
    <p:sldId id="286" r:id="rId15"/>
    <p:sldId id="288" r:id="rId16"/>
    <p:sldId id="289" r:id="rId17"/>
    <p:sldId id="290" r:id="rId18"/>
    <p:sldId id="291" r:id="rId19"/>
    <p:sldId id="294" r:id="rId20"/>
    <p:sldId id="295" r:id="rId21"/>
    <p:sldId id="301" r:id="rId22"/>
    <p:sldId id="302" r:id="rId23"/>
    <p:sldId id="296" r:id="rId24"/>
    <p:sldId id="297" r:id="rId25"/>
    <p:sldId id="298" r:id="rId26"/>
    <p:sldId id="299" r:id="rId27"/>
    <p:sldId id="325" r:id="rId28"/>
    <p:sldId id="303" r:id="rId29"/>
    <p:sldId id="304" r:id="rId30"/>
    <p:sldId id="305" r:id="rId31"/>
    <p:sldId id="300" r:id="rId32"/>
    <p:sldId id="372" r:id="rId33"/>
    <p:sldId id="370" r:id="rId34"/>
    <p:sldId id="369" r:id="rId35"/>
    <p:sldId id="371" r:id="rId36"/>
    <p:sldId id="326" r:id="rId37"/>
    <p:sldId id="327" r:id="rId38"/>
    <p:sldId id="328" r:id="rId39"/>
    <p:sldId id="329" r:id="rId40"/>
    <p:sldId id="330" r:id="rId41"/>
    <p:sldId id="331" r:id="rId42"/>
    <p:sldId id="332" r:id="rId43"/>
    <p:sldId id="333" r:id="rId44"/>
    <p:sldId id="334" r:id="rId45"/>
    <p:sldId id="335" r:id="rId46"/>
    <p:sldId id="337" r:id="rId47"/>
    <p:sldId id="338" r:id="rId48"/>
    <p:sldId id="336" r:id="rId49"/>
    <p:sldId id="343" r:id="rId50"/>
    <p:sldId id="339" r:id="rId51"/>
    <p:sldId id="340" r:id="rId52"/>
    <p:sldId id="341" r:id="rId53"/>
    <p:sldId id="342" r:id="rId54"/>
    <p:sldId id="344" r:id="rId55"/>
    <p:sldId id="345" r:id="rId56"/>
    <p:sldId id="346" r:id="rId57"/>
    <p:sldId id="347" r:id="rId58"/>
    <p:sldId id="348" r:id="rId59"/>
    <p:sldId id="349" r:id="rId60"/>
    <p:sldId id="373" r:id="rId61"/>
    <p:sldId id="374" r:id="rId62"/>
    <p:sldId id="375" r:id="rId6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20" autoAdjust="0"/>
    <p:restoredTop sz="94660"/>
  </p:normalViewPr>
  <p:slideViewPr>
    <p:cSldViewPr snapToGrid="0">
      <p:cViewPr varScale="1">
        <p:scale>
          <a:sx n="48" d="100"/>
          <a:sy n="48" d="100"/>
        </p:scale>
        <p:origin x="96" y="63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21" cy="466168"/>
          </a:xfrm>
          <a:prstGeom prst="rect">
            <a:avLst/>
          </a:prstGeom>
        </p:spPr>
        <p:txBody>
          <a:bodyPr vert="horz" lIns="91303" tIns="45651" rIns="91303" bIns="45651" rtlCol="0"/>
          <a:lstStyle>
            <a:lvl1pPr algn="l">
              <a:defRPr sz="1200"/>
            </a:lvl1pPr>
          </a:lstStyle>
          <a:p>
            <a:endParaRPr lang="en-US"/>
          </a:p>
        </p:txBody>
      </p:sp>
      <p:sp>
        <p:nvSpPr>
          <p:cNvPr id="3" name="Date Placeholder 2"/>
          <p:cNvSpPr>
            <a:spLocks noGrp="1"/>
          </p:cNvSpPr>
          <p:nvPr>
            <p:ph type="dt" idx="1"/>
          </p:nvPr>
        </p:nvSpPr>
        <p:spPr>
          <a:xfrm>
            <a:off x="3970395" y="1"/>
            <a:ext cx="3038420" cy="466168"/>
          </a:xfrm>
          <a:prstGeom prst="rect">
            <a:avLst/>
          </a:prstGeom>
        </p:spPr>
        <p:txBody>
          <a:bodyPr vert="horz" lIns="91303" tIns="45651" rIns="91303" bIns="45651" rtlCol="0"/>
          <a:lstStyle>
            <a:lvl1pPr algn="r">
              <a:defRPr sz="1200"/>
            </a:lvl1pPr>
          </a:lstStyle>
          <a:p>
            <a:fld id="{8EBA68F4-124B-44FC-961A-5E8A908C20B5}" type="datetimeFigureOut">
              <a:rPr lang="en-US" smtClean="0"/>
              <a:t>10/17/2016</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1303" tIns="45651" rIns="91303" bIns="45651" rtlCol="0" anchor="ctr"/>
          <a:lstStyle/>
          <a:p>
            <a:endParaRPr lang="en-US"/>
          </a:p>
        </p:txBody>
      </p:sp>
      <p:sp>
        <p:nvSpPr>
          <p:cNvPr id="5" name="Notes Placeholder 4"/>
          <p:cNvSpPr>
            <a:spLocks noGrp="1"/>
          </p:cNvSpPr>
          <p:nvPr>
            <p:ph type="body" sz="quarter" idx="3"/>
          </p:nvPr>
        </p:nvSpPr>
        <p:spPr>
          <a:xfrm>
            <a:off x="700566" y="4474577"/>
            <a:ext cx="5609271" cy="3659575"/>
          </a:xfrm>
          <a:prstGeom prst="rect">
            <a:avLst/>
          </a:prstGeom>
        </p:spPr>
        <p:txBody>
          <a:bodyPr vert="horz" lIns="91303" tIns="45651" rIns="91303" bIns="4565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30234"/>
            <a:ext cx="3038421" cy="466168"/>
          </a:xfrm>
          <a:prstGeom prst="rect">
            <a:avLst/>
          </a:prstGeom>
        </p:spPr>
        <p:txBody>
          <a:bodyPr vert="horz" lIns="91303" tIns="45651" rIns="91303" bIns="45651" rtlCol="0" anchor="b"/>
          <a:lstStyle>
            <a:lvl1pPr algn="l">
              <a:defRPr sz="1200"/>
            </a:lvl1pPr>
          </a:lstStyle>
          <a:p>
            <a:endParaRPr lang="en-US"/>
          </a:p>
        </p:txBody>
      </p:sp>
      <p:sp>
        <p:nvSpPr>
          <p:cNvPr id="7" name="Slide Number Placeholder 6"/>
          <p:cNvSpPr>
            <a:spLocks noGrp="1"/>
          </p:cNvSpPr>
          <p:nvPr>
            <p:ph type="sldNum" sz="quarter" idx="5"/>
          </p:nvPr>
        </p:nvSpPr>
        <p:spPr>
          <a:xfrm>
            <a:off x="3970395" y="8830234"/>
            <a:ext cx="3038420" cy="466168"/>
          </a:xfrm>
          <a:prstGeom prst="rect">
            <a:avLst/>
          </a:prstGeom>
        </p:spPr>
        <p:txBody>
          <a:bodyPr vert="horz" lIns="91303" tIns="45651" rIns="91303" bIns="45651" rtlCol="0" anchor="b"/>
          <a:lstStyle>
            <a:lvl1pPr algn="r">
              <a:defRPr sz="1200"/>
            </a:lvl1pPr>
          </a:lstStyle>
          <a:p>
            <a:fld id="{194C41DD-BF27-4D31-BB40-0BEF82DEA7B7}" type="slidenum">
              <a:rPr lang="en-US" smtClean="0"/>
              <a:t>‹#›</a:t>
            </a:fld>
            <a:endParaRPr lang="en-US"/>
          </a:p>
        </p:txBody>
      </p:sp>
    </p:spTree>
    <p:extLst>
      <p:ext uri="{BB962C8B-B14F-4D97-AF65-F5344CB8AC3E}">
        <p14:creationId xmlns:p14="http://schemas.microsoft.com/office/powerpoint/2010/main" val="450352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0CFB51-6DF1-4368-828F-B4C6F6AB88EE}" type="slidenum">
              <a:rPr lang="en-US" smtClean="0"/>
              <a:pPr/>
              <a:t>30</a:t>
            </a:fld>
            <a:endParaRPr lang="en-US"/>
          </a:p>
        </p:txBody>
      </p:sp>
    </p:spTree>
    <p:extLst>
      <p:ext uri="{BB962C8B-B14F-4D97-AF65-F5344CB8AC3E}">
        <p14:creationId xmlns:p14="http://schemas.microsoft.com/office/powerpoint/2010/main" val="8401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F5BED0-1A24-4FD1-A093-556160A5D925}"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3478196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5BED0-1A24-4FD1-A093-556160A5D925}"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40440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5BED0-1A24-4FD1-A093-556160A5D925}"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2125751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85800"/>
            <a:ext cx="10972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8331200" y="6858000"/>
            <a:ext cx="3860800" cy="228600"/>
          </a:xfrm>
        </p:spPr>
        <p:txBody>
          <a:bodyPr/>
          <a:lstStyle>
            <a:lvl1pPr>
              <a:defRPr/>
            </a:lvl1pPr>
          </a:lstStyle>
          <a:p>
            <a:endParaRPr lang="en-US"/>
          </a:p>
        </p:txBody>
      </p:sp>
      <p:sp>
        <p:nvSpPr>
          <p:cNvPr id="4" name="Slide Number Placeholder 3"/>
          <p:cNvSpPr>
            <a:spLocks noGrp="1"/>
          </p:cNvSpPr>
          <p:nvPr>
            <p:ph type="sldNum" sz="quarter" idx="11"/>
          </p:nvPr>
        </p:nvSpPr>
        <p:spPr>
          <a:xfrm>
            <a:off x="0" y="6858000"/>
            <a:ext cx="508000" cy="457200"/>
          </a:xfrm>
        </p:spPr>
        <p:txBody>
          <a:bodyPr/>
          <a:lstStyle>
            <a:lvl1pPr>
              <a:defRPr/>
            </a:lvl1pPr>
          </a:lstStyle>
          <a:p>
            <a:fld id="{E33A02D1-FC68-4814-8D7A-FEF734E78EB4}" type="slidenum">
              <a:rPr lang="en-US"/>
              <a:pPr/>
              <a:t>‹#›</a:t>
            </a:fld>
            <a:endParaRPr lang="en-US"/>
          </a:p>
        </p:txBody>
      </p:sp>
    </p:spTree>
    <p:extLst>
      <p:ext uri="{BB962C8B-B14F-4D97-AF65-F5344CB8AC3E}">
        <p14:creationId xmlns:p14="http://schemas.microsoft.com/office/powerpoint/2010/main" val="829343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5BED0-1A24-4FD1-A093-556160A5D925}"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3544391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F5BED0-1A24-4FD1-A093-556160A5D925}"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250208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F5BED0-1A24-4FD1-A093-556160A5D925}" type="datetimeFigureOut">
              <a:rPr lang="en-US" smtClean="0"/>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283904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F5BED0-1A24-4FD1-A093-556160A5D925}" type="datetimeFigureOut">
              <a:rPr lang="en-US" smtClean="0"/>
              <a:t>10/17/2016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128438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F5BED0-1A24-4FD1-A093-556160A5D925}" type="datetimeFigureOut">
              <a:rPr lang="en-US" smtClean="0"/>
              <a:t>10/17/2016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188372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5BED0-1A24-4FD1-A093-556160A5D925}" type="datetimeFigureOut">
              <a:rPr lang="en-US" smtClean="0"/>
              <a:t>10/17/2016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962254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5BED0-1A24-4FD1-A093-556160A5D925}" type="datetimeFigureOut">
              <a:rPr lang="en-US" smtClean="0"/>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70205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5BED0-1A24-4FD1-A093-556160A5D925}" type="datetimeFigureOut">
              <a:rPr lang="en-US" smtClean="0"/>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369156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5BED0-1A24-4FD1-A093-556160A5D925}" type="datetimeFigureOut">
              <a:rPr lang="en-US" smtClean="0"/>
              <a:t>10/17/2016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55DD1-F83E-4510-9AB5-2D83AC961373}" type="slidenum">
              <a:rPr lang="en-US" smtClean="0"/>
              <a:t>‹#›</a:t>
            </a:fld>
            <a:endParaRPr lang="en-US"/>
          </a:p>
        </p:txBody>
      </p:sp>
    </p:spTree>
    <p:extLst>
      <p:ext uri="{BB962C8B-B14F-4D97-AF65-F5344CB8AC3E}">
        <p14:creationId xmlns:p14="http://schemas.microsoft.com/office/powerpoint/2010/main" val="1144185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hyperlink" Target="RESOURCES.ppt" TargetMode="Externa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png"/><Relationship Id="rId11" Type="http://schemas.openxmlformats.org/officeDocument/2006/relationships/image" Target="../media/image12.jpeg"/><Relationship Id="rId5" Type="http://schemas.openxmlformats.org/officeDocument/2006/relationships/image" Target="../media/image5.png"/><Relationship Id="rId10" Type="http://schemas.openxmlformats.org/officeDocument/2006/relationships/image" Target="../media/image11.jpeg"/><Relationship Id="rId4" Type="http://schemas.openxmlformats.org/officeDocument/2006/relationships/image" Target="../media/image4.png"/><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RESOURCES.ppt"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3.jpe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5.png"/><Relationship Id="rId3" Type="http://schemas.openxmlformats.org/officeDocument/2006/relationships/image" Target="../media/image18.png"/><Relationship Id="rId7" Type="http://schemas.openxmlformats.org/officeDocument/2006/relationships/image" Target="../media/image19.png"/><Relationship Id="rId12" Type="http://schemas.openxmlformats.org/officeDocument/2006/relationships/slide" Target="slide24.xml"/><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image" Target="../media/image4.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3.png"/><Relationship Id="rId14" Type="http://schemas.openxmlformats.org/officeDocument/2006/relationships/image" Target="../media/image10.jpe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jpeg"/><Relationship Id="rId3" Type="http://schemas.openxmlformats.org/officeDocument/2006/relationships/image" Target="../media/image4.png"/><Relationship Id="rId7" Type="http://schemas.openxmlformats.org/officeDocument/2006/relationships/image" Target="../media/image21.png"/><Relationship Id="rId12"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slide" Target="slide3.xml"/><Relationship Id="rId10" Type="http://schemas.openxmlformats.org/officeDocument/2006/relationships/slide" Target="slide24.xml"/><Relationship Id="rId4" Type="http://schemas.openxmlformats.org/officeDocument/2006/relationships/image" Target="../media/image1.pn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3" Type="http://schemas.openxmlformats.org/officeDocument/2006/relationships/image" Target="../media/image4.png"/><Relationship Id="rId7" Type="http://schemas.openxmlformats.org/officeDocument/2006/relationships/image" Target="../media/image23.png"/><Relationship Id="rId12"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slide" Target="slide3.xml"/><Relationship Id="rId10" Type="http://schemas.openxmlformats.org/officeDocument/2006/relationships/slide" Target="slide24.xml"/><Relationship Id="rId4" Type="http://schemas.openxmlformats.org/officeDocument/2006/relationships/image" Target="../media/image1.png"/><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HMI.org" TargetMode="External"/><Relationship Id="rId1" Type="http://schemas.openxmlformats.org/officeDocument/2006/relationships/slideLayout" Target="../slideLayouts/slideLayout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34.png"/><Relationship Id="rId2" Type="http://schemas.openxmlformats.org/officeDocument/2006/relationships/slideLayout" Target="../slideLayouts/slideLayout6.xml"/><Relationship Id="rId1" Type="http://schemas.openxmlformats.org/officeDocument/2006/relationships/video" Target="file:///C:\Documents%20and%20Settings\cherie\Desktop\BDOL%20IC%20CHECK\BDOL%20IC%2013\GB4F630M.AVI" TargetMode="External"/><Relationship Id="rId6" Type="http://schemas.openxmlformats.org/officeDocument/2006/relationships/image" Target="../media/image4.png"/><Relationship Id="rId11" Type="http://schemas.openxmlformats.org/officeDocument/2006/relationships/image" Target="../media/image33.jpeg"/><Relationship Id="rId5" Type="http://schemas.openxmlformats.org/officeDocument/2006/relationships/image" Target="../media/image3.png"/><Relationship Id="rId10" Type="http://schemas.openxmlformats.org/officeDocument/2006/relationships/image" Target="../media/image32.jpeg"/><Relationship Id="rId4" Type="http://schemas.openxmlformats.org/officeDocument/2006/relationships/image" Target="../media/image2.png"/><Relationship Id="rId9"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35.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audio" Target="../media/audio1.wav"/><Relationship Id="rId2" Type="http://schemas.openxmlformats.org/officeDocument/2006/relationships/slideLayout" Target="../slideLayouts/slideLayout6.xml"/><Relationship Id="rId1" Type="http://schemas.openxmlformats.org/officeDocument/2006/relationships/video" Target="file:///C:\Documents%20and%20Settings\cherie\Desktop\BDOL%20IC%20CHECK\BDOL%20IC%2013\GB4F632M.AVI" TargetMode="External"/><Relationship Id="rId6" Type="http://schemas.openxmlformats.org/officeDocument/2006/relationships/image" Target="../media/image4.png"/><Relationship Id="rId11" Type="http://schemas.openxmlformats.org/officeDocument/2006/relationships/image" Target="../media/image33.jpeg"/><Relationship Id="rId5" Type="http://schemas.openxmlformats.org/officeDocument/2006/relationships/image" Target="../media/image3.png"/><Relationship Id="rId10" Type="http://schemas.openxmlformats.org/officeDocument/2006/relationships/image" Target="../media/image32.jpe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m/url?sa=i&amp;rct=j&amp;q=gel+electrophoresis&amp;source=images&amp;cd=&amp;docid=e2PYxJGsnaiuoM&amp;tbnid=VxjeFheRF0-I0M:&amp;ved=0CAUQjRw&amp;url=http://en.wikipedia.org/wiki/Gel_electrophoresis_of_nucleic_acids&amp;ei=xopIUqB5kfOsAbePgNAC&amp;bvm=bv.53217764,d.aWM&amp;psig=AFQjCNHy_hWyDWMQ2_LA2F0jTFbcu4pd-g&amp;ust=138057217351421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hyperlink" Target="http://www.google.com/url?sa=i&amp;rct=j&amp;q=gel+electrophoresis&amp;source=images&amp;cd=&amp;docid=rG4c6mNd5nw0pM&amp;tbnid=Opyuyv1qbF0EYM:&amp;ved=0CAUQjRw&amp;url=http://en.wikipedia.org/wiki/Gel_electrophoresis&amp;ei=sopIUuyxNMnxrAHepYDgAQ&amp;bvm=bv.53217764,d.aWM&amp;psig=AFQjCNHy_hWyDWMQ2_LA2F0jTFbcu4pd-g&amp;ust=1380572173514211" TargetMode="Externa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_IgSDVD4QEc"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www.google.com/url?sa=i&amp;rct=j&amp;q=activation+energy+enzymes+graph&amp;source=images&amp;cd=&amp;cad=rja&amp;docid=WrOFNgHm0iUNRM&amp;tbnid=M4UWUjy10qzKzM:&amp;ved=0CAUQjRw&amp;url=http://legacy.hopkinsville.kctcs.edu/instructors/Jason-Arnold/VLI/Module%202/m2cellfunctionandenergetics/m2cellfunctionandenergetics4.html&amp;ei=P-fmUsyENMj9oATXpoHwBA&amp;bvm=bv.59930103,d.cGU&amp;psig=AFQjCNE1W_GiSbWUXZ-gSz6A6l6aLXOj1w&amp;ust=1390950587823588" TargetMode="External"/><Relationship Id="rId3" Type="http://schemas.openxmlformats.org/officeDocument/2006/relationships/image" Target="../media/image2.png"/><Relationship Id="rId7" Type="http://schemas.openxmlformats.org/officeDocument/2006/relationships/hyperlink" Target="RESOURCES.ppt" TargetMode="External"/><Relationship Id="rId12"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audio" Target="../media/audio2.wav"/><Relationship Id="rId5" Type="http://schemas.openxmlformats.org/officeDocument/2006/relationships/image" Target="../media/image4.png"/><Relationship Id="rId10" Type="http://schemas.openxmlformats.org/officeDocument/2006/relationships/image" Target="../media/image48.jpeg"/><Relationship Id="rId4" Type="http://schemas.openxmlformats.org/officeDocument/2006/relationships/image" Target="../media/image3.png"/><Relationship Id="rId9" Type="http://schemas.openxmlformats.org/officeDocument/2006/relationships/image" Target="../media/image47.jpeg"/><Relationship Id="rId14" Type="http://schemas.openxmlformats.org/officeDocument/2006/relationships/image" Target="../media/image49.jpeg"/></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google.com/url?sa=i&amp;rct=j&amp;q=enzymes+lock+&amp;+key+model&amp;source=images&amp;cd=&amp;cad=rja&amp;docid=zoTU1wXhdCBqkM&amp;tbnid=uRTswaY7GSDrzM:&amp;ved=0CAUQjRw&amp;url=http://www.freethought-forum.com/forum/showthread.php?t=11574&amp;garpg=12&amp;ei=99gsUuylCsisiALFjYG4Cg&amp;bvm=bv.51773540,d.cGE&amp;psig=AFQjCNEVAKz8LkxILfXICA--0ezfLPDrWQ&amp;ust=137875715271955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RESOURCES.ppt"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google.com/url?sa=i&amp;rct=j&amp;q=enzymes+lock+&amp;+key+model&amp;source=images&amp;cd=&amp;cad=rja&amp;docid=6emOyQd9xzmmZM&amp;tbnid=gu9USW7VuCYBVM:&amp;ved=0CAUQjRw&amp;url=http://www.elmhurst.edu/~chm/vchembook/571lockkey.html&amp;ei=ptgsUu6kMaH-iwKej4CIBw&amp;bvm=bv.51773540,d.cGE&amp;psig=AFQjCNEVAKz8LkxILfXICA--0ezfLPDrWQ&amp;ust=1378757152719551" TargetMode="External"/><Relationship Id="rId2" Type="http://schemas.openxmlformats.org/officeDocument/2006/relationships/image" Target="../media/image46.gif"/><Relationship Id="rId1" Type="http://schemas.openxmlformats.org/officeDocument/2006/relationships/slideLayout" Target="../slideLayouts/slideLayout2.xml"/><Relationship Id="rId4" Type="http://schemas.openxmlformats.org/officeDocument/2006/relationships/image" Target="../media/image51.gif"/></Relationships>
</file>

<file path=ppt/slides/_rels/slide5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hyperlink" Target="RESOURCES.ppt" TargetMode="Externa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png"/><Relationship Id="rId11" Type="http://schemas.openxmlformats.org/officeDocument/2006/relationships/image" Target="../media/image12.jpeg"/><Relationship Id="rId5" Type="http://schemas.openxmlformats.org/officeDocument/2006/relationships/image" Target="../media/image5.png"/><Relationship Id="rId10" Type="http://schemas.openxmlformats.org/officeDocument/2006/relationships/image" Target="../media/image11.jpeg"/><Relationship Id="rId4" Type="http://schemas.openxmlformats.org/officeDocument/2006/relationships/image" Target="../media/image4.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Ceremonies:</a:t>
            </a:r>
            <a:br>
              <a:rPr lang="en-US" dirty="0" smtClean="0"/>
            </a:br>
            <a:r>
              <a:rPr lang="en-US" dirty="0" smtClean="0"/>
              <a:t>All Members in Unison:</a:t>
            </a:r>
            <a:endParaRPr lang="en-US" dirty="0"/>
          </a:p>
        </p:txBody>
      </p:sp>
      <p:sp>
        <p:nvSpPr>
          <p:cNvPr id="3" name="Content Placeholder 2"/>
          <p:cNvSpPr>
            <a:spLocks noGrp="1"/>
          </p:cNvSpPr>
          <p:nvPr>
            <p:ph idx="1"/>
          </p:nvPr>
        </p:nvSpPr>
        <p:spPr/>
        <p:txBody>
          <a:bodyPr/>
          <a:lstStyle/>
          <a:p>
            <a:r>
              <a:rPr lang="en-US" dirty="0" smtClean="0"/>
              <a:t>“To practice brotherhood, honor agricultural opportunities and responsibilities and develop those  qualities of leadership which an FFA member should possess.”</a:t>
            </a:r>
          </a:p>
          <a:p>
            <a:r>
              <a:rPr lang="en-US" dirty="0" smtClean="0"/>
              <a:t>All Officers memorize your parts.</a:t>
            </a:r>
          </a:p>
          <a:p>
            <a:r>
              <a:rPr lang="en-US" dirty="0" smtClean="0"/>
              <a:t>Greenhand FFA Degree:  See FFA Manual page 26.</a:t>
            </a:r>
            <a:endParaRPr lang="en-US" dirty="0"/>
          </a:p>
        </p:txBody>
      </p:sp>
    </p:spTree>
    <p:extLst>
      <p:ext uri="{BB962C8B-B14F-4D97-AF65-F5344CB8AC3E}">
        <p14:creationId xmlns:p14="http://schemas.microsoft.com/office/powerpoint/2010/main" val="3553175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a:xfrm>
            <a:off x="2438400" y="6964363"/>
            <a:ext cx="8229600" cy="122237"/>
          </a:xfrm>
        </p:spPr>
        <p:txBody>
          <a:bodyPr>
            <a:normAutofit fontScale="90000"/>
          </a:bodyPr>
          <a:lstStyle/>
          <a:p>
            <a:pPr algn="r"/>
            <a:r>
              <a:rPr lang="en-US" altLang="en-US" sz="1400" b="1"/>
              <a:t>Chapter Assessment</a:t>
            </a:r>
          </a:p>
        </p:txBody>
      </p:sp>
      <p:sp>
        <p:nvSpPr>
          <p:cNvPr id="969731" name="Text Box 3"/>
          <p:cNvSpPr txBox="1">
            <a:spLocks noChangeArrowheads="1"/>
          </p:cNvSpPr>
          <p:nvPr/>
        </p:nvSpPr>
        <p:spPr bwMode="auto">
          <a:xfrm>
            <a:off x="2057400" y="8382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Question 3</a:t>
            </a:r>
          </a:p>
        </p:txBody>
      </p:sp>
      <p:sp>
        <p:nvSpPr>
          <p:cNvPr id="969732" name="Text Box 4"/>
          <p:cNvSpPr txBox="1">
            <a:spLocks noChangeArrowheads="1"/>
          </p:cNvSpPr>
          <p:nvPr/>
        </p:nvSpPr>
        <p:spPr bwMode="auto">
          <a:xfrm>
            <a:off x="2133600" y="1689100"/>
            <a:ext cx="81534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Why would scientists use nucleotide sequences to identify bodies of crime victims?</a:t>
            </a:r>
            <a:r>
              <a:rPr lang="en-US">
                <a:latin typeface="Times" pitchFamily="18" charset="0"/>
              </a:rPr>
              <a:t> </a:t>
            </a:r>
          </a:p>
        </p:txBody>
      </p:sp>
      <p:pic>
        <p:nvPicPr>
          <p:cNvPr id="969733" name="Picture 5"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69734" name="Picture 6" descr="New TOC">
            <a:hlinkClick r:id="" action="ppaction://noaction"/>
          </p:cNvPr>
          <p:cNvPicPr>
            <a:picLocks noChangeAspect="1" noChangeArrowheads="1"/>
          </p:cNvPicPr>
          <p:nvPr/>
        </p:nvPicPr>
        <p:blipFill>
          <a:blip r:embed="rId3" cstate="print"/>
          <a:srcRect/>
          <a:stretch>
            <a:fillRect/>
          </a:stretch>
        </p:blipFill>
        <p:spPr bwMode="auto">
          <a:xfrm>
            <a:off x="5832476" y="6194426"/>
            <a:ext cx="492125" cy="606425"/>
          </a:xfrm>
          <a:prstGeom prst="rect">
            <a:avLst/>
          </a:prstGeom>
          <a:noFill/>
        </p:spPr>
      </p:pic>
      <p:pic>
        <p:nvPicPr>
          <p:cNvPr id="969735" name="Picture 7" descr="New next">
            <a:hlinkClick r:id="" action="ppaction://hlinkshowjump?jump=nextslide"/>
          </p:cNvPr>
          <p:cNvPicPr>
            <a:picLocks noChangeAspect="1" noChangeArrowheads="1"/>
          </p:cNvPicPr>
          <p:nvPr/>
        </p:nvPicPr>
        <p:blipFill>
          <a:blip r:embed="rId4" cstate="print"/>
          <a:srcRect/>
          <a:stretch>
            <a:fillRect/>
          </a:stretch>
        </p:blipFill>
        <p:spPr bwMode="auto">
          <a:xfrm>
            <a:off x="6542088" y="6194426"/>
            <a:ext cx="468312" cy="606425"/>
          </a:xfrm>
          <a:prstGeom prst="rect">
            <a:avLst/>
          </a:prstGeom>
          <a:noFill/>
        </p:spPr>
      </p:pic>
      <p:pic>
        <p:nvPicPr>
          <p:cNvPr id="969736" name="Picture 8" descr="help">
            <a:hlinkClick r:id="" action="ppaction://noaction"/>
          </p:cNvPr>
          <p:cNvPicPr>
            <a:picLocks noChangeAspect="1" noChangeArrowheads="1"/>
          </p:cNvPicPr>
          <p:nvPr/>
        </p:nvPicPr>
        <p:blipFill>
          <a:blip r:embed="rId5" cstate="print"/>
          <a:srcRect/>
          <a:stretch>
            <a:fillRect/>
          </a:stretch>
        </p:blipFill>
        <p:spPr bwMode="auto">
          <a:xfrm>
            <a:off x="1752600" y="6202364"/>
            <a:ext cx="560388" cy="560387"/>
          </a:xfrm>
          <a:prstGeom prst="rect">
            <a:avLst/>
          </a:prstGeom>
          <a:noFill/>
        </p:spPr>
      </p:pic>
      <p:pic>
        <p:nvPicPr>
          <p:cNvPr id="969737" name="Picture 9"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69738" name="Picture 10"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969739" name="Picture 11" descr="Chpt11"/>
          <p:cNvPicPr>
            <a:picLocks noChangeAspect="1" noChangeArrowheads="1"/>
          </p:cNvPicPr>
          <p:nvPr/>
        </p:nvPicPr>
        <p:blipFill>
          <a:blip r:embed="rId9" cstate="print"/>
          <a:srcRect/>
          <a:stretch>
            <a:fillRect/>
          </a:stretch>
        </p:blipFill>
        <p:spPr bwMode="auto">
          <a:xfrm>
            <a:off x="1524000" y="0"/>
            <a:ext cx="2819400" cy="685800"/>
          </a:xfrm>
          <a:prstGeom prst="rect">
            <a:avLst/>
          </a:prstGeom>
          <a:noFill/>
        </p:spPr>
      </p:pic>
      <p:pic>
        <p:nvPicPr>
          <p:cNvPr id="969740" name="Picture 12" descr="Assessment"/>
          <p:cNvPicPr>
            <a:picLocks noChangeAspect="1" noChangeArrowheads="1"/>
          </p:cNvPicPr>
          <p:nvPr/>
        </p:nvPicPr>
        <p:blipFill>
          <a:blip r:embed="rId10" cstate="print"/>
          <a:srcRect/>
          <a:stretch>
            <a:fillRect/>
          </a:stretch>
        </p:blipFill>
        <p:spPr bwMode="auto">
          <a:xfrm>
            <a:off x="5245100" y="0"/>
            <a:ext cx="2451100" cy="482600"/>
          </a:xfrm>
          <a:prstGeom prst="rect">
            <a:avLst/>
          </a:prstGeom>
          <a:noFill/>
        </p:spPr>
      </p:pic>
      <p:sp>
        <p:nvSpPr>
          <p:cNvPr id="969741" name="Text Box 13"/>
          <p:cNvSpPr txBox="1">
            <a:spLocks noChangeArrowheads="1"/>
          </p:cNvSpPr>
          <p:nvPr/>
        </p:nvSpPr>
        <p:spPr bwMode="auto">
          <a:xfrm>
            <a:off x="2057400" y="29083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Answer</a:t>
            </a:r>
          </a:p>
        </p:txBody>
      </p:sp>
      <p:sp>
        <p:nvSpPr>
          <p:cNvPr id="969742" name="Text Box 14"/>
          <p:cNvSpPr txBox="1">
            <a:spLocks noChangeArrowheads="1"/>
          </p:cNvSpPr>
          <p:nvPr/>
        </p:nvSpPr>
        <p:spPr bwMode="auto">
          <a:xfrm>
            <a:off x="2057400" y="3594100"/>
            <a:ext cx="76962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In comparing nucleotide sequences in the DNA of a crime victim with nucleotide sequences from a possible close relative of the crime victim, scientists can determine if the two are related.</a:t>
            </a:r>
            <a:r>
              <a:rPr lang="en-US">
                <a:latin typeface="Times" pitchFamily="18" charset="0"/>
              </a:rPr>
              <a:t> </a:t>
            </a:r>
          </a:p>
        </p:txBody>
      </p:sp>
      <p:pic>
        <p:nvPicPr>
          <p:cNvPr id="969745" name="Picture 17" descr="california"/>
          <p:cNvPicPr>
            <a:picLocks noChangeAspect="1" noChangeArrowheads="1"/>
          </p:cNvPicPr>
          <p:nvPr/>
        </p:nvPicPr>
        <p:blipFill>
          <a:blip r:embed="rId11" cstate="print"/>
          <a:srcRect/>
          <a:stretch>
            <a:fillRect/>
          </a:stretch>
        </p:blipFill>
        <p:spPr bwMode="auto">
          <a:xfrm>
            <a:off x="2314575" y="6248400"/>
            <a:ext cx="533400" cy="533400"/>
          </a:xfrm>
          <a:prstGeom prst="rect">
            <a:avLst/>
          </a:prstGeom>
          <a:noFill/>
        </p:spPr>
      </p:pic>
      <p:sp>
        <p:nvSpPr>
          <p:cNvPr id="969746" name="Text Box 18"/>
          <p:cNvSpPr txBox="1">
            <a:spLocks noChangeArrowheads="1"/>
          </p:cNvSpPr>
          <p:nvPr/>
        </p:nvSpPr>
        <p:spPr bwMode="auto">
          <a:xfrm>
            <a:off x="2903538" y="6257926"/>
            <a:ext cx="1856598"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4e</a:t>
            </a:r>
          </a:p>
        </p:txBody>
      </p:sp>
    </p:spTree>
    <p:extLst>
      <p:ext uri="{BB962C8B-B14F-4D97-AF65-F5344CB8AC3E}">
        <p14:creationId xmlns:p14="http://schemas.microsoft.com/office/powerpoint/2010/main" val="199629960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9745"/>
                                        </p:tgtEl>
                                        <p:attrNameLst>
                                          <p:attrName>style.visibility</p:attrName>
                                        </p:attrNameLst>
                                      </p:cBhvr>
                                      <p:to>
                                        <p:strVal val="visible"/>
                                      </p:to>
                                    </p:set>
                                    <p:animEffect transition="in" filter="box(out)">
                                      <p:cBhvr>
                                        <p:cTn id="7" dur="500"/>
                                        <p:tgtEl>
                                          <p:spTgt spid="96974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9746"/>
                                        </p:tgtEl>
                                        <p:attrNameLst>
                                          <p:attrName>style.visibility</p:attrName>
                                        </p:attrNameLst>
                                      </p:cBhvr>
                                      <p:to>
                                        <p:strVal val="visible"/>
                                      </p:to>
                                    </p:set>
                                    <p:animEffect transition="in" filter="box(out)">
                                      <p:cBhvr>
                                        <p:cTn id="10" dur="500"/>
                                        <p:tgtEl>
                                          <p:spTgt spid="96974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969741"/>
                                        </p:tgtEl>
                                        <p:attrNameLst>
                                          <p:attrName>style.visibility</p:attrName>
                                        </p:attrNameLst>
                                      </p:cBhvr>
                                      <p:to>
                                        <p:strVal val="visible"/>
                                      </p:to>
                                    </p:set>
                                    <p:animEffect transition="in" filter="box(out)">
                                      <p:cBhvr>
                                        <p:cTn id="15" dur="500"/>
                                        <p:tgtEl>
                                          <p:spTgt spid="96974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969742"/>
                                        </p:tgtEl>
                                        <p:attrNameLst>
                                          <p:attrName>style.visibility</p:attrName>
                                        </p:attrNameLst>
                                      </p:cBhvr>
                                      <p:to>
                                        <p:strVal val="visible"/>
                                      </p:to>
                                    </p:set>
                                    <p:animEffect transition="in" filter="box(out)">
                                      <p:cBhvr>
                                        <p:cTn id="20" dur="500"/>
                                        <p:tgtEl>
                                          <p:spTgt spid="969742"/>
                                        </p:tgtEl>
                                      </p:cBhvr>
                                    </p:animEffect>
                                  </p:childTnLst>
                                </p:cTn>
                              </p:par>
                            </p:childTnLst>
                          </p:cTn>
                        </p:par>
                        <p:par>
                          <p:cTn id="21" fill="hold">
                            <p:stCondLst>
                              <p:cond delay="500"/>
                            </p:stCondLst>
                            <p:childTnLst>
                              <p:par>
                                <p:cTn id="22" presetID="4" presetClass="entr" presetSubtype="32" fill="hold" nodeType="afterEffect">
                                  <p:stCondLst>
                                    <p:cond delay="0"/>
                                  </p:stCondLst>
                                  <p:childTnLst>
                                    <p:set>
                                      <p:cBhvr>
                                        <p:cTn id="23" dur="1" fill="hold">
                                          <p:stCondLst>
                                            <p:cond delay="0"/>
                                          </p:stCondLst>
                                        </p:cTn>
                                        <p:tgtEl>
                                          <p:spTgt spid="969737"/>
                                        </p:tgtEl>
                                        <p:attrNameLst>
                                          <p:attrName>style.visibility</p:attrName>
                                        </p:attrNameLst>
                                      </p:cBhvr>
                                      <p:to>
                                        <p:strVal val="visible"/>
                                      </p:to>
                                    </p:set>
                                    <p:animEffect transition="in" filter="box(out)">
                                      <p:cBhvr>
                                        <p:cTn id="24" dur="500"/>
                                        <p:tgtEl>
                                          <p:spTgt spid="969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41" grpId="0" autoUpdateAnimBg="0"/>
      <p:bldP spid="969742" grpId="0" autoUpdateAnimBg="0"/>
      <p:bldP spid="9697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sp>
        <p:nvSpPr>
          <p:cNvPr id="913411" name="Text Box 3"/>
          <p:cNvSpPr txBox="1">
            <a:spLocks noChangeArrowheads="1"/>
          </p:cNvSpPr>
          <p:nvPr/>
        </p:nvSpPr>
        <p:spPr bwMode="auto">
          <a:xfrm>
            <a:off x="3352800" y="457201"/>
            <a:ext cx="7314951"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The Genetic Code P.292 </a:t>
            </a:r>
            <a:r>
              <a:rPr lang="en-US" sz="3600" dirty="0" smtClean="0">
                <a:solidFill>
                  <a:schemeClr val="tx2"/>
                </a:solidFill>
                <a:latin typeface="Times" pitchFamily="18" charset="0"/>
              </a:rPr>
              <a:t>BB  p. 67 NB</a:t>
            </a:r>
            <a:endParaRPr lang="en-US" sz="3600" dirty="0">
              <a:solidFill>
                <a:schemeClr val="tx2"/>
              </a:solidFill>
              <a:latin typeface="Times" pitchFamily="18" charset="0"/>
            </a:endParaRPr>
          </a:p>
        </p:txBody>
      </p:sp>
      <p:pic>
        <p:nvPicPr>
          <p:cNvPr id="913412"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13413"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13414" name="Picture 6"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13415" name="Picture 7"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13416" name="Picture 8"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13417" name="Picture 9"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913422" name="Picture 14" descr="Sec"/>
          <p:cNvPicPr>
            <a:picLocks noChangeAspect="1" noChangeArrowheads="1"/>
          </p:cNvPicPr>
          <p:nvPr/>
        </p:nvPicPr>
        <p:blipFill>
          <a:blip r:embed="rId9" cstate="print"/>
          <a:srcRect/>
          <a:stretch>
            <a:fillRect/>
          </a:stretch>
        </p:blipFill>
        <p:spPr bwMode="auto">
          <a:xfrm>
            <a:off x="1524000" y="0"/>
            <a:ext cx="1841500" cy="762000"/>
          </a:xfrm>
          <a:prstGeom prst="rect">
            <a:avLst/>
          </a:prstGeom>
          <a:noFill/>
        </p:spPr>
      </p:pic>
      <p:pic>
        <p:nvPicPr>
          <p:cNvPr id="913423" name="Picture 15" descr="Sec"/>
          <p:cNvPicPr>
            <a:picLocks noChangeAspect="1" noChangeArrowheads="1"/>
          </p:cNvPicPr>
          <p:nvPr/>
        </p:nvPicPr>
        <p:blipFill>
          <a:blip r:embed="rId10" cstate="print"/>
          <a:srcRect/>
          <a:stretch>
            <a:fillRect/>
          </a:stretch>
        </p:blipFill>
        <p:spPr bwMode="auto">
          <a:xfrm>
            <a:off x="4267200" y="0"/>
            <a:ext cx="3657600" cy="482600"/>
          </a:xfrm>
          <a:prstGeom prst="rect">
            <a:avLst/>
          </a:prstGeom>
          <a:noFill/>
        </p:spPr>
      </p:pic>
      <p:pic>
        <p:nvPicPr>
          <p:cNvPr id="913425" name="Picture 17" descr="Table"/>
          <p:cNvPicPr>
            <a:picLocks noChangeAspect="1" noChangeArrowheads="1"/>
          </p:cNvPicPr>
          <p:nvPr/>
        </p:nvPicPr>
        <p:blipFill>
          <a:blip r:embed="rId11" cstate="print"/>
          <a:srcRect/>
          <a:stretch>
            <a:fillRect/>
          </a:stretch>
        </p:blipFill>
        <p:spPr bwMode="auto">
          <a:xfrm>
            <a:off x="2667000" y="1524000"/>
            <a:ext cx="6629400" cy="4438650"/>
          </a:xfrm>
          <a:prstGeom prst="rect">
            <a:avLst/>
          </a:prstGeom>
          <a:noFill/>
        </p:spPr>
      </p:pic>
      <p:sp>
        <p:nvSpPr>
          <p:cNvPr id="913426" name="Text Box 18"/>
          <p:cNvSpPr txBox="1">
            <a:spLocks noChangeArrowheads="1"/>
          </p:cNvSpPr>
          <p:nvPr/>
        </p:nvSpPr>
        <p:spPr bwMode="auto">
          <a:xfrm>
            <a:off x="3213101" y="1524000"/>
            <a:ext cx="5264005" cy="523220"/>
          </a:xfrm>
          <a:prstGeom prst="rect">
            <a:avLst/>
          </a:prstGeom>
          <a:noFill/>
          <a:ln w="9525">
            <a:noFill/>
            <a:miter lim="800000"/>
            <a:headEnd/>
            <a:tailEnd/>
          </a:ln>
          <a:effectLst/>
        </p:spPr>
        <p:txBody>
          <a:bodyPr wrap="none">
            <a:spAutoFit/>
          </a:bodyPr>
          <a:lstStyle/>
          <a:p>
            <a:pPr>
              <a:buFontTx/>
              <a:buNone/>
            </a:pPr>
            <a:r>
              <a:rPr lang="en-US" sz="2800" dirty="0">
                <a:latin typeface="Times" pitchFamily="18" charset="0"/>
              </a:rPr>
              <a:t>The Messenger RNA Genetic Code</a:t>
            </a:r>
          </a:p>
        </p:txBody>
      </p:sp>
      <p:sp>
        <p:nvSpPr>
          <p:cNvPr id="913427" name="Text Box 19"/>
          <p:cNvSpPr txBox="1">
            <a:spLocks noChangeArrowheads="1"/>
          </p:cNvSpPr>
          <p:nvPr/>
        </p:nvSpPr>
        <p:spPr bwMode="auto">
          <a:xfrm>
            <a:off x="2603500" y="1933576"/>
            <a:ext cx="762000" cy="461665"/>
          </a:xfrm>
          <a:prstGeom prst="rect">
            <a:avLst/>
          </a:prstGeom>
          <a:noFill/>
          <a:ln w="9525">
            <a:noFill/>
            <a:miter lim="800000"/>
            <a:headEnd/>
            <a:tailEnd/>
          </a:ln>
          <a:effectLst/>
        </p:spPr>
        <p:txBody>
          <a:bodyPr>
            <a:spAutoFit/>
          </a:bodyPr>
          <a:lstStyle/>
          <a:p>
            <a:pPr algn="ctr">
              <a:buFontTx/>
              <a:buNone/>
            </a:pPr>
            <a:r>
              <a:rPr lang="en-US" sz="1200" dirty="0">
                <a:latin typeface="Times" pitchFamily="18" charset="0"/>
              </a:rPr>
              <a:t>First Letter</a:t>
            </a:r>
          </a:p>
        </p:txBody>
      </p:sp>
      <p:sp>
        <p:nvSpPr>
          <p:cNvPr id="913428" name="Text Box 20"/>
          <p:cNvSpPr txBox="1">
            <a:spLocks noChangeArrowheads="1"/>
          </p:cNvSpPr>
          <p:nvPr/>
        </p:nvSpPr>
        <p:spPr bwMode="auto">
          <a:xfrm>
            <a:off x="5307013" y="2001838"/>
            <a:ext cx="1332416" cy="338554"/>
          </a:xfrm>
          <a:prstGeom prst="rect">
            <a:avLst/>
          </a:prstGeom>
          <a:noFill/>
          <a:ln w="9525">
            <a:noFill/>
            <a:miter lim="800000"/>
            <a:headEnd/>
            <a:tailEnd/>
          </a:ln>
          <a:effectLst/>
        </p:spPr>
        <p:txBody>
          <a:bodyPr wrap="none">
            <a:spAutoFit/>
          </a:bodyPr>
          <a:lstStyle/>
          <a:p>
            <a:pPr>
              <a:buFontTx/>
              <a:buNone/>
            </a:pPr>
            <a:r>
              <a:rPr lang="en-US" sz="1600" dirty="0">
                <a:latin typeface="Times" pitchFamily="18" charset="0"/>
              </a:rPr>
              <a:t>Second Letter</a:t>
            </a:r>
          </a:p>
        </p:txBody>
      </p:sp>
      <p:sp>
        <p:nvSpPr>
          <p:cNvPr id="913429" name="Text Box 21"/>
          <p:cNvSpPr txBox="1">
            <a:spLocks noChangeArrowheads="1"/>
          </p:cNvSpPr>
          <p:nvPr/>
        </p:nvSpPr>
        <p:spPr bwMode="auto">
          <a:xfrm>
            <a:off x="2811463" y="24336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0" name="Text Box 22"/>
          <p:cNvSpPr txBox="1">
            <a:spLocks noChangeArrowheads="1"/>
          </p:cNvSpPr>
          <p:nvPr/>
        </p:nvSpPr>
        <p:spPr bwMode="auto">
          <a:xfrm>
            <a:off x="3276600" y="22479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1" name="Text Box 23"/>
          <p:cNvSpPr txBox="1">
            <a:spLocks noChangeArrowheads="1"/>
          </p:cNvSpPr>
          <p:nvPr/>
        </p:nvSpPr>
        <p:spPr bwMode="auto">
          <a:xfrm>
            <a:off x="4572000" y="22685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32" name="Text Box 24"/>
          <p:cNvSpPr txBox="1">
            <a:spLocks noChangeArrowheads="1"/>
          </p:cNvSpPr>
          <p:nvPr/>
        </p:nvSpPr>
        <p:spPr bwMode="auto">
          <a:xfrm>
            <a:off x="5943600" y="22479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33" name="Text Box 25"/>
          <p:cNvSpPr txBox="1">
            <a:spLocks noChangeArrowheads="1"/>
          </p:cNvSpPr>
          <p:nvPr/>
        </p:nvSpPr>
        <p:spPr bwMode="auto">
          <a:xfrm>
            <a:off x="7281863" y="22606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34" name="Text Box 26"/>
          <p:cNvSpPr txBox="1">
            <a:spLocks noChangeArrowheads="1"/>
          </p:cNvSpPr>
          <p:nvPr/>
        </p:nvSpPr>
        <p:spPr bwMode="auto">
          <a:xfrm>
            <a:off x="8534400" y="1946275"/>
            <a:ext cx="762000" cy="523220"/>
          </a:xfrm>
          <a:prstGeom prst="rect">
            <a:avLst/>
          </a:prstGeom>
          <a:noFill/>
          <a:ln w="9525">
            <a:noFill/>
            <a:miter lim="800000"/>
            <a:headEnd/>
            <a:tailEnd/>
          </a:ln>
          <a:effectLst/>
        </p:spPr>
        <p:txBody>
          <a:bodyPr>
            <a:spAutoFit/>
          </a:bodyPr>
          <a:lstStyle/>
          <a:p>
            <a:pPr algn="ctr">
              <a:buFontTx/>
              <a:buNone/>
            </a:pPr>
            <a:r>
              <a:rPr lang="en-US" sz="1400" dirty="0">
                <a:latin typeface="Times" pitchFamily="18" charset="0"/>
              </a:rPr>
              <a:t>Third Letter</a:t>
            </a:r>
          </a:p>
        </p:txBody>
      </p:sp>
      <p:sp>
        <p:nvSpPr>
          <p:cNvPr id="913435" name="Text Box 27"/>
          <p:cNvSpPr txBox="1">
            <a:spLocks noChangeArrowheads="1"/>
          </p:cNvSpPr>
          <p:nvPr/>
        </p:nvSpPr>
        <p:spPr bwMode="auto">
          <a:xfrm>
            <a:off x="8640763" y="24257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6" name="Text Box 28"/>
          <p:cNvSpPr txBox="1">
            <a:spLocks noChangeArrowheads="1"/>
          </p:cNvSpPr>
          <p:nvPr/>
        </p:nvSpPr>
        <p:spPr bwMode="auto">
          <a:xfrm>
            <a:off x="8640763" y="26241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37" name="Text Box 29"/>
          <p:cNvSpPr txBox="1">
            <a:spLocks noChangeArrowheads="1"/>
          </p:cNvSpPr>
          <p:nvPr/>
        </p:nvSpPr>
        <p:spPr bwMode="auto">
          <a:xfrm>
            <a:off x="8640763" y="28400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38" name="Text Box 30"/>
          <p:cNvSpPr txBox="1">
            <a:spLocks noChangeArrowheads="1"/>
          </p:cNvSpPr>
          <p:nvPr/>
        </p:nvSpPr>
        <p:spPr bwMode="auto">
          <a:xfrm>
            <a:off x="8634413" y="30480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39" name="Text Box 31"/>
          <p:cNvSpPr txBox="1">
            <a:spLocks noChangeArrowheads="1"/>
          </p:cNvSpPr>
          <p:nvPr/>
        </p:nvSpPr>
        <p:spPr bwMode="auto">
          <a:xfrm>
            <a:off x="8642350" y="3271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0" name="Text Box 32"/>
          <p:cNvSpPr txBox="1">
            <a:spLocks noChangeArrowheads="1"/>
          </p:cNvSpPr>
          <p:nvPr/>
        </p:nvSpPr>
        <p:spPr bwMode="auto">
          <a:xfrm>
            <a:off x="8642350" y="34877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1" name="Text Box 33"/>
          <p:cNvSpPr txBox="1">
            <a:spLocks noChangeArrowheads="1"/>
          </p:cNvSpPr>
          <p:nvPr/>
        </p:nvSpPr>
        <p:spPr bwMode="auto">
          <a:xfrm>
            <a:off x="8642350" y="36782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42" name="Text Box 34"/>
          <p:cNvSpPr txBox="1">
            <a:spLocks noChangeArrowheads="1"/>
          </p:cNvSpPr>
          <p:nvPr/>
        </p:nvSpPr>
        <p:spPr bwMode="auto">
          <a:xfrm>
            <a:off x="8640763" y="3906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43" name="Text Box 35"/>
          <p:cNvSpPr txBox="1">
            <a:spLocks noChangeArrowheads="1"/>
          </p:cNvSpPr>
          <p:nvPr/>
        </p:nvSpPr>
        <p:spPr bwMode="auto">
          <a:xfrm>
            <a:off x="8648700" y="41100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4" name="Text Box 36"/>
          <p:cNvSpPr txBox="1">
            <a:spLocks noChangeArrowheads="1"/>
          </p:cNvSpPr>
          <p:nvPr/>
        </p:nvSpPr>
        <p:spPr bwMode="auto">
          <a:xfrm>
            <a:off x="8636000" y="43005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5" name="Text Box 37"/>
          <p:cNvSpPr txBox="1">
            <a:spLocks noChangeArrowheads="1"/>
          </p:cNvSpPr>
          <p:nvPr/>
        </p:nvSpPr>
        <p:spPr bwMode="auto">
          <a:xfrm>
            <a:off x="8640763" y="45037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46" name="Text Box 38"/>
          <p:cNvSpPr txBox="1">
            <a:spLocks noChangeArrowheads="1"/>
          </p:cNvSpPr>
          <p:nvPr/>
        </p:nvSpPr>
        <p:spPr bwMode="auto">
          <a:xfrm>
            <a:off x="8636000" y="46942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47" name="Text Box 39"/>
          <p:cNvSpPr txBox="1">
            <a:spLocks noChangeArrowheads="1"/>
          </p:cNvSpPr>
          <p:nvPr/>
        </p:nvSpPr>
        <p:spPr bwMode="auto">
          <a:xfrm>
            <a:off x="8639175" y="5049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8" name="Text Box 40"/>
          <p:cNvSpPr txBox="1">
            <a:spLocks noChangeArrowheads="1"/>
          </p:cNvSpPr>
          <p:nvPr/>
        </p:nvSpPr>
        <p:spPr bwMode="auto">
          <a:xfrm>
            <a:off x="8639175" y="5257801"/>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9" name="Text Box 41"/>
          <p:cNvSpPr txBox="1">
            <a:spLocks noChangeArrowheads="1"/>
          </p:cNvSpPr>
          <p:nvPr/>
        </p:nvSpPr>
        <p:spPr bwMode="auto">
          <a:xfrm>
            <a:off x="8637588" y="5443539"/>
            <a:ext cx="314510" cy="307777"/>
          </a:xfrm>
          <a:prstGeom prst="rect">
            <a:avLst/>
          </a:prstGeom>
          <a:noFill/>
          <a:ln w="9525">
            <a:noFill/>
            <a:miter lim="800000"/>
            <a:headEnd/>
            <a:tailEnd/>
          </a:ln>
          <a:effectLst/>
        </p:spPr>
        <p:txBody>
          <a:bodyPr wrap="none">
            <a:spAutoFit/>
          </a:bodyPr>
          <a:lstStyle/>
          <a:p>
            <a:pPr>
              <a:spcBef>
                <a:spcPct val="16000"/>
              </a:spcBef>
              <a:buFontTx/>
              <a:buNone/>
            </a:pPr>
            <a:r>
              <a:rPr lang="en-US" sz="1400" dirty="0">
                <a:latin typeface="Times" pitchFamily="18" charset="0"/>
              </a:rPr>
              <a:t>A</a:t>
            </a:r>
          </a:p>
        </p:txBody>
      </p:sp>
      <p:sp>
        <p:nvSpPr>
          <p:cNvPr id="913450" name="Text Box 42"/>
          <p:cNvSpPr txBox="1">
            <a:spLocks noChangeArrowheads="1"/>
          </p:cNvSpPr>
          <p:nvPr/>
        </p:nvSpPr>
        <p:spPr bwMode="auto">
          <a:xfrm>
            <a:off x="8636000" y="56594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51" name="Text Box 43"/>
          <p:cNvSpPr txBox="1">
            <a:spLocks noChangeArrowheads="1"/>
          </p:cNvSpPr>
          <p:nvPr/>
        </p:nvSpPr>
        <p:spPr bwMode="auto">
          <a:xfrm>
            <a:off x="2811463" y="32718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52" name="Text Box 44"/>
          <p:cNvSpPr txBox="1">
            <a:spLocks noChangeArrowheads="1"/>
          </p:cNvSpPr>
          <p:nvPr/>
        </p:nvSpPr>
        <p:spPr bwMode="auto">
          <a:xfrm>
            <a:off x="2809875" y="40973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53" name="Text Box 45"/>
          <p:cNvSpPr txBox="1">
            <a:spLocks noChangeArrowheads="1"/>
          </p:cNvSpPr>
          <p:nvPr/>
        </p:nvSpPr>
        <p:spPr bwMode="auto">
          <a:xfrm>
            <a:off x="2813050" y="50371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54" name="Text Box 46"/>
          <p:cNvSpPr txBox="1">
            <a:spLocks noChangeArrowheads="1"/>
          </p:cNvSpPr>
          <p:nvPr/>
        </p:nvSpPr>
        <p:spPr bwMode="auto">
          <a:xfrm>
            <a:off x="3268663" y="2455864"/>
            <a:ext cx="130997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Phenylalanine (UUU)</a:t>
            </a:r>
          </a:p>
        </p:txBody>
      </p:sp>
      <p:sp>
        <p:nvSpPr>
          <p:cNvPr id="913455" name="Text Box 47"/>
          <p:cNvSpPr txBox="1">
            <a:spLocks noChangeArrowheads="1"/>
          </p:cNvSpPr>
          <p:nvPr/>
        </p:nvSpPr>
        <p:spPr bwMode="auto">
          <a:xfrm>
            <a:off x="3276601" y="2667001"/>
            <a:ext cx="130195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Phenylalanine (UUC)</a:t>
            </a:r>
          </a:p>
        </p:txBody>
      </p:sp>
      <p:sp>
        <p:nvSpPr>
          <p:cNvPr id="913456" name="Text Box 48"/>
          <p:cNvSpPr txBox="1">
            <a:spLocks noChangeArrowheads="1"/>
          </p:cNvSpPr>
          <p:nvPr/>
        </p:nvSpPr>
        <p:spPr bwMode="auto">
          <a:xfrm>
            <a:off x="3314701" y="2895601"/>
            <a:ext cx="99738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(UUA)</a:t>
            </a:r>
          </a:p>
        </p:txBody>
      </p:sp>
      <p:sp>
        <p:nvSpPr>
          <p:cNvPr id="913457" name="Text Box 49"/>
          <p:cNvSpPr txBox="1">
            <a:spLocks noChangeArrowheads="1"/>
          </p:cNvSpPr>
          <p:nvPr/>
        </p:nvSpPr>
        <p:spPr bwMode="auto">
          <a:xfrm>
            <a:off x="3322639" y="3073401"/>
            <a:ext cx="99738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(UUG)</a:t>
            </a:r>
          </a:p>
        </p:txBody>
      </p:sp>
      <p:sp>
        <p:nvSpPr>
          <p:cNvPr id="913458" name="Text Box 50"/>
          <p:cNvSpPr txBox="1">
            <a:spLocks noChangeArrowheads="1"/>
          </p:cNvSpPr>
          <p:nvPr/>
        </p:nvSpPr>
        <p:spPr bwMode="auto">
          <a:xfrm>
            <a:off x="3322639" y="32893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(CUU)</a:t>
            </a:r>
          </a:p>
        </p:txBody>
      </p:sp>
      <p:sp>
        <p:nvSpPr>
          <p:cNvPr id="913459" name="Text Box 51"/>
          <p:cNvSpPr txBox="1">
            <a:spLocks noChangeArrowheads="1"/>
          </p:cNvSpPr>
          <p:nvPr/>
        </p:nvSpPr>
        <p:spPr bwMode="auto">
          <a:xfrm>
            <a:off x="3322639" y="35052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(CUC)</a:t>
            </a:r>
          </a:p>
        </p:txBody>
      </p:sp>
      <p:sp>
        <p:nvSpPr>
          <p:cNvPr id="913460" name="Text Box 52"/>
          <p:cNvSpPr txBox="1">
            <a:spLocks noChangeArrowheads="1"/>
          </p:cNvSpPr>
          <p:nvPr/>
        </p:nvSpPr>
        <p:spPr bwMode="auto">
          <a:xfrm>
            <a:off x="3322639" y="37084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(CUA)</a:t>
            </a:r>
          </a:p>
        </p:txBody>
      </p:sp>
      <p:sp>
        <p:nvSpPr>
          <p:cNvPr id="913461" name="Text Box 53"/>
          <p:cNvSpPr txBox="1">
            <a:spLocks noChangeArrowheads="1"/>
          </p:cNvSpPr>
          <p:nvPr/>
        </p:nvSpPr>
        <p:spPr bwMode="auto">
          <a:xfrm>
            <a:off x="3322639" y="39370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(CUG)</a:t>
            </a:r>
          </a:p>
        </p:txBody>
      </p:sp>
      <p:sp>
        <p:nvSpPr>
          <p:cNvPr id="913462" name="Text Box 54"/>
          <p:cNvSpPr txBox="1">
            <a:spLocks noChangeArrowheads="1"/>
          </p:cNvSpPr>
          <p:nvPr/>
        </p:nvSpPr>
        <p:spPr bwMode="auto">
          <a:xfrm>
            <a:off x="3327400" y="4114801"/>
            <a:ext cx="111120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(AUU)</a:t>
            </a:r>
          </a:p>
        </p:txBody>
      </p:sp>
      <p:sp>
        <p:nvSpPr>
          <p:cNvPr id="913463" name="Text Box 55"/>
          <p:cNvSpPr txBox="1">
            <a:spLocks noChangeArrowheads="1"/>
          </p:cNvSpPr>
          <p:nvPr/>
        </p:nvSpPr>
        <p:spPr bwMode="auto">
          <a:xfrm>
            <a:off x="3324226" y="43434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(AUC)</a:t>
            </a:r>
          </a:p>
        </p:txBody>
      </p:sp>
      <p:sp>
        <p:nvSpPr>
          <p:cNvPr id="913464" name="Text Box 56"/>
          <p:cNvSpPr txBox="1">
            <a:spLocks noChangeArrowheads="1"/>
          </p:cNvSpPr>
          <p:nvPr/>
        </p:nvSpPr>
        <p:spPr bwMode="auto">
          <a:xfrm>
            <a:off x="3327400" y="4533901"/>
            <a:ext cx="111120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(AUA)</a:t>
            </a:r>
          </a:p>
        </p:txBody>
      </p:sp>
      <p:sp>
        <p:nvSpPr>
          <p:cNvPr id="913465" name="Text Box 57"/>
          <p:cNvSpPr txBox="1">
            <a:spLocks noChangeArrowheads="1"/>
          </p:cNvSpPr>
          <p:nvPr/>
        </p:nvSpPr>
        <p:spPr bwMode="auto">
          <a:xfrm>
            <a:off x="3324226" y="4711700"/>
            <a:ext cx="866775" cy="400110"/>
          </a:xfrm>
          <a:prstGeom prst="rect">
            <a:avLst/>
          </a:prstGeom>
          <a:noFill/>
          <a:ln w="9525">
            <a:noFill/>
            <a:miter lim="800000"/>
            <a:headEnd/>
            <a:tailEnd/>
          </a:ln>
          <a:effectLst/>
        </p:spPr>
        <p:txBody>
          <a:bodyPr>
            <a:spAutoFit/>
          </a:bodyPr>
          <a:lstStyle/>
          <a:p>
            <a:pPr>
              <a:buFontTx/>
              <a:buNone/>
            </a:pPr>
            <a:r>
              <a:rPr lang="en-US" sz="1000" dirty="0" err="1">
                <a:latin typeface="Times" pitchFamily="18" charset="0"/>
              </a:rPr>
              <a:t>Methionine;Start</a:t>
            </a:r>
            <a:r>
              <a:rPr lang="en-US" sz="1000" dirty="0">
                <a:latin typeface="Times" pitchFamily="18" charset="0"/>
              </a:rPr>
              <a:t> (AUG)</a:t>
            </a:r>
          </a:p>
        </p:txBody>
      </p:sp>
      <p:sp>
        <p:nvSpPr>
          <p:cNvPr id="913466" name="Text Box 58"/>
          <p:cNvSpPr txBox="1">
            <a:spLocks noChangeArrowheads="1"/>
          </p:cNvSpPr>
          <p:nvPr/>
        </p:nvSpPr>
        <p:spPr bwMode="auto">
          <a:xfrm>
            <a:off x="3327401" y="50546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(GUU)</a:t>
            </a:r>
          </a:p>
        </p:txBody>
      </p:sp>
      <p:sp>
        <p:nvSpPr>
          <p:cNvPr id="913467" name="Text Box 59"/>
          <p:cNvSpPr txBox="1">
            <a:spLocks noChangeArrowheads="1"/>
          </p:cNvSpPr>
          <p:nvPr/>
        </p:nvSpPr>
        <p:spPr bwMode="auto">
          <a:xfrm>
            <a:off x="3327401" y="5257801"/>
            <a:ext cx="91723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(GUC)</a:t>
            </a:r>
          </a:p>
        </p:txBody>
      </p:sp>
      <p:sp>
        <p:nvSpPr>
          <p:cNvPr id="913468" name="Text Box 60"/>
          <p:cNvSpPr txBox="1">
            <a:spLocks noChangeArrowheads="1"/>
          </p:cNvSpPr>
          <p:nvPr/>
        </p:nvSpPr>
        <p:spPr bwMode="auto">
          <a:xfrm>
            <a:off x="3327401" y="54864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(GUA)</a:t>
            </a:r>
          </a:p>
        </p:txBody>
      </p:sp>
      <p:sp>
        <p:nvSpPr>
          <p:cNvPr id="913469" name="Text Box 61"/>
          <p:cNvSpPr txBox="1">
            <a:spLocks noChangeArrowheads="1"/>
          </p:cNvSpPr>
          <p:nvPr/>
        </p:nvSpPr>
        <p:spPr bwMode="auto">
          <a:xfrm>
            <a:off x="3327401" y="56642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(GUG)</a:t>
            </a:r>
          </a:p>
        </p:txBody>
      </p:sp>
      <p:sp>
        <p:nvSpPr>
          <p:cNvPr id="913470" name="Text Box 62"/>
          <p:cNvSpPr txBox="1">
            <a:spLocks noChangeArrowheads="1"/>
          </p:cNvSpPr>
          <p:nvPr/>
        </p:nvSpPr>
        <p:spPr bwMode="auto">
          <a:xfrm>
            <a:off x="4630739" y="24638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(UCU)</a:t>
            </a:r>
          </a:p>
        </p:txBody>
      </p:sp>
      <p:sp>
        <p:nvSpPr>
          <p:cNvPr id="913471" name="Text Box 63"/>
          <p:cNvSpPr txBox="1">
            <a:spLocks noChangeArrowheads="1"/>
          </p:cNvSpPr>
          <p:nvPr/>
        </p:nvSpPr>
        <p:spPr bwMode="auto">
          <a:xfrm>
            <a:off x="4635501" y="2667001"/>
            <a:ext cx="89479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(UCC)</a:t>
            </a:r>
          </a:p>
        </p:txBody>
      </p:sp>
      <p:sp>
        <p:nvSpPr>
          <p:cNvPr id="913472" name="Text Box 64"/>
          <p:cNvSpPr txBox="1">
            <a:spLocks noChangeArrowheads="1"/>
          </p:cNvSpPr>
          <p:nvPr/>
        </p:nvSpPr>
        <p:spPr bwMode="auto">
          <a:xfrm>
            <a:off x="4635501" y="28702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(UCA)</a:t>
            </a:r>
          </a:p>
        </p:txBody>
      </p:sp>
      <p:sp>
        <p:nvSpPr>
          <p:cNvPr id="913473" name="Text Box 65"/>
          <p:cNvSpPr txBox="1">
            <a:spLocks noChangeArrowheads="1"/>
          </p:cNvSpPr>
          <p:nvPr/>
        </p:nvSpPr>
        <p:spPr bwMode="auto">
          <a:xfrm>
            <a:off x="4635501" y="30734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(UCG)</a:t>
            </a:r>
          </a:p>
        </p:txBody>
      </p:sp>
      <p:sp>
        <p:nvSpPr>
          <p:cNvPr id="913474" name="Text Box 66"/>
          <p:cNvSpPr txBox="1">
            <a:spLocks noChangeArrowheads="1"/>
          </p:cNvSpPr>
          <p:nvPr/>
        </p:nvSpPr>
        <p:spPr bwMode="auto">
          <a:xfrm>
            <a:off x="4635501" y="32893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(CCU)</a:t>
            </a:r>
          </a:p>
        </p:txBody>
      </p:sp>
      <p:sp>
        <p:nvSpPr>
          <p:cNvPr id="913475" name="Text Box 67"/>
          <p:cNvSpPr txBox="1">
            <a:spLocks noChangeArrowheads="1"/>
          </p:cNvSpPr>
          <p:nvPr/>
        </p:nvSpPr>
        <p:spPr bwMode="auto">
          <a:xfrm>
            <a:off x="4635501" y="3479801"/>
            <a:ext cx="9284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(CCC)</a:t>
            </a:r>
          </a:p>
        </p:txBody>
      </p:sp>
      <p:sp>
        <p:nvSpPr>
          <p:cNvPr id="913476" name="Text Box 68"/>
          <p:cNvSpPr txBox="1">
            <a:spLocks noChangeArrowheads="1"/>
          </p:cNvSpPr>
          <p:nvPr/>
        </p:nvSpPr>
        <p:spPr bwMode="auto">
          <a:xfrm>
            <a:off x="4635501" y="36957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(CCA)</a:t>
            </a:r>
          </a:p>
        </p:txBody>
      </p:sp>
      <p:sp>
        <p:nvSpPr>
          <p:cNvPr id="913477" name="Text Box 69"/>
          <p:cNvSpPr txBox="1">
            <a:spLocks noChangeArrowheads="1"/>
          </p:cNvSpPr>
          <p:nvPr/>
        </p:nvSpPr>
        <p:spPr bwMode="auto">
          <a:xfrm>
            <a:off x="4635501" y="39243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(CCG)</a:t>
            </a:r>
          </a:p>
        </p:txBody>
      </p:sp>
      <p:sp>
        <p:nvSpPr>
          <p:cNvPr id="913478" name="Text Box 70"/>
          <p:cNvSpPr txBox="1">
            <a:spLocks noChangeArrowheads="1"/>
          </p:cNvSpPr>
          <p:nvPr/>
        </p:nvSpPr>
        <p:spPr bwMode="auto">
          <a:xfrm>
            <a:off x="4635501" y="41148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(ACU)</a:t>
            </a:r>
          </a:p>
        </p:txBody>
      </p:sp>
      <p:sp>
        <p:nvSpPr>
          <p:cNvPr id="913479" name="Text Box 71"/>
          <p:cNvSpPr txBox="1">
            <a:spLocks noChangeArrowheads="1"/>
          </p:cNvSpPr>
          <p:nvPr/>
        </p:nvSpPr>
        <p:spPr bwMode="auto">
          <a:xfrm>
            <a:off x="4637088" y="4343401"/>
            <a:ext cx="109517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(ACC)</a:t>
            </a:r>
          </a:p>
        </p:txBody>
      </p:sp>
      <p:sp>
        <p:nvSpPr>
          <p:cNvPr id="913480" name="Text Box 72"/>
          <p:cNvSpPr txBox="1">
            <a:spLocks noChangeArrowheads="1"/>
          </p:cNvSpPr>
          <p:nvPr/>
        </p:nvSpPr>
        <p:spPr bwMode="auto">
          <a:xfrm>
            <a:off x="4635501" y="45339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(ACA)</a:t>
            </a:r>
          </a:p>
        </p:txBody>
      </p:sp>
      <p:sp>
        <p:nvSpPr>
          <p:cNvPr id="913481" name="Text Box 73"/>
          <p:cNvSpPr txBox="1">
            <a:spLocks noChangeArrowheads="1"/>
          </p:cNvSpPr>
          <p:nvPr/>
        </p:nvSpPr>
        <p:spPr bwMode="auto">
          <a:xfrm>
            <a:off x="4637089" y="47244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(ACG)</a:t>
            </a:r>
          </a:p>
        </p:txBody>
      </p:sp>
      <p:sp>
        <p:nvSpPr>
          <p:cNvPr id="913482" name="Text Box 74"/>
          <p:cNvSpPr txBox="1">
            <a:spLocks noChangeArrowheads="1"/>
          </p:cNvSpPr>
          <p:nvPr/>
        </p:nvSpPr>
        <p:spPr bwMode="auto">
          <a:xfrm>
            <a:off x="4635501" y="50546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(GCU)</a:t>
            </a:r>
          </a:p>
        </p:txBody>
      </p:sp>
      <p:sp>
        <p:nvSpPr>
          <p:cNvPr id="913483" name="Text Box 75"/>
          <p:cNvSpPr txBox="1">
            <a:spLocks noChangeArrowheads="1"/>
          </p:cNvSpPr>
          <p:nvPr/>
        </p:nvSpPr>
        <p:spPr bwMode="auto">
          <a:xfrm>
            <a:off x="4632326" y="5270501"/>
            <a:ext cx="97334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(GCC)</a:t>
            </a:r>
          </a:p>
        </p:txBody>
      </p:sp>
      <p:sp>
        <p:nvSpPr>
          <p:cNvPr id="913484" name="Text Box 76"/>
          <p:cNvSpPr txBox="1">
            <a:spLocks noChangeArrowheads="1"/>
          </p:cNvSpPr>
          <p:nvPr/>
        </p:nvSpPr>
        <p:spPr bwMode="auto">
          <a:xfrm>
            <a:off x="4632326" y="54737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(GCA)</a:t>
            </a:r>
          </a:p>
        </p:txBody>
      </p:sp>
      <p:sp>
        <p:nvSpPr>
          <p:cNvPr id="913485" name="Text Box 77"/>
          <p:cNvSpPr txBox="1">
            <a:spLocks noChangeArrowheads="1"/>
          </p:cNvSpPr>
          <p:nvPr/>
        </p:nvSpPr>
        <p:spPr bwMode="auto">
          <a:xfrm>
            <a:off x="4635501" y="56515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(GCG)</a:t>
            </a:r>
          </a:p>
        </p:txBody>
      </p:sp>
      <p:sp>
        <p:nvSpPr>
          <p:cNvPr id="913486" name="Text Box 78"/>
          <p:cNvSpPr txBox="1">
            <a:spLocks noChangeArrowheads="1"/>
          </p:cNvSpPr>
          <p:nvPr/>
        </p:nvSpPr>
        <p:spPr bwMode="auto">
          <a:xfrm>
            <a:off x="5934076" y="2463801"/>
            <a:ext cx="103906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Tyrosine (UAU)</a:t>
            </a:r>
          </a:p>
        </p:txBody>
      </p:sp>
      <p:sp>
        <p:nvSpPr>
          <p:cNvPr id="913487" name="Text Box 79"/>
          <p:cNvSpPr txBox="1">
            <a:spLocks noChangeArrowheads="1"/>
          </p:cNvSpPr>
          <p:nvPr/>
        </p:nvSpPr>
        <p:spPr bwMode="auto">
          <a:xfrm>
            <a:off x="5943601" y="2667001"/>
            <a:ext cx="103105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Tyrosine (UAC)</a:t>
            </a:r>
          </a:p>
        </p:txBody>
      </p:sp>
      <p:sp>
        <p:nvSpPr>
          <p:cNvPr id="913488" name="Text Box 80"/>
          <p:cNvSpPr txBox="1">
            <a:spLocks noChangeArrowheads="1"/>
          </p:cNvSpPr>
          <p:nvPr/>
        </p:nvSpPr>
        <p:spPr bwMode="auto">
          <a:xfrm>
            <a:off x="5943601" y="28702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(UAA)</a:t>
            </a:r>
          </a:p>
        </p:txBody>
      </p:sp>
      <p:sp>
        <p:nvSpPr>
          <p:cNvPr id="913489" name="Text Box 81"/>
          <p:cNvSpPr txBox="1">
            <a:spLocks noChangeArrowheads="1"/>
          </p:cNvSpPr>
          <p:nvPr/>
        </p:nvSpPr>
        <p:spPr bwMode="auto">
          <a:xfrm>
            <a:off x="5938839" y="30734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(UAG)</a:t>
            </a:r>
          </a:p>
        </p:txBody>
      </p:sp>
      <p:sp>
        <p:nvSpPr>
          <p:cNvPr id="913490" name="Text Box 82"/>
          <p:cNvSpPr txBox="1">
            <a:spLocks noChangeArrowheads="1"/>
          </p:cNvSpPr>
          <p:nvPr/>
        </p:nvSpPr>
        <p:spPr bwMode="auto">
          <a:xfrm>
            <a:off x="5943600" y="3289301"/>
            <a:ext cx="1066318"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Histadine</a:t>
            </a:r>
            <a:r>
              <a:rPr lang="en-US" sz="1000" dirty="0">
                <a:latin typeface="Times" pitchFamily="18" charset="0"/>
              </a:rPr>
              <a:t> (CAU)</a:t>
            </a:r>
          </a:p>
        </p:txBody>
      </p:sp>
      <p:sp>
        <p:nvSpPr>
          <p:cNvPr id="913491" name="Text Box 83"/>
          <p:cNvSpPr txBox="1">
            <a:spLocks noChangeArrowheads="1"/>
          </p:cNvSpPr>
          <p:nvPr/>
        </p:nvSpPr>
        <p:spPr bwMode="auto">
          <a:xfrm>
            <a:off x="5943601" y="3505201"/>
            <a:ext cx="105830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Histadine</a:t>
            </a:r>
            <a:r>
              <a:rPr lang="en-US" sz="1000" dirty="0">
                <a:latin typeface="Times" pitchFamily="18" charset="0"/>
              </a:rPr>
              <a:t> (CAC)</a:t>
            </a:r>
          </a:p>
        </p:txBody>
      </p:sp>
      <p:sp>
        <p:nvSpPr>
          <p:cNvPr id="913492" name="Text Box 84"/>
          <p:cNvSpPr txBox="1">
            <a:spLocks noChangeArrowheads="1"/>
          </p:cNvSpPr>
          <p:nvPr/>
        </p:nvSpPr>
        <p:spPr bwMode="auto">
          <a:xfrm>
            <a:off x="5943601" y="3708401"/>
            <a:ext cx="11160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Glutamine (CAA)</a:t>
            </a:r>
          </a:p>
        </p:txBody>
      </p:sp>
      <p:sp>
        <p:nvSpPr>
          <p:cNvPr id="913493" name="Text Box 85"/>
          <p:cNvSpPr txBox="1">
            <a:spLocks noChangeArrowheads="1"/>
          </p:cNvSpPr>
          <p:nvPr/>
        </p:nvSpPr>
        <p:spPr bwMode="auto">
          <a:xfrm>
            <a:off x="5943601" y="3911601"/>
            <a:ext cx="11160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Glutamine (CAG)</a:t>
            </a:r>
          </a:p>
        </p:txBody>
      </p:sp>
      <p:sp>
        <p:nvSpPr>
          <p:cNvPr id="913494" name="Text Box 86"/>
          <p:cNvSpPr txBox="1">
            <a:spLocks noChangeArrowheads="1"/>
          </p:cNvSpPr>
          <p:nvPr/>
        </p:nvSpPr>
        <p:spPr bwMode="auto">
          <a:xfrm>
            <a:off x="5943600" y="4114801"/>
            <a:ext cx="1168910"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Asparagine</a:t>
            </a:r>
            <a:r>
              <a:rPr lang="en-US" sz="1000" dirty="0">
                <a:latin typeface="Times" pitchFamily="18" charset="0"/>
              </a:rPr>
              <a:t> (AAU)</a:t>
            </a:r>
          </a:p>
        </p:txBody>
      </p:sp>
      <p:sp>
        <p:nvSpPr>
          <p:cNvPr id="913495" name="Text Box 87"/>
          <p:cNvSpPr txBox="1">
            <a:spLocks noChangeArrowheads="1"/>
          </p:cNvSpPr>
          <p:nvPr/>
        </p:nvSpPr>
        <p:spPr bwMode="auto">
          <a:xfrm>
            <a:off x="5943601" y="4330701"/>
            <a:ext cx="116089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Asparagine</a:t>
            </a:r>
            <a:r>
              <a:rPr lang="en-US" sz="1000" dirty="0">
                <a:latin typeface="Times" pitchFamily="18" charset="0"/>
              </a:rPr>
              <a:t> (AAC)</a:t>
            </a:r>
          </a:p>
        </p:txBody>
      </p:sp>
      <p:sp>
        <p:nvSpPr>
          <p:cNvPr id="913496" name="Text Box 88"/>
          <p:cNvSpPr txBox="1">
            <a:spLocks noChangeArrowheads="1"/>
          </p:cNvSpPr>
          <p:nvPr/>
        </p:nvSpPr>
        <p:spPr bwMode="auto">
          <a:xfrm>
            <a:off x="5938839" y="4533901"/>
            <a:ext cx="931665"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Lysine (AAA)</a:t>
            </a:r>
          </a:p>
        </p:txBody>
      </p:sp>
      <p:sp>
        <p:nvSpPr>
          <p:cNvPr id="913497" name="Text Box 89"/>
          <p:cNvSpPr txBox="1">
            <a:spLocks noChangeArrowheads="1"/>
          </p:cNvSpPr>
          <p:nvPr/>
        </p:nvSpPr>
        <p:spPr bwMode="auto">
          <a:xfrm>
            <a:off x="5943601" y="4724401"/>
            <a:ext cx="931665"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Lysine (AAG)</a:t>
            </a:r>
          </a:p>
        </p:txBody>
      </p:sp>
      <p:sp>
        <p:nvSpPr>
          <p:cNvPr id="913498" name="Text Box 90"/>
          <p:cNvSpPr txBox="1">
            <a:spLocks noChangeArrowheads="1"/>
          </p:cNvSpPr>
          <p:nvPr/>
        </p:nvSpPr>
        <p:spPr bwMode="auto">
          <a:xfrm>
            <a:off x="5943600" y="5054601"/>
            <a:ext cx="1075936"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Aspartate</a:t>
            </a:r>
            <a:r>
              <a:rPr lang="en-US" sz="1000" dirty="0">
                <a:latin typeface="Times" pitchFamily="18" charset="0"/>
              </a:rPr>
              <a:t> (GAU)</a:t>
            </a:r>
          </a:p>
        </p:txBody>
      </p:sp>
      <p:sp>
        <p:nvSpPr>
          <p:cNvPr id="913499" name="Text Box 91"/>
          <p:cNvSpPr txBox="1">
            <a:spLocks noChangeArrowheads="1"/>
          </p:cNvSpPr>
          <p:nvPr/>
        </p:nvSpPr>
        <p:spPr bwMode="auto">
          <a:xfrm>
            <a:off x="5943601" y="5257801"/>
            <a:ext cx="106792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Aspartate</a:t>
            </a:r>
            <a:r>
              <a:rPr lang="en-US" sz="1000" dirty="0">
                <a:latin typeface="Times" pitchFamily="18" charset="0"/>
              </a:rPr>
              <a:t> (GAC)</a:t>
            </a:r>
          </a:p>
        </p:txBody>
      </p:sp>
      <p:sp>
        <p:nvSpPr>
          <p:cNvPr id="913500" name="Text Box 92"/>
          <p:cNvSpPr txBox="1">
            <a:spLocks noChangeArrowheads="1"/>
          </p:cNvSpPr>
          <p:nvPr/>
        </p:nvSpPr>
        <p:spPr bwMode="auto">
          <a:xfrm>
            <a:off x="5943600" y="5473701"/>
            <a:ext cx="111761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Glutamate (GAA)</a:t>
            </a:r>
          </a:p>
        </p:txBody>
      </p:sp>
      <p:sp>
        <p:nvSpPr>
          <p:cNvPr id="913501" name="Text Box 93"/>
          <p:cNvSpPr txBox="1">
            <a:spLocks noChangeArrowheads="1"/>
          </p:cNvSpPr>
          <p:nvPr/>
        </p:nvSpPr>
        <p:spPr bwMode="auto">
          <a:xfrm>
            <a:off x="5938838" y="5638801"/>
            <a:ext cx="111761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Glutamate (GAG)</a:t>
            </a:r>
          </a:p>
        </p:txBody>
      </p:sp>
      <p:sp>
        <p:nvSpPr>
          <p:cNvPr id="913502" name="Text Box 94"/>
          <p:cNvSpPr txBox="1">
            <a:spLocks noChangeArrowheads="1"/>
          </p:cNvSpPr>
          <p:nvPr/>
        </p:nvSpPr>
        <p:spPr bwMode="auto">
          <a:xfrm>
            <a:off x="7315201" y="2466976"/>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Cysteine</a:t>
            </a:r>
            <a:r>
              <a:rPr lang="en-US" sz="1000" dirty="0">
                <a:latin typeface="Times" pitchFamily="18" charset="0"/>
              </a:rPr>
              <a:t> (UGU)</a:t>
            </a:r>
          </a:p>
        </p:txBody>
      </p:sp>
      <p:sp>
        <p:nvSpPr>
          <p:cNvPr id="913503" name="Text Box 95"/>
          <p:cNvSpPr txBox="1">
            <a:spLocks noChangeArrowheads="1"/>
          </p:cNvSpPr>
          <p:nvPr/>
        </p:nvSpPr>
        <p:spPr bwMode="auto">
          <a:xfrm>
            <a:off x="7315201" y="2657476"/>
            <a:ext cx="102303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Cysteine</a:t>
            </a:r>
            <a:r>
              <a:rPr lang="en-US" sz="1000" dirty="0">
                <a:latin typeface="Times" pitchFamily="18" charset="0"/>
              </a:rPr>
              <a:t> (UGC)</a:t>
            </a:r>
          </a:p>
        </p:txBody>
      </p:sp>
      <p:sp>
        <p:nvSpPr>
          <p:cNvPr id="913504" name="Text Box 96"/>
          <p:cNvSpPr txBox="1">
            <a:spLocks noChangeArrowheads="1"/>
          </p:cNvSpPr>
          <p:nvPr/>
        </p:nvSpPr>
        <p:spPr bwMode="auto">
          <a:xfrm>
            <a:off x="7315201" y="28575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(UGA)</a:t>
            </a:r>
          </a:p>
        </p:txBody>
      </p:sp>
      <p:sp>
        <p:nvSpPr>
          <p:cNvPr id="913505" name="Text Box 97"/>
          <p:cNvSpPr txBox="1">
            <a:spLocks noChangeArrowheads="1"/>
          </p:cNvSpPr>
          <p:nvPr/>
        </p:nvSpPr>
        <p:spPr bwMode="auto">
          <a:xfrm>
            <a:off x="7315200" y="3086101"/>
            <a:ext cx="118173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Tryptophan (UGG)</a:t>
            </a:r>
          </a:p>
        </p:txBody>
      </p:sp>
      <p:sp>
        <p:nvSpPr>
          <p:cNvPr id="913506" name="Text Box 98"/>
          <p:cNvSpPr txBox="1">
            <a:spLocks noChangeArrowheads="1"/>
          </p:cNvSpPr>
          <p:nvPr/>
        </p:nvSpPr>
        <p:spPr bwMode="auto">
          <a:xfrm>
            <a:off x="7315201" y="3276601"/>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(CGU)</a:t>
            </a:r>
          </a:p>
        </p:txBody>
      </p:sp>
      <p:sp>
        <p:nvSpPr>
          <p:cNvPr id="913507" name="Text Box 99"/>
          <p:cNvSpPr txBox="1">
            <a:spLocks noChangeArrowheads="1"/>
          </p:cNvSpPr>
          <p:nvPr/>
        </p:nvSpPr>
        <p:spPr bwMode="auto">
          <a:xfrm>
            <a:off x="7315201" y="3476626"/>
            <a:ext cx="102303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(CGC)</a:t>
            </a:r>
          </a:p>
        </p:txBody>
      </p:sp>
      <p:sp>
        <p:nvSpPr>
          <p:cNvPr id="913508" name="Text Box 100"/>
          <p:cNvSpPr txBox="1">
            <a:spLocks noChangeArrowheads="1"/>
          </p:cNvSpPr>
          <p:nvPr/>
        </p:nvSpPr>
        <p:spPr bwMode="auto">
          <a:xfrm>
            <a:off x="7315201" y="3695701"/>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(CGA)</a:t>
            </a:r>
          </a:p>
        </p:txBody>
      </p:sp>
      <p:sp>
        <p:nvSpPr>
          <p:cNvPr id="913509" name="Text Box 101"/>
          <p:cNvSpPr txBox="1">
            <a:spLocks noChangeArrowheads="1"/>
          </p:cNvSpPr>
          <p:nvPr/>
        </p:nvSpPr>
        <p:spPr bwMode="auto">
          <a:xfrm>
            <a:off x="7315201" y="3895726"/>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(CGG)</a:t>
            </a:r>
          </a:p>
        </p:txBody>
      </p:sp>
      <p:sp>
        <p:nvSpPr>
          <p:cNvPr id="913510" name="Text Box 102"/>
          <p:cNvSpPr txBox="1">
            <a:spLocks noChangeArrowheads="1"/>
          </p:cNvSpPr>
          <p:nvPr/>
        </p:nvSpPr>
        <p:spPr bwMode="auto">
          <a:xfrm>
            <a:off x="7321551" y="4114801"/>
            <a:ext cx="91082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(AGU)</a:t>
            </a:r>
          </a:p>
        </p:txBody>
      </p:sp>
      <p:sp>
        <p:nvSpPr>
          <p:cNvPr id="913511" name="Text Box 103"/>
          <p:cNvSpPr txBox="1">
            <a:spLocks noChangeArrowheads="1"/>
          </p:cNvSpPr>
          <p:nvPr/>
        </p:nvSpPr>
        <p:spPr bwMode="auto">
          <a:xfrm>
            <a:off x="7315201" y="432435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(AGC)</a:t>
            </a:r>
          </a:p>
        </p:txBody>
      </p:sp>
      <p:sp>
        <p:nvSpPr>
          <p:cNvPr id="913512" name="Text Box 104"/>
          <p:cNvSpPr txBox="1">
            <a:spLocks noChangeArrowheads="1"/>
          </p:cNvSpPr>
          <p:nvPr/>
        </p:nvSpPr>
        <p:spPr bwMode="auto">
          <a:xfrm>
            <a:off x="7315201" y="4524376"/>
            <a:ext cx="103906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(AGA)</a:t>
            </a:r>
          </a:p>
        </p:txBody>
      </p:sp>
      <p:sp>
        <p:nvSpPr>
          <p:cNvPr id="913513" name="Text Box 105"/>
          <p:cNvSpPr txBox="1">
            <a:spLocks noChangeArrowheads="1"/>
          </p:cNvSpPr>
          <p:nvPr/>
        </p:nvSpPr>
        <p:spPr bwMode="auto">
          <a:xfrm>
            <a:off x="7315201" y="4695826"/>
            <a:ext cx="103906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(AGG)</a:t>
            </a:r>
          </a:p>
        </p:txBody>
      </p:sp>
      <p:sp>
        <p:nvSpPr>
          <p:cNvPr id="913514" name="Text Box 106"/>
          <p:cNvSpPr txBox="1">
            <a:spLocks noChangeArrowheads="1"/>
          </p:cNvSpPr>
          <p:nvPr/>
        </p:nvSpPr>
        <p:spPr bwMode="auto">
          <a:xfrm>
            <a:off x="7315201" y="504825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(GGU)</a:t>
            </a:r>
          </a:p>
        </p:txBody>
      </p:sp>
      <p:sp>
        <p:nvSpPr>
          <p:cNvPr id="913515" name="Text Box 107"/>
          <p:cNvSpPr txBox="1">
            <a:spLocks noChangeArrowheads="1"/>
          </p:cNvSpPr>
          <p:nvPr/>
        </p:nvSpPr>
        <p:spPr bwMode="auto">
          <a:xfrm>
            <a:off x="7315201" y="5257801"/>
            <a:ext cx="981359" cy="246221"/>
          </a:xfrm>
          <a:prstGeom prst="rect">
            <a:avLst/>
          </a:prstGeom>
          <a:noFill/>
          <a:ln w="9525">
            <a:noFill/>
            <a:miter lim="800000"/>
            <a:headEnd/>
            <a:tailEnd/>
          </a:ln>
          <a:effectLst/>
        </p:spPr>
        <p:txBody>
          <a:bodyPr wrap="none">
            <a:spAutoFit/>
          </a:bodyPr>
          <a:lstStyle/>
          <a:p>
            <a:pPr>
              <a:buFontTx/>
              <a:buNone/>
            </a:pPr>
            <a:r>
              <a:rPr lang="en-US" sz="1000">
                <a:solidFill>
                  <a:schemeClr val="bg2"/>
                </a:solidFill>
                <a:latin typeface="Times" pitchFamily="18" charset="0"/>
              </a:rPr>
              <a:t>Glycine (GGC)</a:t>
            </a:r>
          </a:p>
        </p:txBody>
      </p:sp>
      <p:sp>
        <p:nvSpPr>
          <p:cNvPr id="913516" name="Text Box 108"/>
          <p:cNvSpPr txBox="1">
            <a:spLocks noChangeArrowheads="1"/>
          </p:cNvSpPr>
          <p:nvPr/>
        </p:nvSpPr>
        <p:spPr bwMode="auto">
          <a:xfrm>
            <a:off x="7315201" y="52578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(GGC)</a:t>
            </a:r>
          </a:p>
        </p:txBody>
      </p:sp>
      <p:sp>
        <p:nvSpPr>
          <p:cNvPr id="913517" name="Text Box 109"/>
          <p:cNvSpPr txBox="1">
            <a:spLocks noChangeArrowheads="1"/>
          </p:cNvSpPr>
          <p:nvPr/>
        </p:nvSpPr>
        <p:spPr bwMode="auto">
          <a:xfrm>
            <a:off x="7315201" y="546735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(GGA)</a:t>
            </a:r>
          </a:p>
        </p:txBody>
      </p:sp>
      <p:sp>
        <p:nvSpPr>
          <p:cNvPr id="913518" name="Text Box 110"/>
          <p:cNvSpPr txBox="1">
            <a:spLocks noChangeArrowheads="1"/>
          </p:cNvSpPr>
          <p:nvPr/>
        </p:nvSpPr>
        <p:spPr bwMode="auto">
          <a:xfrm>
            <a:off x="7316789" y="5648326"/>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(GGG)</a:t>
            </a:r>
          </a:p>
        </p:txBody>
      </p:sp>
    </p:spTree>
    <p:extLst>
      <p:ext uri="{BB962C8B-B14F-4D97-AF65-F5344CB8AC3E}">
        <p14:creationId xmlns:p14="http://schemas.microsoft.com/office/powerpoint/2010/main" val="27556200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13412"/>
                                        </p:tgtEl>
                                        <p:attrNameLst>
                                          <p:attrName>style.visibility</p:attrName>
                                        </p:attrNameLst>
                                      </p:cBhvr>
                                      <p:to>
                                        <p:strVal val="visible"/>
                                      </p:to>
                                    </p:set>
                                    <p:animEffect transition="in" filter="box(out)">
                                      <p:cBhvr>
                                        <p:cTn id="7" dur="500"/>
                                        <p:tgtEl>
                                          <p:spTgt spid="913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38870" t="18267" r="15001" b="8431"/>
          <a:stretch>
            <a:fillRect/>
          </a:stretch>
        </p:blipFill>
        <p:spPr bwMode="auto">
          <a:xfrm>
            <a:off x="2895600" y="0"/>
            <a:ext cx="4953000" cy="5867400"/>
          </a:xfrm>
          <a:prstGeom prst="rect">
            <a:avLst/>
          </a:prstGeom>
          <a:noFill/>
          <a:ln w="9525">
            <a:noFill/>
            <a:miter lim="800000"/>
            <a:headEnd/>
            <a:tailEnd/>
          </a:ln>
        </p:spPr>
      </p:pic>
      <p:sp>
        <p:nvSpPr>
          <p:cNvPr id="3" name="TextBox 2"/>
          <p:cNvSpPr txBox="1"/>
          <p:nvPr/>
        </p:nvSpPr>
        <p:spPr>
          <a:xfrm>
            <a:off x="1524000" y="0"/>
            <a:ext cx="1981200" cy="1569660"/>
          </a:xfrm>
          <a:prstGeom prst="rect">
            <a:avLst/>
          </a:prstGeom>
          <a:noFill/>
        </p:spPr>
        <p:txBody>
          <a:bodyPr wrap="square" rtlCol="0">
            <a:spAutoFit/>
          </a:bodyPr>
          <a:lstStyle/>
          <a:p>
            <a:r>
              <a:rPr lang="en-US" sz="2400" dirty="0"/>
              <a:t>Write a 4 sentence summary </a:t>
            </a:r>
          </a:p>
          <a:p>
            <a:r>
              <a:rPr lang="en-US" sz="2400"/>
              <a:t> </a:t>
            </a:r>
            <a:r>
              <a:rPr lang="en-US" sz="2400" smtClean="0"/>
              <a:t>P. </a:t>
            </a:r>
            <a:r>
              <a:rPr lang="en-US" sz="2400" dirty="0" smtClean="0"/>
              <a:t>67 </a:t>
            </a:r>
            <a:r>
              <a:rPr lang="en-US" sz="2400" dirty="0"/>
              <a:t>NB</a:t>
            </a:r>
          </a:p>
        </p:txBody>
      </p:sp>
      <p:sp>
        <p:nvSpPr>
          <p:cNvPr id="4" name="TextBox 3"/>
          <p:cNvSpPr txBox="1"/>
          <p:nvPr/>
        </p:nvSpPr>
        <p:spPr>
          <a:xfrm>
            <a:off x="7848600" y="1"/>
            <a:ext cx="2819400" cy="5262979"/>
          </a:xfrm>
          <a:prstGeom prst="rect">
            <a:avLst/>
          </a:prstGeom>
          <a:noFill/>
        </p:spPr>
        <p:txBody>
          <a:bodyPr wrap="square" rtlCol="0">
            <a:spAutoFit/>
          </a:bodyPr>
          <a:lstStyle/>
          <a:p>
            <a:r>
              <a:rPr lang="en-US" sz="2400" dirty="0"/>
              <a:t>ACGT</a:t>
            </a:r>
          </a:p>
          <a:p>
            <a:r>
              <a:rPr lang="en-US" sz="2400" dirty="0"/>
              <a:t>ACGU</a:t>
            </a:r>
          </a:p>
          <a:p>
            <a:r>
              <a:rPr lang="en-US" sz="2400" dirty="0"/>
              <a:t>DNA</a:t>
            </a:r>
          </a:p>
          <a:p>
            <a:r>
              <a:rPr lang="en-US" sz="2400" dirty="0" err="1"/>
              <a:t>Deoxyribose</a:t>
            </a:r>
            <a:endParaRPr lang="en-US" sz="2400" dirty="0"/>
          </a:p>
          <a:p>
            <a:r>
              <a:rPr lang="en-US" sz="2400" dirty="0"/>
              <a:t>Double chain/ Helix</a:t>
            </a:r>
          </a:p>
          <a:p>
            <a:r>
              <a:rPr lang="en-US" sz="2400" dirty="0"/>
              <a:t>mRNA</a:t>
            </a:r>
          </a:p>
          <a:p>
            <a:r>
              <a:rPr lang="en-US" sz="2400" dirty="0"/>
              <a:t>Ribose</a:t>
            </a:r>
          </a:p>
          <a:p>
            <a:r>
              <a:rPr lang="en-US" sz="2400" dirty="0"/>
              <a:t>Yes</a:t>
            </a:r>
          </a:p>
          <a:p>
            <a:r>
              <a:rPr lang="en-US" sz="2400" dirty="0"/>
              <a:t>No</a:t>
            </a:r>
          </a:p>
          <a:p>
            <a:r>
              <a:rPr lang="en-US" sz="2400" dirty="0"/>
              <a:t>Nucleus</a:t>
            </a:r>
          </a:p>
          <a:p>
            <a:r>
              <a:rPr lang="en-US" sz="2400" dirty="0"/>
              <a:t>Nucleus &amp; Cytoplasm</a:t>
            </a:r>
          </a:p>
          <a:p>
            <a:r>
              <a:rPr lang="en-US" sz="2400" dirty="0"/>
              <a:t>RNA</a:t>
            </a:r>
          </a:p>
          <a:p>
            <a:r>
              <a:rPr lang="en-US" sz="2400" dirty="0" err="1"/>
              <a:t>rRNA</a:t>
            </a:r>
            <a:endParaRPr lang="en-US" sz="2400" dirty="0"/>
          </a:p>
          <a:p>
            <a:r>
              <a:rPr lang="en-US" sz="2400" dirty="0" err="1"/>
              <a:t>tRNA</a:t>
            </a:r>
            <a:endParaRPr lang="en-US" sz="2400" dirty="0"/>
          </a:p>
        </p:txBody>
      </p:sp>
    </p:spTree>
    <p:extLst>
      <p:ext uri="{BB962C8B-B14F-4D97-AF65-F5344CB8AC3E}">
        <p14:creationId xmlns:p14="http://schemas.microsoft.com/office/powerpoint/2010/main" val="495796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http://library.thinkquest.org/C0123260/basic%20knowledge/images/basic%20knowledge/RNA/genetic%20code.jpg"/>
          <p:cNvPicPr>
            <a:picLocks noChangeAspect="1" noChangeArrowheads="1"/>
          </p:cNvPicPr>
          <p:nvPr/>
        </p:nvPicPr>
        <p:blipFill>
          <a:blip r:embed="rId2" cstate="print"/>
          <a:srcRect/>
          <a:stretch>
            <a:fillRect/>
          </a:stretch>
        </p:blipFill>
        <p:spPr bwMode="auto">
          <a:xfrm>
            <a:off x="2362200" y="152400"/>
            <a:ext cx="6172200" cy="6172200"/>
          </a:xfrm>
          <a:prstGeom prst="rect">
            <a:avLst/>
          </a:prstGeom>
          <a:noFill/>
        </p:spPr>
      </p:pic>
      <p:sp>
        <p:nvSpPr>
          <p:cNvPr id="3" name="TextBox 2"/>
          <p:cNvSpPr txBox="1"/>
          <p:nvPr/>
        </p:nvSpPr>
        <p:spPr>
          <a:xfrm>
            <a:off x="7010400" y="0"/>
            <a:ext cx="2362200" cy="369332"/>
          </a:xfrm>
          <a:prstGeom prst="rect">
            <a:avLst/>
          </a:prstGeom>
          <a:noFill/>
        </p:spPr>
        <p:txBody>
          <a:bodyPr wrap="square" rtlCol="0">
            <a:spAutoFit/>
          </a:bodyPr>
          <a:lstStyle/>
          <a:p>
            <a:r>
              <a:rPr lang="en-US" dirty="0"/>
              <a:t>Page 292 Biology Book</a:t>
            </a:r>
          </a:p>
        </p:txBody>
      </p:sp>
    </p:spTree>
    <p:extLst>
      <p:ext uri="{BB962C8B-B14F-4D97-AF65-F5344CB8AC3E}">
        <p14:creationId xmlns:p14="http://schemas.microsoft.com/office/powerpoint/2010/main" val="2783314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76400" y="152400"/>
            <a:ext cx="8128000" cy="6096000"/>
          </a:xfrm>
          <a:prstGeom prst="rect">
            <a:avLst/>
          </a:prstGeom>
          <a:noFill/>
          <a:ln w="9525">
            <a:noFill/>
            <a:miter lim="800000"/>
            <a:headEnd/>
            <a:tailEnd/>
          </a:ln>
          <a:effectLst/>
        </p:spPr>
      </p:pic>
      <p:sp>
        <p:nvSpPr>
          <p:cNvPr id="2" name="TextBox 1"/>
          <p:cNvSpPr txBox="1"/>
          <p:nvPr/>
        </p:nvSpPr>
        <p:spPr>
          <a:xfrm>
            <a:off x="10002129" y="1153551"/>
            <a:ext cx="2189871" cy="584775"/>
          </a:xfrm>
          <a:prstGeom prst="rect">
            <a:avLst/>
          </a:prstGeom>
          <a:noFill/>
        </p:spPr>
        <p:txBody>
          <a:bodyPr wrap="square" rtlCol="0">
            <a:spAutoFit/>
          </a:bodyPr>
          <a:lstStyle/>
          <a:p>
            <a:r>
              <a:rPr lang="en-US" sz="3200" dirty="0" smtClean="0"/>
              <a:t>Page 75 NB</a:t>
            </a:r>
            <a:endParaRPr lang="en-US" sz="3200" dirty="0"/>
          </a:p>
        </p:txBody>
      </p:sp>
    </p:spTree>
    <p:extLst>
      <p:ext uri="{BB962C8B-B14F-4D97-AF65-F5344CB8AC3E}">
        <p14:creationId xmlns:p14="http://schemas.microsoft.com/office/powerpoint/2010/main" val="145707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1st Period  P.  77 NB</a:t>
            </a:r>
            <a:endParaRPr lang="en-US" dirty="0"/>
          </a:p>
        </p:txBody>
      </p:sp>
      <p:sp>
        <p:nvSpPr>
          <p:cNvPr id="3" name="Content Placeholder 2"/>
          <p:cNvSpPr>
            <a:spLocks noGrp="1"/>
          </p:cNvSpPr>
          <p:nvPr>
            <p:ph idx="1"/>
          </p:nvPr>
        </p:nvSpPr>
        <p:spPr/>
        <p:txBody>
          <a:bodyPr/>
          <a:lstStyle/>
          <a:p>
            <a:r>
              <a:rPr lang="en-US" dirty="0" smtClean="0"/>
              <a:t>Write a paragraph after building your DNA molecule that include the vocabulary words: Double helix, Nitrogen bases, Hydrogen bond, Nucleotide, Backbone, Deoxyribose, Phosphate, Adenine, Thymine, Cytosine, Guanine.</a:t>
            </a:r>
            <a:endParaRPr lang="en-US" dirty="0"/>
          </a:p>
        </p:txBody>
      </p:sp>
    </p:spTree>
    <p:extLst>
      <p:ext uri="{BB962C8B-B14F-4D97-AF65-F5344CB8AC3E}">
        <p14:creationId xmlns:p14="http://schemas.microsoft.com/office/powerpoint/2010/main" val="3976224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60" name="Picture 84" descr="\\Hvf-work\education\Edu3\BDOL Interactive Chalkboard\Completed Foldables\Ch.11.foldable\Step.1.jpg"/>
          <p:cNvPicPr>
            <a:picLocks noChangeAspect="1" noChangeArrowheads="1"/>
          </p:cNvPicPr>
          <p:nvPr/>
        </p:nvPicPr>
        <p:blipFill>
          <a:blip r:embed="rId2" cstate="print"/>
          <a:srcRect/>
          <a:stretch>
            <a:fillRect/>
          </a:stretch>
        </p:blipFill>
        <p:spPr bwMode="auto">
          <a:xfrm>
            <a:off x="5105400" y="2667000"/>
            <a:ext cx="2038350" cy="3048000"/>
          </a:xfrm>
          <a:prstGeom prst="rect">
            <a:avLst/>
          </a:prstGeom>
          <a:noFill/>
        </p:spPr>
      </p:pic>
      <p:pic>
        <p:nvPicPr>
          <p:cNvPr id="50180" name="Picture 4" descr="Foldables logo"/>
          <p:cNvPicPr>
            <a:picLocks noChangeAspect="1" noChangeArrowheads="1"/>
          </p:cNvPicPr>
          <p:nvPr/>
        </p:nvPicPr>
        <p:blipFill>
          <a:blip r:embed="rId3" cstate="print"/>
          <a:srcRect/>
          <a:stretch>
            <a:fillRect/>
          </a:stretch>
        </p:blipFill>
        <p:spPr bwMode="auto">
          <a:xfrm>
            <a:off x="8229600" y="873126"/>
            <a:ext cx="1905000" cy="955675"/>
          </a:xfrm>
          <a:prstGeom prst="rect">
            <a:avLst/>
          </a:prstGeom>
          <a:noFill/>
        </p:spPr>
      </p:pic>
      <p:sp>
        <p:nvSpPr>
          <p:cNvPr id="50206" name="Text Box 30"/>
          <p:cNvSpPr txBox="1">
            <a:spLocks noChangeArrowheads="1"/>
          </p:cNvSpPr>
          <p:nvPr/>
        </p:nvSpPr>
        <p:spPr bwMode="auto">
          <a:xfrm>
            <a:off x="3733800" y="879476"/>
            <a:ext cx="46482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Collect</a:t>
            </a:r>
            <a:r>
              <a:rPr lang="en-US"/>
              <a:t> 3 sheets of paper and layer them about 1.5 cm apart vertically.  Keep the edges level.</a:t>
            </a:r>
          </a:p>
        </p:txBody>
      </p:sp>
      <p:pic>
        <p:nvPicPr>
          <p:cNvPr id="50233" name="Picture 57" descr="C:\Documents and Settings\cherie\Desktop\BDOL Prototype\BDOL Power Point Template\New previous.gif">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50235" name="Picture 59" descr="C:\Documents and Settings\cherie\Desktop\BDOL Prototype\BDOL Power Point Template\New next.gif">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50237" name="Picture 61" descr="C:\Documents and Settings\cherie\Desktop\BDOL Prototype\BDOL Power Point Template\end of slide.gif"/>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50239" name="Picture 63" descr="C:\Documents and Settings\cherie\Desktop\BDOL Prototype\BDOL Power Point Template\Foldables(on green).gif"/>
          <p:cNvPicPr>
            <a:picLocks noChangeAspect="1" noChangeArrowheads="1"/>
          </p:cNvPicPr>
          <p:nvPr/>
        </p:nvPicPr>
        <p:blipFill>
          <a:blip r:embed="rId7" cstate="print"/>
          <a:srcRect/>
          <a:stretch>
            <a:fillRect/>
          </a:stretch>
        </p:blipFill>
        <p:spPr bwMode="auto">
          <a:xfrm>
            <a:off x="4811714" y="76200"/>
            <a:ext cx="4332287" cy="400050"/>
          </a:xfrm>
          <a:prstGeom prst="rect">
            <a:avLst/>
          </a:prstGeom>
          <a:noFill/>
        </p:spPr>
      </p:pic>
      <p:pic>
        <p:nvPicPr>
          <p:cNvPr id="50240" name="Picture 64" descr="C:\Documents and Settings\cherie\Desktop\BDOL Prototype\BDOL Power Point Template\New TOC.gif">
            <a:hlinkClick r:id="rId8" action="ppaction://hlinksldjump"/>
          </p:cNvPr>
          <p:cNvPicPr>
            <a:picLocks noChangeAspect="1" noChangeArrowheads="1"/>
          </p:cNvPicPr>
          <p:nvPr/>
        </p:nvPicPr>
        <p:blipFill>
          <a:blip r:embed="rId9" cstate="print"/>
          <a:srcRect/>
          <a:stretch>
            <a:fillRect/>
          </a:stretch>
        </p:blipFill>
        <p:spPr bwMode="auto">
          <a:xfrm>
            <a:off x="5832476" y="6194426"/>
            <a:ext cx="492125" cy="606425"/>
          </a:xfrm>
          <a:prstGeom prst="rect">
            <a:avLst/>
          </a:prstGeom>
          <a:noFill/>
        </p:spPr>
      </p:pic>
      <p:pic>
        <p:nvPicPr>
          <p:cNvPr id="50242" name="Picture 66" descr="C:\Documents and Settings\cherie\Desktop\BDOL Prototype\BDOL Power Point Template\STEP1.gif"/>
          <p:cNvPicPr>
            <a:picLocks noChangeAspect="1" noChangeArrowheads="1"/>
          </p:cNvPicPr>
          <p:nvPr/>
        </p:nvPicPr>
        <p:blipFill>
          <a:blip r:embed="rId10" cstate="print"/>
          <a:srcRect/>
          <a:stretch>
            <a:fillRect/>
          </a:stretch>
        </p:blipFill>
        <p:spPr bwMode="auto">
          <a:xfrm>
            <a:off x="2125664" y="1001714"/>
            <a:ext cx="1531937" cy="674687"/>
          </a:xfrm>
          <a:prstGeom prst="rect">
            <a:avLst/>
          </a:prstGeom>
          <a:noFill/>
        </p:spPr>
      </p:pic>
      <p:pic>
        <p:nvPicPr>
          <p:cNvPr id="50244" name="Picture 68" descr="C:\Documents and Settings\cherie\Desktop\BDOL Prototype\BDOL Power Point Template\resources.gif">
            <a:hlinkClick r:id="" action="ppaction://hlinkshowjump?jump=firstslide"/>
          </p:cNvPr>
          <p:cNvPicPr>
            <a:picLocks noChangeAspect="1" noChangeArrowheads="1"/>
          </p:cNvPicPr>
          <p:nvPr/>
        </p:nvPicPr>
        <p:blipFill>
          <a:blip r:embed="rId11" cstate="print"/>
          <a:srcRect/>
          <a:stretch>
            <a:fillRect/>
          </a:stretch>
        </p:blipFill>
        <p:spPr bwMode="auto">
          <a:xfrm>
            <a:off x="8458201" y="6267451"/>
            <a:ext cx="1806575" cy="411163"/>
          </a:xfrm>
          <a:prstGeom prst="rect">
            <a:avLst/>
          </a:prstGeom>
          <a:noFill/>
        </p:spPr>
      </p:pic>
      <p:pic>
        <p:nvPicPr>
          <p:cNvPr id="50245" name="Picture 69" descr="C:\Documents and Settings\cherie\Desktop\BDOL Prototype\BDOL Power Point Template\help.gif">
            <a:hlinkClick r:id="rId12" action="ppaction://hlinksldjump"/>
          </p:cNvPr>
          <p:cNvPicPr>
            <a:picLocks noChangeAspect="1" noChangeArrowheads="1"/>
          </p:cNvPicPr>
          <p:nvPr/>
        </p:nvPicPr>
        <p:blipFill>
          <a:blip r:embed="rId13" cstate="print"/>
          <a:srcRect/>
          <a:stretch>
            <a:fillRect/>
          </a:stretch>
        </p:blipFill>
        <p:spPr bwMode="auto">
          <a:xfrm>
            <a:off x="1752600" y="6202364"/>
            <a:ext cx="560388" cy="560387"/>
          </a:xfrm>
          <a:prstGeom prst="rect">
            <a:avLst/>
          </a:prstGeom>
          <a:noFill/>
        </p:spPr>
      </p:pic>
      <p:sp>
        <p:nvSpPr>
          <p:cNvPr id="50247" name="Text Box 71"/>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50256" name="Picture 80" descr="\\Hvf-work\education\Edu3\BDOL Interactive Chalkboard\BDOL IC 11\BDOL.ch11.headers\Chpt11.jpg"/>
          <p:cNvPicPr>
            <a:picLocks noChangeAspect="1" noChangeArrowheads="1"/>
          </p:cNvPicPr>
          <p:nvPr/>
        </p:nvPicPr>
        <p:blipFill>
          <a:blip r:embed="rId14" cstate="print"/>
          <a:srcRect/>
          <a:stretch>
            <a:fillRect/>
          </a:stretch>
        </p:blipFill>
        <p:spPr bwMode="auto">
          <a:xfrm>
            <a:off x="1524000" y="0"/>
            <a:ext cx="2971800" cy="719138"/>
          </a:xfrm>
          <a:prstGeom prst="rect">
            <a:avLst/>
          </a:prstGeom>
          <a:noFill/>
        </p:spPr>
      </p:pic>
      <p:sp>
        <p:nvSpPr>
          <p:cNvPr id="50257" name="Rectangle 81"/>
          <p:cNvSpPr>
            <a:spLocks noGrp="1" noChangeArrowheads="1"/>
          </p:cNvSpPr>
          <p:nvPr>
            <p:ph type="title" idx="4294967295"/>
          </p:nvPr>
        </p:nvSpPr>
        <p:spPr/>
        <p:txBody>
          <a:bodyPr/>
          <a:lstStyle/>
          <a:p>
            <a:r>
              <a:rPr lang="en-US"/>
              <a:t> </a:t>
            </a:r>
          </a:p>
        </p:txBody>
      </p:sp>
      <p:sp>
        <p:nvSpPr>
          <p:cNvPr id="16" name="TextBox 15"/>
          <p:cNvSpPr txBox="1"/>
          <p:nvPr/>
        </p:nvSpPr>
        <p:spPr>
          <a:xfrm>
            <a:off x="4343400" y="1600200"/>
            <a:ext cx="3200400" cy="369332"/>
          </a:xfrm>
          <a:prstGeom prst="rect">
            <a:avLst/>
          </a:prstGeom>
          <a:noFill/>
        </p:spPr>
        <p:txBody>
          <a:bodyPr wrap="square" rtlCol="0">
            <a:spAutoFit/>
          </a:bodyPr>
          <a:lstStyle/>
          <a:p>
            <a:r>
              <a:rPr lang="en-US" dirty="0"/>
              <a:t>P. 53 NB</a:t>
            </a:r>
          </a:p>
        </p:txBody>
      </p:sp>
    </p:spTree>
    <p:extLst>
      <p:ext uri="{BB962C8B-B14F-4D97-AF65-F5344CB8AC3E}">
        <p14:creationId xmlns:p14="http://schemas.microsoft.com/office/powerpoint/2010/main" val="4161759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0237"/>
                                        </p:tgtEl>
                                        <p:attrNameLst>
                                          <p:attrName>style.visibility</p:attrName>
                                        </p:attrNameLst>
                                      </p:cBhvr>
                                      <p:to>
                                        <p:strVal val="visible"/>
                                      </p:to>
                                    </p:set>
                                    <p:animEffect transition="in" filter="box(out)">
                                      <p:cBhvr>
                                        <p:cTn id="7" dur="500"/>
                                        <p:tgtEl>
                                          <p:spTgt spid="50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58" name="Text Box 18"/>
          <p:cNvSpPr txBox="1">
            <a:spLocks noChangeArrowheads="1"/>
          </p:cNvSpPr>
          <p:nvPr/>
        </p:nvSpPr>
        <p:spPr bwMode="auto">
          <a:xfrm>
            <a:off x="3962400" y="960439"/>
            <a:ext cx="54864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Fold</a:t>
            </a:r>
            <a:r>
              <a:rPr lang="en-US">
                <a:solidFill>
                  <a:schemeClr val="hlink"/>
                </a:solidFill>
              </a:rPr>
              <a:t> </a:t>
            </a:r>
            <a:r>
              <a:rPr lang="en-US"/>
              <a:t>up the bottom edges of the paper to form 6 equal tabs.</a:t>
            </a:r>
          </a:p>
        </p:txBody>
      </p:sp>
      <p:pic>
        <p:nvPicPr>
          <p:cNvPr id="701476" name="Picture 36"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701478" name="Picture 38"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701480" name="Picture 40" descr="C:\Documents and Settings\cherie\Desktop\BDOL Prototype\BDOL Power Point Template\end of slide.gif"/>
          <p:cNvPicPr>
            <a:picLocks noChangeAspect="1" noChangeArrowheads="1"/>
          </p:cNvPicPr>
          <p:nvPr/>
        </p:nvPicPr>
        <p:blipFill>
          <a:blip r:embed="rId4" cstate="print"/>
          <a:srcRect/>
          <a:stretch>
            <a:fillRect/>
          </a:stretch>
        </p:blipFill>
        <p:spPr bwMode="auto">
          <a:xfrm>
            <a:off x="9693276" y="5105400"/>
            <a:ext cx="593725" cy="846138"/>
          </a:xfrm>
          <a:prstGeom prst="rect">
            <a:avLst/>
          </a:prstGeom>
          <a:noFill/>
        </p:spPr>
      </p:pic>
      <p:pic>
        <p:nvPicPr>
          <p:cNvPr id="701482" name="Picture 42" descr="C:\Documents and Settings\cherie\Desktop\BDOL Prototype\BDOL Power Point Template\New TOC.gif">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701483" name="Picture 43" descr="C:\Documents and Settings\cherie\Desktop\BDOL Prototype\BDOL Power Point Template\STEP2.gif"/>
          <p:cNvPicPr>
            <a:picLocks noChangeAspect="1" noChangeArrowheads="1"/>
          </p:cNvPicPr>
          <p:nvPr/>
        </p:nvPicPr>
        <p:blipFill>
          <a:blip r:embed="rId7" cstate="print"/>
          <a:srcRect/>
          <a:stretch>
            <a:fillRect/>
          </a:stretch>
        </p:blipFill>
        <p:spPr bwMode="auto">
          <a:xfrm>
            <a:off x="2133600" y="952500"/>
            <a:ext cx="1543050" cy="685800"/>
          </a:xfrm>
          <a:prstGeom prst="rect">
            <a:avLst/>
          </a:prstGeom>
          <a:noFill/>
        </p:spPr>
      </p:pic>
      <p:pic>
        <p:nvPicPr>
          <p:cNvPr id="701484" name="Picture 44" descr="C:\Documents and Settings\cherie\Desktop\BDOL Prototype\BDOL Power Point Template\Foldables(on green).gif"/>
          <p:cNvPicPr>
            <a:picLocks noChangeAspect="1" noChangeArrowheads="1"/>
          </p:cNvPicPr>
          <p:nvPr/>
        </p:nvPicPr>
        <p:blipFill>
          <a:blip r:embed="rId8" cstate="print"/>
          <a:srcRect/>
          <a:stretch>
            <a:fillRect/>
          </a:stretch>
        </p:blipFill>
        <p:spPr bwMode="auto">
          <a:xfrm>
            <a:off x="4583114" y="76200"/>
            <a:ext cx="4332287" cy="400050"/>
          </a:xfrm>
          <a:prstGeom prst="rect">
            <a:avLst/>
          </a:prstGeom>
          <a:noFill/>
        </p:spPr>
      </p:pic>
      <p:pic>
        <p:nvPicPr>
          <p:cNvPr id="701486" name="Picture 46" descr="C:\Documents and Settings\cherie\Desktop\BDOL Prototype\BDOL Power Point Template\resources.gif">
            <a:hlinkClick r:id="" action="ppaction://hlinkshowjump?jump=firstslid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701487" name="Picture 47" descr="C:\Documents and Settings\cherie\Desktop\BDOL Prototype\BDOL Power Point Template\help.gif">
            <a:hlinkClick r:id="rId10" action="ppaction://hlinksldjump"/>
          </p:cNvPr>
          <p:cNvPicPr>
            <a:picLocks noChangeAspect="1" noChangeArrowheads="1"/>
          </p:cNvPicPr>
          <p:nvPr/>
        </p:nvPicPr>
        <p:blipFill>
          <a:blip r:embed="rId11" cstate="print"/>
          <a:srcRect/>
          <a:stretch>
            <a:fillRect/>
          </a:stretch>
        </p:blipFill>
        <p:spPr bwMode="auto">
          <a:xfrm>
            <a:off x="1752600" y="6202364"/>
            <a:ext cx="560388" cy="560387"/>
          </a:xfrm>
          <a:prstGeom prst="rect">
            <a:avLst/>
          </a:prstGeom>
          <a:noFill/>
        </p:spPr>
      </p:pic>
      <p:sp>
        <p:nvSpPr>
          <p:cNvPr id="701489" name="Text Box 49"/>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701498" name="Picture 58" descr="\\Hvf-work\education\Edu3\BDOL Interactive Chalkboard\BDOL IC 11\BDOL.ch11.headers\Chpt11.jpg"/>
          <p:cNvPicPr>
            <a:picLocks noChangeAspect="1" noChangeArrowheads="1"/>
          </p:cNvPicPr>
          <p:nvPr/>
        </p:nvPicPr>
        <p:blipFill>
          <a:blip r:embed="rId12" cstate="print"/>
          <a:srcRect/>
          <a:stretch>
            <a:fillRect/>
          </a:stretch>
        </p:blipFill>
        <p:spPr bwMode="auto">
          <a:xfrm>
            <a:off x="1524000" y="0"/>
            <a:ext cx="2971800" cy="719138"/>
          </a:xfrm>
          <a:prstGeom prst="rect">
            <a:avLst/>
          </a:prstGeom>
          <a:noFill/>
        </p:spPr>
      </p:pic>
      <p:pic>
        <p:nvPicPr>
          <p:cNvPr id="701499" name="Picture 59" descr="\\Hvf-work\education\Edu3\BDOL Interactive Chalkboard\Completed Foldables\Ch.11.foldable\Step.2.jpg"/>
          <p:cNvPicPr>
            <a:picLocks noChangeAspect="1" noChangeArrowheads="1"/>
          </p:cNvPicPr>
          <p:nvPr/>
        </p:nvPicPr>
        <p:blipFill>
          <a:blip r:embed="rId13" cstate="print"/>
          <a:srcRect/>
          <a:stretch>
            <a:fillRect/>
          </a:stretch>
        </p:blipFill>
        <p:spPr bwMode="auto">
          <a:xfrm>
            <a:off x="4267200" y="2066926"/>
            <a:ext cx="4114800" cy="3597275"/>
          </a:xfrm>
          <a:prstGeom prst="rect">
            <a:avLst/>
          </a:prstGeom>
          <a:noFill/>
        </p:spPr>
      </p:pic>
      <p:sp>
        <p:nvSpPr>
          <p:cNvPr id="14" name="TextBox 13"/>
          <p:cNvSpPr txBox="1"/>
          <p:nvPr/>
        </p:nvSpPr>
        <p:spPr>
          <a:xfrm>
            <a:off x="4648200" y="1295400"/>
            <a:ext cx="2971800" cy="369332"/>
          </a:xfrm>
          <a:prstGeom prst="rect">
            <a:avLst/>
          </a:prstGeom>
          <a:noFill/>
        </p:spPr>
        <p:txBody>
          <a:bodyPr wrap="square" rtlCol="0">
            <a:spAutoFit/>
          </a:bodyPr>
          <a:lstStyle/>
          <a:p>
            <a:r>
              <a:rPr lang="en-US" dirty="0"/>
              <a:t>P. 53NB</a:t>
            </a:r>
          </a:p>
        </p:txBody>
      </p:sp>
    </p:spTree>
    <p:extLst>
      <p:ext uri="{BB962C8B-B14F-4D97-AF65-F5344CB8AC3E}">
        <p14:creationId xmlns:p14="http://schemas.microsoft.com/office/powerpoint/2010/main" val="406665210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01480"/>
                                        </p:tgtEl>
                                        <p:attrNameLst>
                                          <p:attrName>style.visibility</p:attrName>
                                        </p:attrNameLst>
                                      </p:cBhvr>
                                      <p:to>
                                        <p:strVal val="visible"/>
                                      </p:to>
                                    </p:set>
                                    <p:animEffect transition="in" filter="box(out)">
                                      <p:cBhvr>
                                        <p:cTn id="7" dur="500"/>
                                        <p:tgtEl>
                                          <p:spTgt spid="701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7" name="Text Box 7"/>
          <p:cNvSpPr txBox="1">
            <a:spLocks noChangeArrowheads="1"/>
          </p:cNvSpPr>
          <p:nvPr/>
        </p:nvSpPr>
        <p:spPr bwMode="auto">
          <a:xfrm>
            <a:off x="3733800" y="936626"/>
            <a:ext cx="64770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Fold </a:t>
            </a:r>
            <a:r>
              <a:rPr lang="en-US"/>
              <a:t>the papers and crease well to hold the tabs in place.  Staple along the fold.  </a:t>
            </a:r>
            <a:r>
              <a:rPr lang="en-US" b="1">
                <a:solidFill>
                  <a:schemeClr val="tx2"/>
                </a:solidFill>
              </a:rPr>
              <a:t>Label</a:t>
            </a:r>
            <a:r>
              <a:rPr lang="en-US"/>
              <a:t> each tab.</a:t>
            </a:r>
          </a:p>
        </p:txBody>
      </p:sp>
      <p:pic>
        <p:nvPicPr>
          <p:cNvPr id="757790" name="Picture 30"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757792" name="Picture 32"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757794" name="Picture 34" descr="C:\Documents and Settings\cherie\Desktop\BDOL Prototype\BDOL Power Point Template\end of slide.gif"/>
          <p:cNvPicPr>
            <a:picLocks noChangeAspect="1" noChangeArrowheads="1"/>
          </p:cNvPicPr>
          <p:nvPr/>
        </p:nvPicPr>
        <p:blipFill>
          <a:blip r:embed="rId4" cstate="print"/>
          <a:srcRect/>
          <a:stretch>
            <a:fillRect/>
          </a:stretch>
        </p:blipFill>
        <p:spPr bwMode="auto">
          <a:xfrm>
            <a:off x="9693276" y="5105400"/>
            <a:ext cx="593725" cy="846138"/>
          </a:xfrm>
          <a:prstGeom prst="rect">
            <a:avLst/>
          </a:prstGeom>
          <a:noFill/>
        </p:spPr>
      </p:pic>
      <p:pic>
        <p:nvPicPr>
          <p:cNvPr id="757796" name="Picture 36" descr="C:\Documents and Settings\cherie\Desktop\BDOL Prototype\BDOL Power Point Template\New TOC.gif">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757798" name="Picture 38" descr="C:\Documents and Settings\cherie\Desktop\BDOL Prototype\BDOL Power Point Template\STEP3.gif"/>
          <p:cNvPicPr>
            <a:picLocks noChangeAspect="1" noChangeArrowheads="1"/>
          </p:cNvPicPr>
          <p:nvPr/>
        </p:nvPicPr>
        <p:blipFill>
          <a:blip r:embed="rId7" cstate="print"/>
          <a:srcRect/>
          <a:stretch>
            <a:fillRect/>
          </a:stretch>
        </p:blipFill>
        <p:spPr bwMode="auto">
          <a:xfrm>
            <a:off x="2057400" y="914400"/>
            <a:ext cx="1543050" cy="685800"/>
          </a:xfrm>
          <a:prstGeom prst="rect">
            <a:avLst/>
          </a:prstGeom>
          <a:noFill/>
        </p:spPr>
      </p:pic>
      <p:pic>
        <p:nvPicPr>
          <p:cNvPr id="757799" name="Picture 39" descr="C:\Documents and Settings\cherie\Desktop\BDOL Prototype\BDOL Power Point Template\Foldables(on green).gif"/>
          <p:cNvPicPr>
            <a:picLocks noChangeAspect="1" noChangeArrowheads="1"/>
          </p:cNvPicPr>
          <p:nvPr/>
        </p:nvPicPr>
        <p:blipFill>
          <a:blip r:embed="rId8" cstate="print"/>
          <a:srcRect/>
          <a:stretch>
            <a:fillRect/>
          </a:stretch>
        </p:blipFill>
        <p:spPr bwMode="auto">
          <a:xfrm>
            <a:off x="4583114" y="76200"/>
            <a:ext cx="4332287" cy="400050"/>
          </a:xfrm>
          <a:prstGeom prst="rect">
            <a:avLst/>
          </a:prstGeom>
          <a:noFill/>
        </p:spPr>
      </p:pic>
      <p:pic>
        <p:nvPicPr>
          <p:cNvPr id="757801" name="Picture 41" descr="C:\Documents and Settings\cherie\Desktop\BDOL Prototype\BDOL Power Point Template\resources.gif">
            <a:hlinkClick r:id="" action="ppaction://hlinkshowjump?jump=firstslid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757802" name="Picture 42" descr="C:\Documents and Settings\cherie\Desktop\BDOL Prototype\BDOL Power Point Template\help.gif">
            <a:hlinkClick r:id="rId10" action="ppaction://hlinksldjump"/>
          </p:cNvPr>
          <p:cNvPicPr>
            <a:picLocks noChangeAspect="1" noChangeArrowheads="1"/>
          </p:cNvPicPr>
          <p:nvPr/>
        </p:nvPicPr>
        <p:blipFill>
          <a:blip r:embed="rId11" cstate="print"/>
          <a:srcRect/>
          <a:stretch>
            <a:fillRect/>
          </a:stretch>
        </p:blipFill>
        <p:spPr bwMode="auto">
          <a:xfrm>
            <a:off x="1752600" y="6202364"/>
            <a:ext cx="560388" cy="560387"/>
          </a:xfrm>
          <a:prstGeom prst="rect">
            <a:avLst/>
          </a:prstGeom>
          <a:noFill/>
        </p:spPr>
      </p:pic>
      <p:sp>
        <p:nvSpPr>
          <p:cNvPr id="757804" name="Text Box 44"/>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757810" name="Picture 50" descr="\\Hvf-work\education\Edu3\BDOL Interactive Chalkboard\BDOL IC 11\BDOL.ch11.headers\Chpt11.jpg"/>
          <p:cNvPicPr>
            <a:picLocks noChangeAspect="1" noChangeArrowheads="1"/>
          </p:cNvPicPr>
          <p:nvPr/>
        </p:nvPicPr>
        <p:blipFill>
          <a:blip r:embed="rId12" cstate="print"/>
          <a:srcRect/>
          <a:stretch>
            <a:fillRect/>
          </a:stretch>
        </p:blipFill>
        <p:spPr bwMode="auto">
          <a:xfrm>
            <a:off x="1524000" y="0"/>
            <a:ext cx="2971800" cy="719138"/>
          </a:xfrm>
          <a:prstGeom prst="rect">
            <a:avLst/>
          </a:prstGeom>
          <a:noFill/>
        </p:spPr>
      </p:pic>
      <p:pic>
        <p:nvPicPr>
          <p:cNvPr id="757811" name="Picture 51" descr="\\Hvf-work\education\Edu3\BDOL Interactive Chalkboard\Completed Foldables\Ch.11.foldable\Step.3.jpg"/>
          <p:cNvPicPr>
            <a:picLocks noChangeAspect="1" noChangeArrowheads="1"/>
          </p:cNvPicPr>
          <p:nvPr/>
        </p:nvPicPr>
        <p:blipFill>
          <a:blip r:embed="rId13" cstate="print"/>
          <a:srcRect/>
          <a:stretch>
            <a:fillRect/>
          </a:stretch>
        </p:blipFill>
        <p:spPr bwMode="auto">
          <a:xfrm>
            <a:off x="3733800" y="1703070"/>
            <a:ext cx="4572000" cy="3954780"/>
          </a:xfrm>
          <a:prstGeom prst="rect">
            <a:avLst/>
          </a:prstGeom>
          <a:noFill/>
        </p:spPr>
      </p:pic>
      <p:sp>
        <p:nvSpPr>
          <p:cNvPr id="14" name="TextBox 13"/>
          <p:cNvSpPr txBox="1"/>
          <p:nvPr/>
        </p:nvSpPr>
        <p:spPr>
          <a:xfrm>
            <a:off x="6629400" y="1219200"/>
            <a:ext cx="3200400" cy="369332"/>
          </a:xfrm>
          <a:prstGeom prst="rect">
            <a:avLst/>
          </a:prstGeom>
          <a:noFill/>
        </p:spPr>
        <p:txBody>
          <a:bodyPr wrap="square" rtlCol="0">
            <a:spAutoFit/>
          </a:bodyPr>
          <a:lstStyle/>
          <a:p>
            <a:r>
              <a:rPr lang="en-US" dirty="0"/>
              <a:t>P. 53NB</a:t>
            </a:r>
          </a:p>
        </p:txBody>
      </p:sp>
      <p:sp>
        <p:nvSpPr>
          <p:cNvPr id="15" name="TextBox 14"/>
          <p:cNvSpPr txBox="1"/>
          <p:nvPr/>
        </p:nvSpPr>
        <p:spPr>
          <a:xfrm>
            <a:off x="3352800" y="4038601"/>
            <a:ext cx="5638800" cy="615553"/>
          </a:xfrm>
          <a:prstGeom prst="rect">
            <a:avLst/>
          </a:prstGeom>
          <a:noFill/>
        </p:spPr>
        <p:txBody>
          <a:bodyPr wrap="square" rtlCol="0">
            <a:spAutoFit/>
          </a:bodyPr>
          <a:lstStyle/>
          <a:p>
            <a:pPr algn="ctr"/>
            <a:r>
              <a:rPr lang="en-US" b="1" dirty="0"/>
              <a:t>PROTEIN SYNTHESIS</a:t>
            </a:r>
          </a:p>
          <a:p>
            <a:pPr algn="ctr"/>
            <a:r>
              <a:rPr lang="en-US" sz="1600" dirty="0"/>
              <a:t>DNA-&gt;transcription-&gt;RNA -&gt;translation-&gt;Protein</a:t>
            </a:r>
          </a:p>
        </p:txBody>
      </p:sp>
      <p:sp>
        <p:nvSpPr>
          <p:cNvPr id="16" name="TextBox 15"/>
          <p:cNvSpPr txBox="1"/>
          <p:nvPr/>
        </p:nvSpPr>
        <p:spPr>
          <a:xfrm>
            <a:off x="3962400" y="1905000"/>
            <a:ext cx="5334000" cy="369332"/>
          </a:xfrm>
          <a:prstGeom prst="rect">
            <a:avLst/>
          </a:prstGeom>
          <a:noFill/>
        </p:spPr>
        <p:txBody>
          <a:bodyPr wrap="square" rtlCol="0">
            <a:spAutoFit/>
          </a:bodyPr>
          <a:lstStyle/>
          <a:p>
            <a:r>
              <a:rPr lang="en-US" b="1" dirty="0"/>
              <a:t>RNA</a:t>
            </a:r>
            <a:r>
              <a:rPr lang="en-US" dirty="0"/>
              <a:t> – draw &amp; label 3 differences from DNA    p. 289</a:t>
            </a:r>
          </a:p>
        </p:txBody>
      </p:sp>
      <p:sp>
        <p:nvSpPr>
          <p:cNvPr id="17" name="TextBox 16"/>
          <p:cNvSpPr txBox="1"/>
          <p:nvPr/>
        </p:nvSpPr>
        <p:spPr>
          <a:xfrm>
            <a:off x="3886200" y="2209800"/>
            <a:ext cx="4572000" cy="369332"/>
          </a:xfrm>
          <a:prstGeom prst="rect">
            <a:avLst/>
          </a:prstGeom>
          <a:noFill/>
        </p:spPr>
        <p:txBody>
          <a:bodyPr wrap="square" rtlCol="0">
            <a:spAutoFit/>
          </a:bodyPr>
          <a:lstStyle/>
          <a:p>
            <a:r>
              <a:rPr lang="en-US" b="1" dirty="0"/>
              <a:t>TRANSCRIPTION</a:t>
            </a:r>
            <a:r>
              <a:rPr lang="en-US" dirty="0"/>
              <a:t>: from DNA to RNA P. 290</a:t>
            </a:r>
          </a:p>
        </p:txBody>
      </p:sp>
      <p:sp>
        <p:nvSpPr>
          <p:cNvPr id="18" name="TextBox 17"/>
          <p:cNvSpPr txBox="1"/>
          <p:nvPr/>
        </p:nvSpPr>
        <p:spPr>
          <a:xfrm>
            <a:off x="3886200" y="2590801"/>
            <a:ext cx="4191000" cy="646331"/>
          </a:xfrm>
          <a:prstGeom prst="rect">
            <a:avLst/>
          </a:prstGeom>
          <a:noFill/>
        </p:spPr>
        <p:txBody>
          <a:bodyPr wrap="square" rtlCol="0">
            <a:spAutoFit/>
          </a:bodyPr>
          <a:lstStyle/>
          <a:p>
            <a:r>
              <a:rPr lang="en-US" b="1" dirty="0"/>
              <a:t>RNA Processing </a:t>
            </a:r>
            <a:r>
              <a:rPr lang="en-US" dirty="0"/>
              <a:t>(</a:t>
            </a:r>
            <a:r>
              <a:rPr lang="en-US" dirty="0" err="1"/>
              <a:t>Introns</a:t>
            </a:r>
            <a:r>
              <a:rPr lang="en-US" dirty="0"/>
              <a:t> &amp; </a:t>
            </a:r>
            <a:r>
              <a:rPr lang="en-US" dirty="0" err="1"/>
              <a:t>Exons</a:t>
            </a:r>
            <a:r>
              <a:rPr lang="en-US" dirty="0"/>
              <a:t>)  P.291			</a:t>
            </a:r>
          </a:p>
        </p:txBody>
      </p:sp>
      <p:sp>
        <p:nvSpPr>
          <p:cNvPr id="19" name="TextBox 18"/>
          <p:cNvSpPr txBox="1"/>
          <p:nvPr/>
        </p:nvSpPr>
        <p:spPr>
          <a:xfrm>
            <a:off x="4419600" y="2971800"/>
            <a:ext cx="3657600" cy="369332"/>
          </a:xfrm>
          <a:prstGeom prst="rect">
            <a:avLst/>
          </a:prstGeom>
          <a:noFill/>
        </p:spPr>
        <p:txBody>
          <a:bodyPr wrap="square" rtlCol="0">
            <a:spAutoFit/>
          </a:bodyPr>
          <a:lstStyle/>
          <a:p>
            <a:r>
              <a:rPr lang="en-US" b="1" dirty="0"/>
              <a:t>The Genetic Code </a:t>
            </a:r>
            <a:r>
              <a:rPr lang="en-US" dirty="0"/>
              <a:t>p. 291 - 292</a:t>
            </a:r>
          </a:p>
        </p:txBody>
      </p:sp>
      <p:sp>
        <p:nvSpPr>
          <p:cNvPr id="20" name="TextBox 19"/>
          <p:cNvSpPr txBox="1"/>
          <p:nvPr/>
        </p:nvSpPr>
        <p:spPr>
          <a:xfrm>
            <a:off x="3810000" y="3352800"/>
            <a:ext cx="5943600" cy="369332"/>
          </a:xfrm>
          <a:prstGeom prst="rect">
            <a:avLst/>
          </a:prstGeom>
          <a:noFill/>
        </p:spPr>
        <p:txBody>
          <a:bodyPr wrap="square" rtlCol="0">
            <a:spAutoFit/>
          </a:bodyPr>
          <a:lstStyle/>
          <a:p>
            <a:r>
              <a:rPr lang="en-US" b="1" dirty="0"/>
              <a:t>TRANSLATION</a:t>
            </a:r>
            <a:r>
              <a:rPr lang="en-US" dirty="0"/>
              <a:t>: from mRNA to PROTEIN  	p. 294 11.9A</a:t>
            </a:r>
          </a:p>
        </p:txBody>
      </p:sp>
    </p:spTree>
    <p:extLst>
      <p:ext uri="{BB962C8B-B14F-4D97-AF65-F5344CB8AC3E}">
        <p14:creationId xmlns:p14="http://schemas.microsoft.com/office/powerpoint/2010/main" val="243818039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57794"/>
                                        </p:tgtEl>
                                        <p:attrNameLst>
                                          <p:attrName>style.visibility</p:attrName>
                                        </p:attrNameLst>
                                      </p:cBhvr>
                                      <p:to>
                                        <p:strVal val="visible"/>
                                      </p:to>
                                    </p:set>
                                    <p:animEffect transition="in" filter="box(out)">
                                      <p:cBhvr>
                                        <p:cTn id="7" dur="500"/>
                                        <p:tgtEl>
                                          <p:spTgt spid="757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772400" cy="1143000"/>
          </a:xfrm>
        </p:spPr>
        <p:txBody>
          <a:bodyPr>
            <a:normAutofit fontScale="90000"/>
          </a:bodyPr>
          <a:lstStyle/>
          <a:p>
            <a:r>
              <a:rPr lang="en-US" dirty="0" smtClean="0"/>
              <a:t>Rice Krispy Protein Synthesis P.79 NB</a:t>
            </a:r>
            <a:endParaRPr lang="en-US" dirty="0"/>
          </a:p>
        </p:txBody>
      </p:sp>
      <p:sp>
        <p:nvSpPr>
          <p:cNvPr id="3" name="Content Placeholder 2"/>
          <p:cNvSpPr>
            <a:spLocks noGrp="1"/>
          </p:cNvSpPr>
          <p:nvPr>
            <p:ph idx="1"/>
          </p:nvPr>
        </p:nvSpPr>
        <p:spPr>
          <a:xfrm>
            <a:off x="1524000" y="990601"/>
            <a:ext cx="9144000" cy="5135563"/>
          </a:xfrm>
        </p:spPr>
        <p:txBody>
          <a:bodyPr>
            <a:normAutofit fontScale="85000" lnSpcReduction="20000"/>
          </a:bodyPr>
          <a:lstStyle/>
          <a:p>
            <a:pPr marL="514350" indent="-514350">
              <a:buFont typeface="+mj-lt"/>
              <a:buAutoNum type="arabicPeriod"/>
            </a:pPr>
            <a:r>
              <a:rPr lang="en-US" dirty="0" smtClean="0"/>
              <a:t>My protein looks like:  Round, Flat, Color, M&amp;M or </a:t>
            </a:r>
            <a:r>
              <a:rPr lang="en-US" dirty="0" err="1" smtClean="0"/>
              <a:t>Gummi</a:t>
            </a:r>
            <a:r>
              <a:rPr lang="en-US" dirty="0" smtClean="0"/>
              <a:t> Bears</a:t>
            </a:r>
          </a:p>
          <a:p>
            <a:pPr marL="514350" indent="-514350">
              <a:buFont typeface="+mj-lt"/>
              <a:buAutoNum type="arabicPeriod"/>
            </a:pPr>
            <a:r>
              <a:rPr lang="en-US" dirty="0" smtClean="0"/>
              <a:t>Deleting the fifth nucleotide of your DNA will cause </a:t>
            </a:r>
            <a:r>
              <a:rPr lang="en-US" b="1" dirty="0" smtClean="0"/>
              <a:t>a </a:t>
            </a:r>
            <a:r>
              <a:rPr lang="en-US" b="1" dirty="0" err="1" smtClean="0"/>
              <a:t>frameshift</a:t>
            </a:r>
            <a:r>
              <a:rPr lang="en-US" b="1" dirty="0" smtClean="0"/>
              <a:t> </a:t>
            </a:r>
            <a:r>
              <a:rPr lang="en-US" dirty="0" smtClean="0"/>
              <a:t>mutation that changes every amino acid after the deletion. Change how many marshmallows were used.</a:t>
            </a:r>
          </a:p>
          <a:p>
            <a:pPr marL="514350" indent="-514350">
              <a:buFont typeface="+mj-lt"/>
              <a:buAutoNum type="arabicPeriod"/>
            </a:pPr>
            <a:r>
              <a:rPr lang="en-US" dirty="0" smtClean="0"/>
              <a:t>Changing the 11</a:t>
            </a:r>
            <a:r>
              <a:rPr lang="en-US" baseline="30000" dirty="0" smtClean="0"/>
              <a:t>th</a:t>
            </a:r>
            <a:r>
              <a:rPr lang="en-US" dirty="0" smtClean="0"/>
              <a:t> nucleotide of your DNA sequence from G to T would be a </a:t>
            </a:r>
            <a:r>
              <a:rPr lang="en-US" b="1" dirty="0" smtClean="0"/>
              <a:t>point mutation </a:t>
            </a:r>
            <a:r>
              <a:rPr lang="en-US" dirty="0" smtClean="0"/>
              <a:t>and will change the amino acid </a:t>
            </a:r>
            <a:r>
              <a:rPr lang="en-US" b="1" dirty="0" smtClean="0"/>
              <a:t>Serine</a:t>
            </a:r>
            <a:r>
              <a:rPr lang="en-US" dirty="0" smtClean="0"/>
              <a:t> to </a:t>
            </a:r>
            <a:r>
              <a:rPr lang="en-US" b="1" dirty="0" smtClean="0"/>
              <a:t>STOP </a:t>
            </a:r>
            <a:r>
              <a:rPr lang="en-US" b="1" dirty="0" err="1" smtClean="0"/>
              <a:t>codon</a:t>
            </a:r>
            <a:r>
              <a:rPr lang="en-US" dirty="0" smtClean="0"/>
              <a:t>, however, this is bad because the protein is not complete. </a:t>
            </a:r>
            <a:r>
              <a:rPr lang="en-US" dirty="0" err="1" smtClean="0"/>
              <a:t>Marshmellows</a:t>
            </a:r>
            <a:r>
              <a:rPr lang="en-US" dirty="0" smtClean="0"/>
              <a:t> would not be smooth.</a:t>
            </a:r>
          </a:p>
          <a:p>
            <a:pPr marL="514350" indent="-514350">
              <a:buFont typeface="+mj-lt"/>
              <a:buAutoNum type="arabicPeriod"/>
            </a:pPr>
            <a:r>
              <a:rPr lang="en-US" dirty="0" smtClean="0"/>
              <a:t>If the 19</a:t>
            </a:r>
            <a:r>
              <a:rPr lang="en-US" baseline="30000" dirty="0" smtClean="0"/>
              <a:t>th</a:t>
            </a:r>
            <a:r>
              <a:rPr lang="en-US" dirty="0" smtClean="0"/>
              <a:t>, 20th, 21</a:t>
            </a:r>
            <a:r>
              <a:rPr lang="en-US" baseline="30000" dirty="0" smtClean="0"/>
              <a:t>st</a:t>
            </a:r>
            <a:r>
              <a:rPr lang="en-US" dirty="0" smtClean="0"/>
              <a:t> nucleotides of your DNA sequence were deleted the 7</a:t>
            </a:r>
            <a:r>
              <a:rPr lang="en-US" baseline="30000" dirty="0" smtClean="0"/>
              <a:t>th</a:t>
            </a:r>
            <a:r>
              <a:rPr lang="en-US" dirty="0" smtClean="0"/>
              <a:t> </a:t>
            </a:r>
            <a:r>
              <a:rPr lang="en-US" dirty="0" err="1" smtClean="0"/>
              <a:t>codon</a:t>
            </a:r>
            <a:r>
              <a:rPr lang="en-US" dirty="0" smtClean="0"/>
              <a:t> were deleted the rice </a:t>
            </a:r>
            <a:r>
              <a:rPr lang="en-US" dirty="0" err="1" smtClean="0"/>
              <a:t>krispie</a:t>
            </a:r>
            <a:r>
              <a:rPr lang="en-US" dirty="0" smtClean="0"/>
              <a:t> treat would not have color.</a:t>
            </a:r>
          </a:p>
          <a:p>
            <a:pPr marL="514350" indent="-514350">
              <a:buFont typeface="+mj-lt"/>
              <a:buAutoNum type="arabicPeriod"/>
            </a:pPr>
            <a:r>
              <a:rPr lang="en-US" dirty="0" smtClean="0"/>
              <a:t>Two proteins are different by some were flat, round, some were red, some blue, some M&amp;M’s &amp;/ gummy bears.</a:t>
            </a:r>
          </a:p>
          <a:p>
            <a:pPr marL="514350" indent="-514350">
              <a:buNone/>
            </a:pPr>
            <a:r>
              <a:rPr lang="en-US" dirty="0" smtClean="0"/>
              <a:t>Conclusion</a:t>
            </a:r>
          </a:p>
          <a:p>
            <a:pPr marL="514350" indent="-514350">
              <a:buNone/>
            </a:pPr>
            <a:r>
              <a:rPr lang="en-US" dirty="0" smtClean="0"/>
              <a:t>1.If you were given the</a:t>
            </a:r>
          </a:p>
        </p:txBody>
      </p:sp>
    </p:spTree>
    <p:extLst>
      <p:ext uri="{BB962C8B-B14F-4D97-AF65-F5344CB8AC3E}">
        <p14:creationId xmlns:p14="http://schemas.microsoft.com/office/powerpoint/2010/main" val="342793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84462134"/>
              </p:ext>
            </p:extLst>
          </p:nvPr>
        </p:nvGraphicFramePr>
        <p:xfrm>
          <a:off x="0" y="-1"/>
          <a:ext cx="10840065" cy="6858000"/>
        </p:xfrm>
        <a:graphic>
          <a:graphicData uri="http://schemas.openxmlformats.org/drawingml/2006/table">
            <a:tbl>
              <a:tblPr firstRow="1" firstCol="1" bandRow="1">
                <a:tableStyleId>{5C22544A-7EE6-4342-B048-85BDC9FD1C3A}</a:tableStyleId>
              </a:tblPr>
              <a:tblGrid>
                <a:gridCol w="841887"/>
                <a:gridCol w="7381091"/>
                <a:gridCol w="2617087"/>
              </a:tblGrid>
              <a:tr h="377122">
                <a:tc>
                  <a:txBody>
                    <a:bodyPr/>
                    <a:lstStyle/>
                    <a:p>
                      <a:pPr marL="0" marR="0">
                        <a:lnSpc>
                          <a:spcPct val="107000"/>
                        </a:lnSpc>
                        <a:spcBef>
                          <a:spcPts val="0"/>
                        </a:spcBef>
                        <a:spcAft>
                          <a:spcPts val="0"/>
                        </a:spcAft>
                      </a:pPr>
                      <a:r>
                        <a:rPr lang="en-US" sz="1800">
                          <a:effectLst/>
                        </a:rPr>
                        <a:t>10/3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WU – Protein Synthesis:  Transcription CH 11.2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64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77122">
                <a:tc>
                  <a:txBody>
                    <a:bodyPr/>
                    <a:lstStyle/>
                    <a:p>
                      <a:pPr marL="0" marR="0">
                        <a:lnSpc>
                          <a:spcPct val="107000"/>
                        </a:lnSpc>
                        <a:spcBef>
                          <a:spcPts val="0"/>
                        </a:spcBef>
                        <a:spcAft>
                          <a:spcPts val="0"/>
                        </a:spcAft>
                      </a:pPr>
                      <a:r>
                        <a:rPr lang="en-US" sz="1800">
                          <a:effectLst/>
                        </a:rPr>
                        <a:t>10/3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Transcription Practice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65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77122">
                <a:tc>
                  <a:txBody>
                    <a:bodyPr/>
                    <a:lstStyle/>
                    <a:p>
                      <a:pPr marL="0" marR="0">
                        <a:lnSpc>
                          <a:spcPct val="107000"/>
                        </a:lnSpc>
                        <a:spcBef>
                          <a:spcPts val="0"/>
                        </a:spcBef>
                        <a:spcAft>
                          <a:spcPts val="0"/>
                        </a:spcAft>
                      </a:pPr>
                      <a:r>
                        <a:rPr lang="en-US" sz="1800">
                          <a:effectLst/>
                        </a:rPr>
                        <a:t>10/4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WU – Protein Synthesis: Translation</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66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77122">
                <a:tc>
                  <a:txBody>
                    <a:bodyPr/>
                    <a:lstStyle/>
                    <a:p>
                      <a:pPr marL="0" marR="0">
                        <a:lnSpc>
                          <a:spcPct val="107000"/>
                        </a:lnSpc>
                        <a:spcBef>
                          <a:spcPts val="0"/>
                        </a:spcBef>
                        <a:spcAft>
                          <a:spcPts val="0"/>
                        </a:spcAft>
                      </a:pPr>
                      <a:r>
                        <a:rPr lang="en-US" sz="1800">
                          <a:effectLst/>
                        </a:rPr>
                        <a:t>10/4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The Genetic Code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67</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77122">
                <a:tc>
                  <a:txBody>
                    <a:bodyPr/>
                    <a:lstStyle/>
                    <a:p>
                      <a:pPr marL="0" marR="0">
                        <a:lnSpc>
                          <a:spcPct val="107000"/>
                        </a:lnSpc>
                        <a:spcBef>
                          <a:spcPts val="0"/>
                        </a:spcBef>
                        <a:spcAft>
                          <a:spcPts val="0"/>
                        </a:spcAft>
                      </a:pPr>
                      <a:r>
                        <a:rPr lang="en-US" sz="1800">
                          <a:effectLst/>
                        </a:rPr>
                        <a:t>10/5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WU – Protein Synthesis: Translation CH 11.2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68</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77122">
                <a:tc>
                  <a:txBody>
                    <a:bodyPr/>
                    <a:lstStyle/>
                    <a:p>
                      <a:pPr marL="0" marR="0">
                        <a:lnSpc>
                          <a:spcPct val="107000"/>
                        </a:lnSpc>
                        <a:spcBef>
                          <a:spcPts val="0"/>
                        </a:spcBef>
                        <a:spcAft>
                          <a:spcPts val="0"/>
                        </a:spcAft>
                      </a:pPr>
                      <a:r>
                        <a:rPr lang="en-US" sz="1800">
                          <a:effectLst/>
                        </a:rPr>
                        <a:t>10/4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DNA Quiz</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69</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77122">
                <a:tc>
                  <a:txBody>
                    <a:bodyPr/>
                    <a:lstStyle/>
                    <a:p>
                      <a:pPr marL="0" marR="0">
                        <a:lnSpc>
                          <a:spcPct val="107000"/>
                        </a:lnSpc>
                        <a:spcBef>
                          <a:spcPts val="0"/>
                        </a:spcBef>
                        <a:spcAft>
                          <a:spcPts val="0"/>
                        </a:spcAft>
                      </a:pPr>
                      <a:r>
                        <a:rPr lang="en-US" sz="1800">
                          <a:effectLst/>
                        </a:rPr>
                        <a:t>10/6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Mutations: A change in a gene CH 11.3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70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77122">
                <a:tc>
                  <a:txBody>
                    <a:bodyPr/>
                    <a:lstStyle/>
                    <a:p>
                      <a:pPr marL="0" marR="0">
                        <a:lnSpc>
                          <a:spcPct val="107000"/>
                        </a:lnSpc>
                        <a:spcBef>
                          <a:spcPts val="0"/>
                        </a:spcBef>
                        <a:spcAft>
                          <a:spcPts val="0"/>
                        </a:spcAft>
                      </a:pPr>
                      <a:r>
                        <a:rPr lang="en-US" sz="1800">
                          <a:effectLst/>
                        </a:rPr>
                        <a:t>10/5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Molecular Genetics –Protein Synthesis Practice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71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771695">
                <a:tc>
                  <a:txBody>
                    <a:bodyPr/>
                    <a:lstStyle/>
                    <a:p>
                      <a:pPr marL="0" marR="0">
                        <a:lnSpc>
                          <a:spcPct val="107000"/>
                        </a:lnSpc>
                        <a:spcBef>
                          <a:spcPts val="0"/>
                        </a:spcBef>
                        <a:spcAft>
                          <a:spcPts val="0"/>
                        </a:spcAft>
                      </a:pPr>
                      <a:r>
                        <a:rPr lang="en-US" sz="1800">
                          <a:effectLst/>
                        </a:rPr>
                        <a:t>10/10</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WU – Applied Genetics CH 13.2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72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77122">
                <a:tc>
                  <a:txBody>
                    <a:bodyPr/>
                    <a:lstStyle/>
                    <a:p>
                      <a:pPr marL="0" marR="0">
                        <a:lnSpc>
                          <a:spcPct val="107000"/>
                        </a:lnSpc>
                        <a:spcBef>
                          <a:spcPts val="0"/>
                        </a:spcBef>
                        <a:spcAft>
                          <a:spcPts val="0"/>
                        </a:spcAft>
                      </a:pPr>
                      <a:r>
                        <a:rPr lang="en-US" sz="1800">
                          <a:effectLst/>
                        </a:rPr>
                        <a:t>10/6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Mini Lab CH 11.1  p. 293 BB</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73</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771695">
                <a:tc>
                  <a:txBody>
                    <a:bodyPr/>
                    <a:lstStyle/>
                    <a:p>
                      <a:pPr marL="0" marR="0">
                        <a:lnSpc>
                          <a:spcPct val="107000"/>
                        </a:lnSpc>
                        <a:spcBef>
                          <a:spcPts val="0"/>
                        </a:spcBef>
                        <a:spcAft>
                          <a:spcPts val="0"/>
                        </a:spcAft>
                      </a:pPr>
                      <a:r>
                        <a:rPr lang="en-US" sz="1800">
                          <a:effectLst/>
                        </a:rPr>
                        <a:t>10/11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WU – Gel Electrophoresis CH 13.1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74</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77122">
                <a:tc>
                  <a:txBody>
                    <a:bodyPr/>
                    <a:lstStyle/>
                    <a:p>
                      <a:pPr marL="0" marR="0">
                        <a:lnSpc>
                          <a:spcPct val="107000"/>
                        </a:lnSpc>
                        <a:spcBef>
                          <a:spcPts val="0"/>
                        </a:spcBef>
                        <a:spcAft>
                          <a:spcPts val="0"/>
                        </a:spcAft>
                      </a:pPr>
                      <a:r>
                        <a:rPr lang="en-US" sz="1800">
                          <a:effectLst/>
                        </a:rPr>
                        <a:t>10/5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Draw Protein Synthesis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75</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771695">
                <a:tc>
                  <a:txBody>
                    <a:bodyPr/>
                    <a:lstStyle/>
                    <a:p>
                      <a:pPr marL="0" marR="0">
                        <a:lnSpc>
                          <a:spcPct val="107000"/>
                        </a:lnSpc>
                        <a:spcBef>
                          <a:spcPts val="0"/>
                        </a:spcBef>
                        <a:spcAft>
                          <a:spcPts val="0"/>
                        </a:spcAft>
                      </a:pPr>
                      <a:r>
                        <a:rPr lang="en-US" sz="1800">
                          <a:effectLst/>
                        </a:rPr>
                        <a:t>10/12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WU – Genetically Modified Organisms EEI Curriculum</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76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771695">
                <a:tc>
                  <a:txBody>
                    <a:bodyPr/>
                    <a:lstStyle/>
                    <a:p>
                      <a:pPr marL="0" marR="0">
                        <a:lnSpc>
                          <a:spcPct val="107000"/>
                        </a:lnSpc>
                        <a:spcBef>
                          <a:spcPts val="0"/>
                        </a:spcBef>
                        <a:spcAft>
                          <a:spcPts val="0"/>
                        </a:spcAft>
                      </a:pPr>
                      <a:r>
                        <a:rPr lang="en-US" sz="1800">
                          <a:effectLst/>
                        </a:rPr>
                        <a:t>10/6</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Molecular Genetics AXES Paragraph</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77 Notebook Check</a:t>
                      </a:r>
                    </a:p>
                    <a:p>
                      <a:pPr marL="0" marR="0">
                        <a:lnSpc>
                          <a:spcPct val="107000"/>
                        </a:lnSpc>
                        <a:spcBef>
                          <a:spcPts val="0"/>
                        </a:spcBef>
                        <a:spcAft>
                          <a:spcPts val="0"/>
                        </a:spcAft>
                      </a:pPr>
                      <a:r>
                        <a:rPr lang="en-US" sz="1800" dirty="0">
                          <a:effectLst/>
                        </a:rPr>
                        <a:t>P.64 – 77 (70 Points)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736592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Classwork – Transcription &amp; Translation p. 53 NB</a:t>
            </a:r>
            <a:endParaRPr lang="en-US" dirty="0"/>
          </a:p>
        </p:txBody>
      </p:sp>
      <p:sp>
        <p:nvSpPr>
          <p:cNvPr id="3" name="Content Placeholder 2"/>
          <p:cNvSpPr>
            <a:spLocks noGrp="1"/>
          </p:cNvSpPr>
          <p:nvPr>
            <p:ph idx="1"/>
          </p:nvPr>
        </p:nvSpPr>
        <p:spPr/>
        <p:txBody>
          <a:bodyPr/>
          <a:lstStyle/>
          <a:p>
            <a:r>
              <a:rPr lang="en-US" dirty="0" smtClean="0"/>
              <a:t>Work on worksheet about Protein Synthesis.</a:t>
            </a:r>
          </a:p>
          <a:p>
            <a:r>
              <a:rPr lang="en-US" dirty="0" smtClean="0"/>
              <a:t>Transcribe the DNA sequence.</a:t>
            </a:r>
          </a:p>
          <a:p>
            <a:r>
              <a:rPr lang="en-US" dirty="0" smtClean="0"/>
              <a:t>Then, translate the Amino Acid sequence to the right of the Codons.</a:t>
            </a:r>
            <a:endParaRPr lang="en-US" dirty="0"/>
          </a:p>
        </p:txBody>
      </p:sp>
    </p:spTree>
    <p:extLst>
      <p:ext uri="{BB962C8B-B14F-4D97-AF65-F5344CB8AC3E}">
        <p14:creationId xmlns:p14="http://schemas.microsoft.com/office/powerpoint/2010/main" val="3688787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28868" cy="1417638"/>
          </a:xfrm>
        </p:spPr>
        <p:txBody>
          <a:bodyPr>
            <a:normAutofit/>
          </a:bodyPr>
          <a:lstStyle/>
          <a:p>
            <a:r>
              <a:rPr lang="en-US" sz="2400" dirty="0" smtClean="0"/>
              <a:t>10/10  </a:t>
            </a:r>
            <a:r>
              <a:rPr lang="en-US" sz="2400" dirty="0"/>
              <a:t>Applied Genetics 13.2</a:t>
            </a:r>
            <a:br>
              <a:rPr lang="en-US" sz="2400" dirty="0"/>
            </a:br>
            <a:r>
              <a:rPr lang="en-US" sz="2400" dirty="0"/>
              <a:t>Obj. TSW be able to explain how basic DNA technology is used to construct recombinant DNA molecules in a Minilab 13.1 </a:t>
            </a:r>
            <a:r>
              <a:rPr lang="en-US" sz="2400" dirty="0" smtClean="0"/>
              <a:t>p.72 NB</a:t>
            </a:r>
            <a:endParaRPr lang="en-US" sz="2400" dirty="0"/>
          </a:p>
        </p:txBody>
      </p:sp>
      <p:sp>
        <p:nvSpPr>
          <p:cNvPr id="3" name="Text Placeholder 2"/>
          <p:cNvSpPr>
            <a:spLocks noGrp="1"/>
          </p:cNvSpPr>
          <p:nvPr>
            <p:ph type="body" idx="1"/>
          </p:nvPr>
        </p:nvSpPr>
        <p:spPr>
          <a:xfrm>
            <a:off x="2057400" y="1066800"/>
            <a:ext cx="4040188" cy="639762"/>
          </a:xfrm>
        </p:spPr>
        <p:txBody>
          <a:bodyPr/>
          <a:lstStyle/>
          <a:p>
            <a:r>
              <a:rPr lang="en-US" dirty="0" smtClean="0">
                <a:hlinkClick r:id="rId2" action="ppaction://hlinkfile"/>
              </a:rPr>
              <a:t>HHMI.org</a:t>
            </a:r>
            <a:endParaRPr lang="en-US" dirty="0"/>
          </a:p>
        </p:txBody>
      </p:sp>
      <p:sp>
        <p:nvSpPr>
          <p:cNvPr id="5" name="Text Placeholder 4"/>
          <p:cNvSpPr>
            <a:spLocks noGrp="1"/>
          </p:cNvSpPr>
          <p:nvPr>
            <p:ph type="body" sz="quarter" idx="3"/>
          </p:nvPr>
        </p:nvSpPr>
        <p:spPr>
          <a:xfrm>
            <a:off x="6172201" y="1066800"/>
            <a:ext cx="4041775" cy="639762"/>
          </a:xfrm>
        </p:spPr>
        <p:txBody>
          <a:bodyPr/>
          <a:lstStyle/>
          <a:p>
            <a:r>
              <a:rPr lang="en-US" dirty="0" smtClean="0"/>
              <a:t>NOVA.pbs.org</a:t>
            </a:r>
            <a:endParaRPr lang="en-US" dirty="0"/>
          </a:p>
        </p:txBody>
      </p:sp>
      <p:sp>
        <p:nvSpPr>
          <p:cNvPr id="6" name="Content Placeholder 5"/>
          <p:cNvSpPr>
            <a:spLocks noGrp="1"/>
          </p:cNvSpPr>
          <p:nvPr>
            <p:ph sz="quarter" idx="4"/>
          </p:nvPr>
        </p:nvSpPr>
        <p:spPr>
          <a:xfrm>
            <a:off x="6787708" y="1867080"/>
            <a:ext cx="5404292" cy="3951288"/>
          </a:xfrm>
        </p:spPr>
        <p:txBody>
          <a:bodyPr/>
          <a:lstStyle/>
          <a:p>
            <a:pPr marL="457200" indent="-457200">
              <a:buFont typeface="+mj-lt"/>
              <a:buAutoNum type="arabicPeriod"/>
            </a:pPr>
            <a:r>
              <a:rPr lang="en-US" dirty="0" smtClean="0"/>
              <a:t>Genetic Engineering uses Recombinant DNA, explain.</a:t>
            </a:r>
          </a:p>
          <a:p>
            <a:pPr marL="457200" indent="-457200">
              <a:buFont typeface="+mj-lt"/>
              <a:buAutoNum type="arabicPeriod"/>
            </a:pPr>
            <a:r>
              <a:rPr lang="en-US" dirty="0" smtClean="0"/>
              <a:t>Explain a transgenic organism.</a:t>
            </a:r>
          </a:p>
          <a:p>
            <a:pPr marL="457200" indent="-457200">
              <a:buFont typeface="+mj-lt"/>
              <a:buAutoNum type="arabicPeriod"/>
            </a:pPr>
            <a:r>
              <a:rPr lang="en-US" dirty="0" smtClean="0"/>
              <a:t>Explain two ways in which recombinant bacteria are used for human applications.</a:t>
            </a:r>
            <a:endParaRPr lang="en-US" dirty="0"/>
          </a:p>
        </p:txBody>
      </p:sp>
      <p:pic>
        <p:nvPicPr>
          <p:cNvPr id="7" name="Picture 16" descr="Fig"/>
          <p:cNvPicPr>
            <a:picLocks noGrp="1" noChangeAspect="1" noChangeArrowheads="1"/>
          </p:cNvPicPr>
          <p:nvPr>
            <p:ph sz="half" idx="2"/>
          </p:nvPr>
        </p:nvPicPr>
        <p:blipFill>
          <a:blip r:embed="rId3" cstate="print"/>
          <a:srcRect/>
          <a:stretch>
            <a:fillRect/>
          </a:stretch>
        </p:blipFill>
        <p:spPr bwMode="auto">
          <a:xfrm>
            <a:off x="0" y="1609726"/>
            <a:ext cx="2714625" cy="3429000"/>
          </a:xfrm>
          <a:prstGeom prst="rect">
            <a:avLst/>
          </a:prstGeom>
          <a:noFill/>
        </p:spPr>
      </p:pic>
      <p:pic>
        <p:nvPicPr>
          <p:cNvPr id="8" name="Picture 13" descr="Fig"/>
          <p:cNvPicPr>
            <a:picLocks noChangeAspect="1" noChangeArrowheads="1"/>
          </p:cNvPicPr>
          <p:nvPr/>
        </p:nvPicPr>
        <p:blipFill>
          <a:blip r:embed="rId4" cstate="print"/>
          <a:srcRect/>
          <a:stretch>
            <a:fillRect/>
          </a:stretch>
        </p:blipFill>
        <p:spPr bwMode="auto">
          <a:xfrm>
            <a:off x="4724400" y="4719711"/>
            <a:ext cx="4790404" cy="2133600"/>
          </a:xfrm>
          <a:prstGeom prst="rect">
            <a:avLst/>
          </a:prstGeom>
          <a:noFill/>
        </p:spPr>
      </p:pic>
      <p:pic>
        <p:nvPicPr>
          <p:cNvPr id="9" name="Picture 2065" descr="Fig"/>
          <p:cNvPicPr>
            <a:picLocks noChangeAspect="1" noChangeArrowheads="1"/>
          </p:cNvPicPr>
          <p:nvPr/>
        </p:nvPicPr>
        <p:blipFill>
          <a:blip r:embed="rId5" cstate="print"/>
          <a:srcRect/>
          <a:stretch>
            <a:fillRect/>
          </a:stretch>
        </p:blipFill>
        <p:spPr bwMode="auto">
          <a:xfrm>
            <a:off x="1521949" y="4748797"/>
            <a:ext cx="3200400" cy="2010446"/>
          </a:xfrm>
          <a:prstGeom prst="rect">
            <a:avLst/>
          </a:prstGeom>
          <a:noFill/>
        </p:spPr>
      </p:pic>
      <p:pic>
        <p:nvPicPr>
          <p:cNvPr id="10" name="Picture 17" descr="Fig"/>
          <p:cNvPicPr>
            <a:picLocks noChangeAspect="1" noChangeArrowheads="1"/>
          </p:cNvPicPr>
          <p:nvPr/>
        </p:nvPicPr>
        <p:blipFill>
          <a:blip r:embed="rId6" cstate="print"/>
          <a:srcRect/>
          <a:stretch>
            <a:fillRect/>
          </a:stretch>
        </p:blipFill>
        <p:spPr bwMode="auto">
          <a:xfrm>
            <a:off x="2718727" y="2910068"/>
            <a:ext cx="2264585" cy="1865312"/>
          </a:xfrm>
          <a:prstGeom prst="rect">
            <a:avLst/>
          </a:prstGeom>
          <a:noFill/>
        </p:spPr>
      </p:pic>
      <p:sp>
        <p:nvSpPr>
          <p:cNvPr id="11" name="TextBox 10"/>
          <p:cNvSpPr txBox="1"/>
          <p:nvPr/>
        </p:nvSpPr>
        <p:spPr>
          <a:xfrm>
            <a:off x="4191000" y="1600201"/>
            <a:ext cx="2667000" cy="1200329"/>
          </a:xfrm>
          <a:prstGeom prst="rect">
            <a:avLst/>
          </a:prstGeom>
          <a:noFill/>
        </p:spPr>
        <p:txBody>
          <a:bodyPr wrap="square" rtlCol="0">
            <a:spAutoFit/>
          </a:bodyPr>
          <a:lstStyle/>
          <a:p>
            <a:r>
              <a:rPr lang="en-US" sz="2400" b="1" dirty="0"/>
              <a:t>HW – Read CH 13</a:t>
            </a:r>
          </a:p>
          <a:p>
            <a:r>
              <a:rPr lang="en-US" sz="2400" b="1" dirty="0"/>
              <a:t>1pg notes P. </a:t>
            </a:r>
            <a:r>
              <a:rPr lang="en-US" sz="2400" b="1" dirty="0" smtClean="0"/>
              <a:t>81 </a:t>
            </a:r>
            <a:r>
              <a:rPr lang="en-US" sz="2400" b="1" dirty="0"/>
              <a:t>NB</a:t>
            </a:r>
          </a:p>
          <a:p>
            <a:r>
              <a:rPr lang="en-US" sz="2400" b="1" dirty="0"/>
              <a:t>Finish Study Guide</a:t>
            </a:r>
          </a:p>
        </p:txBody>
      </p:sp>
    </p:spTree>
    <p:extLst>
      <p:ext uri="{BB962C8B-B14F-4D97-AF65-F5344CB8AC3E}">
        <p14:creationId xmlns:p14="http://schemas.microsoft.com/office/powerpoint/2010/main" val="4150856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Engineering</a:t>
            </a:r>
            <a:endParaRPr lang="en-US" dirty="0"/>
          </a:p>
        </p:txBody>
      </p:sp>
      <p:sp>
        <p:nvSpPr>
          <p:cNvPr id="3" name="Content Placeholder 2"/>
          <p:cNvSpPr>
            <a:spLocks noGrp="1"/>
          </p:cNvSpPr>
          <p:nvPr>
            <p:ph idx="1"/>
          </p:nvPr>
        </p:nvSpPr>
        <p:spPr>
          <a:xfrm>
            <a:off x="1524000" y="1371601"/>
            <a:ext cx="9144000" cy="4525963"/>
          </a:xfrm>
        </p:spPr>
        <p:txBody>
          <a:bodyPr/>
          <a:lstStyle/>
          <a:p>
            <a:pPr marL="514350" indent="-514350">
              <a:buNone/>
            </a:pPr>
            <a:r>
              <a:rPr lang="en-US" dirty="0" smtClean="0"/>
              <a:t>#1. Recombinant DNA is DNA that has one or more genes  from another organism in it’s genome.  </a:t>
            </a:r>
          </a:p>
          <a:p>
            <a:pPr marL="514350" indent="-514350">
              <a:buNone/>
            </a:pPr>
            <a:r>
              <a:rPr lang="en-US" dirty="0" smtClean="0"/>
              <a:t>#2.  A transgenic organism has Recombinant DNA.</a:t>
            </a:r>
          </a:p>
          <a:p>
            <a:pPr marL="514350" indent="-514350">
              <a:buNone/>
            </a:pPr>
            <a:r>
              <a:rPr lang="en-US" dirty="0" smtClean="0"/>
              <a:t>#3. Bacteria is a transgenic organism that can have the gene to make insulin for people who have Diabetes.  They also can have the gene for Growth Hormone to help people who have Dwarfism be a more normal range of height.</a:t>
            </a:r>
            <a:endParaRPr lang="en-US" dirty="0"/>
          </a:p>
        </p:txBody>
      </p:sp>
    </p:spTree>
    <p:extLst>
      <p:ext uri="{BB962C8B-B14F-4D97-AF65-F5344CB8AC3E}">
        <p14:creationId xmlns:p14="http://schemas.microsoft.com/office/powerpoint/2010/main" val="360563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Draw Protein Synthesis</a:t>
            </a:r>
            <a:endParaRPr lang="en-US" dirty="0"/>
          </a:p>
        </p:txBody>
      </p:sp>
      <p:sp>
        <p:nvSpPr>
          <p:cNvPr id="3" name="Content Placeholder 2"/>
          <p:cNvSpPr>
            <a:spLocks noGrp="1"/>
          </p:cNvSpPr>
          <p:nvPr>
            <p:ph idx="1"/>
          </p:nvPr>
        </p:nvSpPr>
        <p:spPr>
          <a:xfrm>
            <a:off x="1524000" y="1066801"/>
            <a:ext cx="9144000" cy="5059363"/>
          </a:xfrm>
        </p:spPr>
        <p:txBody>
          <a:bodyPr/>
          <a:lstStyle/>
          <a:p>
            <a:r>
              <a:rPr lang="en-US" dirty="0" smtClean="0"/>
              <a:t>P. 75 NB</a:t>
            </a:r>
          </a:p>
          <a:p>
            <a:r>
              <a:rPr lang="en-US" dirty="0" smtClean="0"/>
              <a:t>Turn your book Landscape Style    </a:t>
            </a:r>
            <a:r>
              <a:rPr lang="en-US" dirty="0" smtClean="0">
                <a:sym typeface="Wingdings" pitchFamily="2" charset="2"/>
              </a:rPr>
              <a:t>------</a:t>
            </a:r>
          </a:p>
          <a:p>
            <a:r>
              <a:rPr lang="en-US" dirty="0" smtClean="0">
                <a:sym typeface="Wingdings" pitchFamily="2" charset="2"/>
              </a:rPr>
              <a:t>Have 4 different colored pencils.</a:t>
            </a:r>
          </a:p>
          <a:p>
            <a:r>
              <a:rPr lang="en-US" dirty="0" smtClean="0">
                <a:sym typeface="Wingdings" pitchFamily="2" charset="2"/>
              </a:rPr>
              <a:t>Write on the </a:t>
            </a:r>
            <a:r>
              <a:rPr lang="en-US" dirty="0" smtClean="0">
                <a:solidFill>
                  <a:srgbClr val="FF0000"/>
                </a:solidFill>
                <a:sym typeface="Wingdings" pitchFamily="2" charset="2"/>
              </a:rPr>
              <a:t>RED</a:t>
            </a:r>
            <a:r>
              <a:rPr lang="en-US" dirty="0" smtClean="0">
                <a:sym typeface="Wingdings" pitchFamily="2" charset="2"/>
              </a:rPr>
              <a:t> line at the top: </a:t>
            </a:r>
            <a:r>
              <a:rPr lang="en-US" b="1" dirty="0" smtClean="0">
                <a:sym typeface="Wingdings" pitchFamily="2" charset="2"/>
              </a:rPr>
              <a:t>Protein Synthesis: the making of Proteins</a:t>
            </a:r>
          </a:p>
          <a:p>
            <a:r>
              <a:rPr lang="en-US" dirty="0" smtClean="0">
                <a:sym typeface="Wingdings" pitchFamily="2" charset="2"/>
              </a:rPr>
              <a:t>Use ¾ of the page</a:t>
            </a:r>
          </a:p>
          <a:p>
            <a:r>
              <a:rPr lang="en-US" dirty="0" smtClean="0">
                <a:sym typeface="Wingdings" pitchFamily="2" charset="2"/>
              </a:rPr>
              <a:t>The last ¼ of the page will be a summary/ AXES paragraph.</a:t>
            </a:r>
          </a:p>
          <a:p>
            <a:endParaRPr lang="en-US" dirty="0"/>
          </a:p>
        </p:txBody>
      </p:sp>
    </p:spTree>
    <p:extLst>
      <p:ext uri="{BB962C8B-B14F-4D97-AF65-F5344CB8AC3E}">
        <p14:creationId xmlns:p14="http://schemas.microsoft.com/office/powerpoint/2010/main" val="30513014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jmcallister\My Documents\My Pictures\Protein Synthesis.jpg"/>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val="1210812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1"/>
            <a:ext cx="8229600" cy="490537"/>
          </a:xfrm>
        </p:spPr>
        <p:txBody>
          <a:bodyPr>
            <a:normAutofit/>
          </a:bodyPr>
          <a:lstStyle/>
          <a:p>
            <a:r>
              <a:rPr lang="en-US" sz="2400" dirty="0"/>
              <a:t>Proteins Notes P. </a:t>
            </a:r>
            <a:r>
              <a:rPr lang="en-US" sz="2400" dirty="0" smtClean="0"/>
              <a:t>81 </a:t>
            </a:r>
            <a:r>
              <a:rPr lang="en-US" sz="2400" dirty="0"/>
              <a:t>NB</a:t>
            </a:r>
          </a:p>
        </p:txBody>
      </p:sp>
      <p:sp>
        <p:nvSpPr>
          <p:cNvPr id="8195" name="Rectangle 3"/>
          <p:cNvSpPr>
            <a:spLocks noGrp="1" noChangeArrowheads="1"/>
          </p:cNvSpPr>
          <p:nvPr>
            <p:ph type="body" idx="1"/>
          </p:nvPr>
        </p:nvSpPr>
        <p:spPr>
          <a:xfrm>
            <a:off x="486697" y="836613"/>
            <a:ext cx="9724103" cy="5289550"/>
          </a:xfrm>
        </p:spPr>
        <p:txBody>
          <a:bodyPr/>
          <a:lstStyle/>
          <a:p>
            <a:r>
              <a:rPr lang="en-US" sz="2400" dirty="0"/>
              <a:t>Proteins can come in </a:t>
            </a:r>
          </a:p>
          <a:p>
            <a:pPr>
              <a:buFontTx/>
              <a:buNone/>
            </a:pPr>
            <a:r>
              <a:rPr lang="en-US" sz="2400" dirty="0"/>
              <a:t>many different shapes </a:t>
            </a:r>
          </a:p>
          <a:p>
            <a:pPr>
              <a:buFontTx/>
              <a:buNone/>
            </a:pPr>
            <a:r>
              <a:rPr lang="en-US" sz="2400" dirty="0"/>
              <a:t>and </a:t>
            </a:r>
            <a:r>
              <a:rPr lang="en-US" sz="2400" dirty="0" smtClean="0"/>
              <a:t>sizes.</a:t>
            </a:r>
            <a:endParaRPr lang="en-US" sz="2400" dirty="0"/>
          </a:p>
          <a:p>
            <a:r>
              <a:rPr lang="en-US" sz="2400" dirty="0"/>
              <a:t>The number &amp; sequence of</a:t>
            </a:r>
          </a:p>
          <a:p>
            <a:pPr>
              <a:buNone/>
            </a:pPr>
            <a:r>
              <a:rPr lang="en-US" sz="2400" dirty="0"/>
              <a:t> amino acids determine its</a:t>
            </a:r>
          </a:p>
          <a:p>
            <a:pPr>
              <a:buNone/>
            </a:pPr>
            <a:r>
              <a:rPr lang="en-US" sz="2400" dirty="0"/>
              <a:t>a proteins shape.</a:t>
            </a:r>
          </a:p>
          <a:p>
            <a:r>
              <a:rPr lang="en-US" sz="2400" dirty="0"/>
              <a:t>An example of </a:t>
            </a:r>
          </a:p>
          <a:p>
            <a:pPr>
              <a:buFontTx/>
              <a:buNone/>
            </a:pPr>
            <a:r>
              <a:rPr lang="en-US" sz="2400" dirty="0"/>
              <a:t>proteins: ENZYMES!</a:t>
            </a:r>
          </a:p>
          <a:p>
            <a:r>
              <a:rPr lang="en-US" sz="2400" dirty="0"/>
              <a:t>Proteins must have a </a:t>
            </a:r>
          </a:p>
          <a:p>
            <a:pPr marL="0" indent="0">
              <a:buNone/>
            </a:pPr>
            <a:r>
              <a:rPr lang="en-US" sz="2400" dirty="0"/>
              <a:t>specific structure in order</a:t>
            </a:r>
          </a:p>
          <a:p>
            <a:pPr marL="0" indent="0">
              <a:buNone/>
            </a:pPr>
            <a:r>
              <a:rPr lang="en-US" sz="2400" dirty="0"/>
              <a:t> to function properly.</a:t>
            </a:r>
          </a:p>
          <a:p>
            <a:endParaRPr lang="en-US" sz="2000" dirty="0"/>
          </a:p>
        </p:txBody>
      </p:sp>
      <p:pic>
        <p:nvPicPr>
          <p:cNvPr id="8196" name="Picture 4"/>
          <p:cNvPicPr>
            <a:picLocks noChangeAspect="1" noChangeArrowheads="1"/>
          </p:cNvPicPr>
          <p:nvPr/>
        </p:nvPicPr>
        <p:blipFill>
          <a:blip r:embed="rId2" cstate="print"/>
          <a:srcRect/>
          <a:stretch>
            <a:fillRect/>
          </a:stretch>
        </p:blipFill>
        <p:spPr bwMode="auto">
          <a:xfrm>
            <a:off x="6961239" y="470694"/>
            <a:ext cx="5029200" cy="6021388"/>
          </a:xfrm>
          <a:prstGeom prst="rect">
            <a:avLst/>
          </a:prstGeom>
          <a:noFill/>
          <a:ln w="9525">
            <a:noFill/>
            <a:miter lim="800000"/>
            <a:headEnd/>
            <a:tailEnd/>
          </a:ln>
          <a:effectLst/>
        </p:spPr>
      </p:pic>
    </p:spTree>
    <p:extLst>
      <p:ext uri="{BB962C8B-B14F-4D97-AF65-F5344CB8AC3E}">
        <p14:creationId xmlns:p14="http://schemas.microsoft.com/office/powerpoint/2010/main" val="2137479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1981200" y="274638"/>
            <a:ext cx="8229600" cy="633412"/>
          </a:xfrm>
        </p:spPr>
        <p:txBody>
          <a:bodyPr/>
          <a:lstStyle/>
          <a:p>
            <a:r>
              <a:rPr lang="en-US" sz="1800"/>
              <a:t>Warm Up Answer</a:t>
            </a:r>
          </a:p>
        </p:txBody>
      </p:sp>
      <p:sp>
        <p:nvSpPr>
          <p:cNvPr id="2053" name="Rectangle 5"/>
          <p:cNvSpPr>
            <a:spLocks noGrp="1" noChangeArrowheads="1"/>
          </p:cNvSpPr>
          <p:nvPr>
            <p:ph type="body" idx="1"/>
          </p:nvPr>
        </p:nvSpPr>
        <p:spPr/>
        <p:txBody>
          <a:bodyPr/>
          <a:lstStyle/>
          <a:p>
            <a:endParaRPr lang="en-US"/>
          </a:p>
        </p:txBody>
      </p:sp>
      <p:pic>
        <p:nvPicPr>
          <p:cNvPr id="2055" name="Picture 7"/>
          <p:cNvPicPr>
            <a:picLocks noChangeAspect="1" noChangeArrowheads="1"/>
          </p:cNvPicPr>
          <p:nvPr/>
        </p:nvPicPr>
        <p:blipFill>
          <a:blip r:embed="rId2" cstate="print"/>
          <a:srcRect/>
          <a:stretch>
            <a:fillRect/>
          </a:stretch>
        </p:blipFill>
        <p:spPr bwMode="auto">
          <a:xfrm>
            <a:off x="3216276" y="1360489"/>
            <a:ext cx="7451725" cy="4803775"/>
          </a:xfrm>
          <a:prstGeom prst="rect">
            <a:avLst/>
          </a:prstGeom>
          <a:noFill/>
          <a:ln w="9525">
            <a:noFill/>
            <a:miter lim="800000"/>
            <a:headEnd/>
            <a:tailEnd/>
          </a:ln>
          <a:effectLst/>
        </p:spPr>
      </p:pic>
      <p:pic>
        <p:nvPicPr>
          <p:cNvPr id="2056" name="Picture 8"/>
          <p:cNvPicPr>
            <a:picLocks noChangeAspect="1" noChangeArrowheads="1"/>
          </p:cNvPicPr>
          <p:nvPr/>
        </p:nvPicPr>
        <p:blipFill>
          <a:blip r:embed="rId3" cstate="print"/>
          <a:srcRect/>
          <a:stretch>
            <a:fillRect/>
          </a:stretch>
        </p:blipFill>
        <p:spPr bwMode="auto">
          <a:xfrm>
            <a:off x="1703389" y="115889"/>
            <a:ext cx="3240087" cy="2560637"/>
          </a:xfrm>
          <a:prstGeom prst="rect">
            <a:avLst/>
          </a:prstGeom>
          <a:noFill/>
          <a:ln w="9525">
            <a:noFill/>
            <a:miter lim="800000"/>
            <a:headEnd/>
            <a:tailEnd/>
          </a:ln>
          <a:effectLst/>
        </p:spPr>
      </p:pic>
    </p:spTree>
    <p:extLst>
      <p:ext uri="{BB962C8B-B14F-4D97-AF65-F5344CB8AC3E}">
        <p14:creationId xmlns:p14="http://schemas.microsoft.com/office/powerpoint/2010/main" val="3952298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6982"/>
            <a:ext cx="12192000" cy="1690688"/>
          </a:xfrm>
        </p:spPr>
        <p:txBody>
          <a:bodyPr vert="horz" lIns="91440" tIns="45720" rIns="91440" bIns="45720" rtlCol="0" anchor="ctr">
            <a:noAutofit/>
          </a:bodyPr>
          <a:lstStyle/>
          <a:p>
            <a:r>
              <a:rPr lang="en-US" sz="2800" dirty="0"/>
              <a:t>Building a Protein</a:t>
            </a:r>
            <a:br>
              <a:rPr lang="en-US" sz="2800" dirty="0"/>
            </a:br>
            <a:r>
              <a:rPr lang="en-US" sz="2800" dirty="0"/>
              <a:t>Choose the sequence you had when you did the Rice Krispy Protein Lab.  Transcribe and Translate your DNA sequence. Then form a tertiary protein based on the chemical characteristics of the proteins you have. When you are finished, explain to McAllister what you have done.</a:t>
            </a:r>
          </a:p>
        </p:txBody>
      </p:sp>
      <p:sp>
        <p:nvSpPr>
          <p:cNvPr id="3" name="Content Placeholder 2"/>
          <p:cNvSpPr>
            <a:spLocks noGrp="1"/>
          </p:cNvSpPr>
          <p:nvPr>
            <p:ph idx="1"/>
          </p:nvPr>
        </p:nvSpPr>
        <p:spPr>
          <a:xfrm>
            <a:off x="743564" y="2002604"/>
            <a:ext cx="10704871" cy="4634169"/>
          </a:xfrm>
        </p:spPr>
        <p:txBody>
          <a:bodyPr/>
          <a:lstStyle/>
          <a:p>
            <a:pPr marL="0" indent="0">
              <a:buNone/>
            </a:pPr>
            <a:r>
              <a:rPr lang="en-US" dirty="0" smtClean="0"/>
              <a:t>Gene #1: TAC-CAC-AAC-AGC-TAG-AGT-CTA-TGC-GTA-ACG-ACC-CCT-ATT</a:t>
            </a:r>
          </a:p>
          <a:p>
            <a:pPr marL="0" indent="0">
              <a:buNone/>
            </a:pPr>
            <a:r>
              <a:rPr lang="en-US" dirty="0" smtClean="0"/>
              <a:t>Gene #2: TAC-CAC-AAC-AGC-TAG-AGT-CTA-TGC-ATA-ACG-ACC-GGG-ATC</a:t>
            </a:r>
          </a:p>
          <a:p>
            <a:pPr marL="0" indent="0">
              <a:buNone/>
            </a:pPr>
            <a:r>
              <a:rPr lang="en-US" dirty="0" smtClean="0"/>
              <a:t>Gene #3: TAC-CAC-AAC-AGC-TAG-AGT-CGA-TGC-GTA-ACG-ACC-GGG-ACT</a:t>
            </a:r>
          </a:p>
          <a:p>
            <a:pPr marL="0" indent="0">
              <a:buNone/>
            </a:pPr>
            <a:r>
              <a:rPr lang="en-US" dirty="0" smtClean="0"/>
              <a:t>Gene #4: TAC-CAC-AAC-AGC-TAG-AGT-CGA-TGC-ATA-ACG-ACC-CCT-ATT</a:t>
            </a:r>
          </a:p>
          <a:p>
            <a:pPr marL="0" indent="0">
              <a:buNone/>
            </a:pPr>
            <a:r>
              <a:rPr lang="en-US" dirty="0" smtClean="0"/>
              <a:t>Gene #5: TAC-CAC-AAC-AGC-TAG-AGT-TTT-TGC-GTA-ACG-ACC-CCT-ATC</a:t>
            </a:r>
          </a:p>
          <a:p>
            <a:pPr marL="0" indent="0">
              <a:buNone/>
            </a:pPr>
            <a:r>
              <a:rPr lang="en-US" dirty="0" smtClean="0"/>
              <a:t>Gene #6: TAC-CAC-AAC-AGC-TAG-AGT-TTT-TGC-ATA-ACG-ACC-GGG-ACT</a:t>
            </a:r>
          </a:p>
          <a:p>
            <a:pPr marL="0" indent="0">
              <a:buNone/>
            </a:pPr>
            <a:r>
              <a:rPr lang="en-US" dirty="0" smtClean="0"/>
              <a:t>Gene #7: TAC-CAC-AAC-AGC-TAG-AGT-TCT-TGC-GTA-ACG-ACC-GGG-ATT</a:t>
            </a:r>
          </a:p>
          <a:p>
            <a:pPr marL="0" indent="0">
              <a:buNone/>
            </a:pPr>
            <a:r>
              <a:rPr lang="en-US" dirty="0" smtClean="0"/>
              <a:t>Gene #8: TAC-CAC-AAC-AGC-TAG-AGT-TCT-TGC-ATA-ACG-ACC-CCT-ATC</a:t>
            </a:r>
            <a:endParaRPr lang="en-US" dirty="0"/>
          </a:p>
        </p:txBody>
      </p:sp>
    </p:spTree>
    <p:extLst>
      <p:ext uri="{BB962C8B-B14F-4D97-AF65-F5344CB8AC3E}">
        <p14:creationId xmlns:p14="http://schemas.microsoft.com/office/powerpoint/2010/main" val="1089860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13.2 Summary – pages 341 - 348</a:t>
            </a:r>
          </a:p>
        </p:txBody>
      </p:sp>
      <p:sp>
        <p:nvSpPr>
          <p:cNvPr id="1060867" name="Text Box 3"/>
          <p:cNvSpPr txBox="1">
            <a:spLocks noChangeArrowheads="1"/>
          </p:cNvSpPr>
          <p:nvPr/>
        </p:nvSpPr>
        <p:spPr bwMode="auto">
          <a:xfrm>
            <a:off x="2114550" y="914401"/>
            <a:ext cx="7639050" cy="646331"/>
          </a:xfrm>
          <a:prstGeom prst="rect">
            <a:avLst/>
          </a:prstGeom>
          <a:noFill/>
          <a:ln w="9525">
            <a:noFill/>
            <a:miter lim="800000"/>
            <a:headEnd/>
            <a:tailEnd/>
          </a:ln>
          <a:effectLst>
            <a:outerShdw dist="45791" dir="3378596" algn="ctr" rotWithShape="0">
              <a:schemeClr val="bg2"/>
            </a:outerShdw>
          </a:effectLst>
        </p:spPr>
        <p:txBody>
          <a:bodyPr>
            <a:spAutoFit/>
          </a:bodyPr>
          <a:lstStyle/>
          <a:p>
            <a:r>
              <a:rPr lang="en-US" altLang="en-US" sz="3600">
                <a:solidFill>
                  <a:schemeClr val="tx2"/>
                </a:solidFill>
                <a:latin typeface="Times" pitchFamily="18" charset="0"/>
              </a:rPr>
              <a:t>Restriction enzymes cleave DNA</a:t>
            </a:r>
          </a:p>
        </p:txBody>
      </p:sp>
      <p:pic>
        <p:nvPicPr>
          <p:cNvPr id="1060868"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1060869"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1060870" name="Picture 6" descr="New TOC">
            <a:hlinkClick r:id="" action="ppaction://noaction"/>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1060871"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1060872"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1060873"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1060875" name="Picture 11" descr="Sec"/>
          <p:cNvPicPr>
            <a:picLocks noChangeAspect="1" noChangeArrowheads="1"/>
          </p:cNvPicPr>
          <p:nvPr/>
        </p:nvPicPr>
        <p:blipFill>
          <a:blip r:embed="rId10" cstate="print"/>
          <a:srcRect/>
          <a:stretch>
            <a:fillRect/>
          </a:stretch>
        </p:blipFill>
        <p:spPr bwMode="auto">
          <a:xfrm>
            <a:off x="1524000" y="0"/>
            <a:ext cx="1752600" cy="762000"/>
          </a:xfrm>
          <a:prstGeom prst="rect">
            <a:avLst/>
          </a:prstGeom>
          <a:noFill/>
        </p:spPr>
      </p:pic>
      <p:pic>
        <p:nvPicPr>
          <p:cNvPr id="1060876" name="Picture 12" descr="Sec"/>
          <p:cNvPicPr>
            <a:picLocks noChangeAspect="1" noChangeArrowheads="1"/>
          </p:cNvPicPr>
          <p:nvPr/>
        </p:nvPicPr>
        <p:blipFill>
          <a:blip r:embed="rId11" cstate="print"/>
          <a:srcRect/>
          <a:stretch>
            <a:fillRect/>
          </a:stretch>
        </p:blipFill>
        <p:spPr bwMode="auto">
          <a:xfrm>
            <a:off x="3810000" y="0"/>
            <a:ext cx="5486400" cy="482600"/>
          </a:xfrm>
          <a:prstGeom prst="rect">
            <a:avLst/>
          </a:prstGeom>
          <a:noFill/>
        </p:spPr>
      </p:pic>
      <p:pic>
        <p:nvPicPr>
          <p:cNvPr id="1060878" name="GB4F630M.AVI">
            <a:hlinkClick r:id="" action="ppaction://media"/>
          </p:cNvPr>
          <p:cNvPicPr>
            <a:picLocks noRot="1" noChangeAspect="1" noChangeArrowheads="1"/>
          </p:cNvPicPr>
          <p:nvPr>
            <a:videoFile r:link="rId1"/>
          </p:nvPr>
        </p:nvPicPr>
        <p:blipFill>
          <a:blip r:embed="rId12" cstate="print"/>
          <a:srcRect/>
          <a:stretch>
            <a:fillRect/>
          </a:stretch>
        </p:blipFill>
        <p:spPr bwMode="auto">
          <a:xfrm>
            <a:off x="4572000" y="2286000"/>
            <a:ext cx="3048000" cy="2286000"/>
          </a:xfrm>
          <a:prstGeom prst="rect">
            <a:avLst/>
          </a:prstGeom>
          <a:noFill/>
        </p:spPr>
      </p:pic>
      <p:sp>
        <p:nvSpPr>
          <p:cNvPr id="1060879" name="Text Box 15"/>
          <p:cNvSpPr txBox="1">
            <a:spLocks noChangeArrowheads="1"/>
          </p:cNvSpPr>
          <p:nvPr/>
        </p:nvSpPr>
        <p:spPr bwMode="auto">
          <a:xfrm>
            <a:off x="4924425" y="4572000"/>
            <a:ext cx="2412840" cy="338554"/>
          </a:xfrm>
          <a:prstGeom prst="rect">
            <a:avLst/>
          </a:prstGeom>
          <a:noFill/>
          <a:ln w="9525">
            <a:noFill/>
            <a:miter lim="800000"/>
            <a:headEnd/>
            <a:tailEnd/>
          </a:ln>
          <a:effectLst/>
        </p:spPr>
        <p:txBody>
          <a:bodyPr wrap="none">
            <a:spAutoFit/>
          </a:bodyPr>
          <a:lstStyle/>
          <a:p>
            <a:r>
              <a:rPr lang="en-US" sz="1600">
                <a:solidFill>
                  <a:schemeClr val="tx2"/>
                </a:solidFill>
                <a:latin typeface="Times New Roman" pitchFamily="18" charset="0"/>
              </a:rPr>
              <a:t>Click image to view movie</a:t>
            </a:r>
          </a:p>
        </p:txBody>
      </p:sp>
    </p:spTree>
    <p:extLst>
      <p:ext uri="{BB962C8B-B14F-4D97-AF65-F5344CB8AC3E}">
        <p14:creationId xmlns:p14="http://schemas.microsoft.com/office/powerpoint/2010/main" val="23326746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060868"/>
                                        </p:tgtEl>
                                        <p:attrNameLst>
                                          <p:attrName>style.visibility</p:attrName>
                                        </p:attrNameLst>
                                      </p:cBhvr>
                                      <p:to>
                                        <p:strVal val="visible"/>
                                      </p:to>
                                    </p:set>
                                    <p:animEffect transition="in" filter="box(out)">
                                      <p:cBhvr>
                                        <p:cTn id="7" dur="500"/>
                                        <p:tgtEl>
                                          <p:spTgt spid="106086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6087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60878"/>
                                        </p:tgtEl>
                                      </p:cBhvr>
                                    </p:cmd>
                                  </p:childTnLst>
                                </p:cTn>
                              </p:par>
                            </p:childTnLst>
                          </p:cTn>
                        </p:par>
                      </p:childTnLst>
                    </p:cTn>
                  </p:par>
                </p:childTnLst>
              </p:cTn>
              <p:nextCondLst>
                <p:cond evt="onClick" delay="0">
                  <p:tgtEl>
                    <p:spTgt spid="1060878"/>
                  </p:tgtEl>
                </p:cond>
              </p:nextCondLst>
            </p:seq>
            <p:video>
              <p:cMediaNode>
                <p:cTn id="13" fill="remove" display="0">
                  <p:stCondLst>
                    <p:cond delay="indefinite"/>
                  </p:stCondLst>
                  <p:endCondLst>
                    <p:cond evt="onNext" delay="0">
                      <p:tgtEl>
                        <p:sldTgt/>
                      </p:tgtEl>
                    </p:cond>
                    <p:cond evt="onPrev" delay="0">
                      <p:tgtEl>
                        <p:sldTgt/>
                      </p:tgtEl>
                    </p:cond>
                  </p:endCondLst>
                </p:cTn>
                <p:tgtEl>
                  <p:spTgt spid="1060878"/>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13.2 Summary – pages 341 - 348</a:t>
            </a:r>
          </a:p>
        </p:txBody>
      </p:sp>
      <p:sp>
        <p:nvSpPr>
          <p:cNvPr id="1061891" name="Text Box 3"/>
          <p:cNvSpPr txBox="1">
            <a:spLocks noChangeArrowheads="1"/>
          </p:cNvSpPr>
          <p:nvPr/>
        </p:nvSpPr>
        <p:spPr bwMode="auto">
          <a:xfrm>
            <a:off x="2114550" y="914401"/>
            <a:ext cx="7639050" cy="646331"/>
          </a:xfrm>
          <a:prstGeom prst="rect">
            <a:avLst/>
          </a:prstGeom>
          <a:noFill/>
          <a:ln w="9525">
            <a:noFill/>
            <a:miter lim="800000"/>
            <a:headEnd/>
            <a:tailEnd/>
          </a:ln>
          <a:effectLst>
            <a:outerShdw dist="45791" dir="3378596" algn="ctr" rotWithShape="0">
              <a:schemeClr val="bg2"/>
            </a:outerShdw>
          </a:effectLst>
        </p:spPr>
        <p:txBody>
          <a:bodyPr>
            <a:spAutoFit/>
          </a:bodyPr>
          <a:lstStyle/>
          <a:p>
            <a:r>
              <a:rPr lang="en-US" altLang="en-US" sz="3600">
                <a:solidFill>
                  <a:schemeClr val="tx2"/>
                </a:solidFill>
                <a:latin typeface="Times" pitchFamily="18" charset="0"/>
              </a:rPr>
              <a:t>Vectors transfer DNA</a:t>
            </a:r>
          </a:p>
        </p:txBody>
      </p:sp>
      <p:pic>
        <p:nvPicPr>
          <p:cNvPr id="1061892"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1061893"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1061894" name="Picture 6" descr="New TOC">
            <a:hlinkClick r:id="" action="ppaction://noaction"/>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1061895"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1061896"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1061897"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1061899" name="Picture 11" descr="Sec"/>
          <p:cNvPicPr>
            <a:picLocks noChangeAspect="1" noChangeArrowheads="1"/>
          </p:cNvPicPr>
          <p:nvPr/>
        </p:nvPicPr>
        <p:blipFill>
          <a:blip r:embed="rId10" cstate="print"/>
          <a:srcRect/>
          <a:stretch>
            <a:fillRect/>
          </a:stretch>
        </p:blipFill>
        <p:spPr bwMode="auto">
          <a:xfrm>
            <a:off x="1524000" y="0"/>
            <a:ext cx="1752600" cy="762000"/>
          </a:xfrm>
          <a:prstGeom prst="rect">
            <a:avLst/>
          </a:prstGeom>
          <a:noFill/>
        </p:spPr>
      </p:pic>
      <p:pic>
        <p:nvPicPr>
          <p:cNvPr id="1061900" name="Picture 12" descr="Sec"/>
          <p:cNvPicPr>
            <a:picLocks noChangeAspect="1" noChangeArrowheads="1"/>
          </p:cNvPicPr>
          <p:nvPr/>
        </p:nvPicPr>
        <p:blipFill>
          <a:blip r:embed="rId11" cstate="print"/>
          <a:srcRect/>
          <a:stretch>
            <a:fillRect/>
          </a:stretch>
        </p:blipFill>
        <p:spPr bwMode="auto">
          <a:xfrm>
            <a:off x="3810000" y="0"/>
            <a:ext cx="5486400" cy="482600"/>
          </a:xfrm>
          <a:prstGeom prst="rect">
            <a:avLst/>
          </a:prstGeom>
          <a:noFill/>
        </p:spPr>
      </p:pic>
      <p:sp>
        <p:nvSpPr>
          <p:cNvPr id="1061902" name="Rectangle 14"/>
          <p:cNvSpPr>
            <a:spLocks noChangeArrowheads="1"/>
          </p:cNvSpPr>
          <p:nvPr/>
        </p:nvSpPr>
        <p:spPr bwMode="auto">
          <a:xfrm>
            <a:off x="2057400" y="1676400"/>
            <a:ext cx="7467600" cy="1569660"/>
          </a:xfrm>
          <a:prstGeom prst="rect">
            <a:avLst/>
          </a:prstGeom>
          <a:noFill/>
          <a:ln w="9525">
            <a:noFill/>
            <a:miter lim="800000"/>
            <a:headEnd/>
            <a:tailEnd/>
          </a:ln>
          <a:effectLst/>
        </p:spPr>
        <p:txBody>
          <a:bodyPr>
            <a:spAutoFit/>
          </a:bodyPr>
          <a:lstStyle/>
          <a:p>
            <a:pPr marL="342900" indent="-342900">
              <a:buClr>
                <a:schemeClr val="tx1"/>
              </a:buClr>
              <a:buFontTx/>
              <a:buChar char="•"/>
            </a:pPr>
            <a:r>
              <a:rPr lang="en-US" altLang="en-US" sz="3200">
                <a:latin typeface="Times" pitchFamily="18" charset="0"/>
              </a:rPr>
              <a:t>Biological vectors include viruses and plasmids.  A </a:t>
            </a:r>
            <a:r>
              <a:rPr lang="en-US" altLang="en-US" sz="3200">
                <a:solidFill>
                  <a:srgbClr val="FF0066"/>
                </a:solidFill>
                <a:latin typeface="Times" pitchFamily="18" charset="0"/>
              </a:rPr>
              <a:t>plasmid</a:t>
            </a:r>
            <a:r>
              <a:rPr lang="en-US" altLang="en-US" sz="3200">
                <a:latin typeface="Times" pitchFamily="18" charset="0"/>
              </a:rPr>
              <a:t>, is a small ring of DNA found in a bacterial cell.</a:t>
            </a:r>
          </a:p>
        </p:txBody>
      </p:sp>
      <p:pic>
        <p:nvPicPr>
          <p:cNvPr id="1061904" name="Picture 16" descr="audio image blue">
            <a:hlinkClick r:id="" action="ppaction://noaction">
              <a:snd r:embed="rId12" name="13-plasmid.WAV"/>
            </a:hlinkClick>
          </p:cNvPr>
          <p:cNvPicPr>
            <a:picLocks noChangeAspect="1" noChangeArrowheads="1"/>
          </p:cNvPicPr>
          <p:nvPr/>
        </p:nvPicPr>
        <p:blipFill>
          <a:blip r:embed="rId13" cstate="print"/>
          <a:srcRect/>
          <a:stretch>
            <a:fillRect/>
          </a:stretch>
        </p:blipFill>
        <p:spPr bwMode="auto">
          <a:xfrm>
            <a:off x="7543801" y="2663826"/>
            <a:ext cx="354013" cy="354013"/>
          </a:xfrm>
          <a:prstGeom prst="rect">
            <a:avLst/>
          </a:prstGeom>
          <a:noFill/>
        </p:spPr>
      </p:pic>
      <p:pic>
        <p:nvPicPr>
          <p:cNvPr id="1061905" name="GB4F632M.AVI">
            <a:hlinkClick r:id="" action="ppaction://media"/>
          </p:cNvPr>
          <p:cNvPicPr>
            <a:picLocks noRot="1" noChangeAspect="1" noChangeArrowheads="1"/>
          </p:cNvPicPr>
          <p:nvPr>
            <a:videoFile r:link="rId1"/>
          </p:nvPr>
        </p:nvPicPr>
        <p:blipFill>
          <a:blip r:embed="rId14" cstate="print"/>
          <a:srcRect/>
          <a:stretch>
            <a:fillRect/>
          </a:stretch>
        </p:blipFill>
        <p:spPr bwMode="auto">
          <a:xfrm>
            <a:off x="4572000" y="3200400"/>
            <a:ext cx="3048000" cy="2286000"/>
          </a:xfrm>
          <a:prstGeom prst="rect">
            <a:avLst/>
          </a:prstGeom>
          <a:noFill/>
        </p:spPr>
      </p:pic>
      <p:sp>
        <p:nvSpPr>
          <p:cNvPr id="1061906" name="Text Box 18"/>
          <p:cNvSpPr txBox="1">
            <a:spLocks noChangeArrowheads="1"/>
          </p:cNvSpPr>
          <p:nvPr/>
        </p:nvSpPr>
        <p:spPr bwMode="auto">
          <a:xfrm>
            <a:off x="4924425" y="5554663"/>
            <a:ext cx="2412840" cy="338554"/>
          </a:xfrm>
          <a:prstGeom prst="rect">
            <a:avLst/>
          </a:prstGeom>
          <a:noFill/>
          <a:ln w="9525">
            <a:noFill/>
            <a:miter lim="800000"/>
            <a:headEnd/>
            <a:tailEnd/>
          </a:ln>
          <a:effectLst/>
        </p:spPr>
        <p:txBody>
          <a:bodyPr wrap="none">
            <a:spAutoFit/>
          </a:bodyPr>
          <a:lstStyle/>
          <a:p>
            <a:r>
              <a:rPr lang="en-US" sz="1600">
                <a:solidFill>
                  <a:schemeClr val="tx2"/>
                </a:solidFill>
                <a:latin typeface="Times New Roman" pitchFamily="18" charset="0"/>
              </a:rPr>
              <a:t>Click image to view movie</a:t>
            </a:r>
          </a:p>
        </p:txBody>
      </p:sp>
    </p:spTree>
    <p:extLst>
      <p:ext uri="{BB962C8B-B14F-4D97-AF65-F5344CB8AC3E}">
        <p14:creationId xmlns:p14="http://schemas.microsoft.com/office/powerpoint/2010/main" val="79960018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61902"/>
                                        </p:tgtEl>
                                        <p:attrNameLst>
                                          <p:attrName>style.visibility</p:attrName>
                                        </p:attrNameLst>
                                      </p:cBhvr>
                                      <p:to>
                                        <p:strVal val="visible"/>
                                      </p:to>
                                    </p:set>
                                    <p:animEffect transition="in" filter="box(out)">
                                      <p:cBhvr>
                                        <p:cTn id="7" dur="500"/>
                                        <p:tgtEl>
                                          <p:spTgt spid="10619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061904"/>
                                        </p:tgtEl>
                                        <p:attrNameLst>
                                          <p:attrName>style.visibility</p:attrName>
                                        </p:attrNameLst>
                                      </p:cBhvr>
                                      <p:to>
                                        <p:strVal val="visible"/>
                                      </p:to>
                                    </p:set>
                                    <p:animEffect transition="in" filter="box(out)">
                                      <p:cBhvr>
                                        <p:cTn id="12" dur="500"/>
                                        <p:tgtEl>
                                          <p:spTgt spid="1061904"/>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1061892"/>
                                        </p:tgtEl>
                                        <p:attrNameLst>
                                          <p:attrName>style.visibility</p:attrName>
                                        </p:attrNameLst>
                                      </p:cBhvr>
                                      <p:to>
                                        <p:strVal val="visible"/>
                                      </p:to>
                                    </p:set>
                                    <p:animEffect transition="in" filter="box(out)">
                                      <p:cBhvr>
                                        <p:cTn id="16" dur="500"/>
                                        <p:tgtEl>
                                          <p:spTgt spid="106189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061905"/>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1061905"/>
                                        </p:tgtEl>
                                      </p:cBhvr>
                                    </p:cmd>
                                  </p:childTnLst>
                                </p:cTn>
                              </p:par>
                            </p:childTnLst>
                          </p:cTn>
                        </p:par>
                      </p:childTnLst>
                    </p:cTn>
                  </p:par>
                </p:childTnLst>
              </p:cTn>
              <p:nextCondLst>
                <p:cond evt="onClick" delay="0">
                  <p:tgtEl>
                    <p:spTgt spid="1061905"/>
                  </p:tgtEl>
                </p:cond>
              </p:nextCondLst>
            </p:seq>
            <p:video>
              <p:cMediaNode>
                <p:cTn id="22" fill="remove" display="0">
                  <p:stCondLst>
                    <p:cond delay="indefinite"/>
                  </p:stCondLst>
                  <p:endCondLst>
                    <p:cond evt="onNext" delay="0">
                      <p:tgtEl>
                        <p:sldTgt/>
                      </p:tgtEl>
                    </p:cond>
                    <p:cond evt="onPrev" delay="0">
                      <p:tgtEl>
                        <p:sldTgt/>
                      </p:tgtEl>
                    </p:cond>
                  </p:endCondLst>
                </p:cTn>
                <p:tgtEl>
                  <p:spTgt spid="1061905"/>
                </p:tgtEl>
              </p:cMediaNode>
            </p:video>
          </p:childTnLst>
        </p:cTn>
      </p:par>
    </p:tnLst>
    <p:bldLst>
      <p:bldP spid="106190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fontScale="90000"/>
          </a:bodyPr>
          <a:lstStyle/>
          <a:p>
            <a:r>
              <a:rPr lang="en-US" dirty="0" smtClean="0"/>
              <a:t>Protein Synthesis</a:t>
            </a:r>
            <a:br>
              <a:rPr lang="en-US" dirty="0" smtClean="0"/>
            </a:br>
            <a:r>
              <a:rPr lang="en-US" sz="3600" dirty="0"/>
              <a:t>Transcription Practice p. </a:t>
            </a:r>
            <a:r>
              <a:rPr lang="en-US" sz="3600" dirty="0" smtClean="0"/>
              <a:t>65NB</a:t>
            </a:r>
            <a:endParaRPr lang="en-US" sz="3600" dirty="0"/>
          </a:p>
        </p:txBody>
      </p:sp>
      <p:sp>
        <p:nvSpPr>
          <p:cNvPr id="3" name="Content Placeholder 2"/>
          <p:cNvSpPr>
            <a:spLocks noGrp="1"/>
          </p:cNvSpPr>
          <p:nvPr>
            <p:ph idx="1"/>
          </p:nvPr>
        </p:nvSpPr>
        <p:spPr>
          <a:xfrm>
            <a:off x="1524000" y="1219201"/>
            <a:ext cx="9144000" cy="4525963"/>
          </a:xfrm>
        </p:spPr>
        <p:txBody>
          <a:bodyPr numCol="2">
            <a:normAutofit/>
          </a:bodyPr>
          <a:lstStyle/>
          <a:p>
            <a:r>
              <a:rPr lang="en-US" b="1" dirty="0" smtClean="0"/>
              <a:t>Directions:</a:t>
            </a:r>
            <a:r>
              <a:rPr lang="en-US" dirty="0" smtClean="0"/>
              <a:t>  Using the DNA strand as a template, transcribe mRNA.  Make sure to use the correct Nitrogen bases.</a:t>
            </a:r>
          </a:p>
          <a:p>
            <a:pPr marL="514350" indent="-514350">
              <a:buFont typeface="+mj-lt"/>
              <a:buAutoNum type="arabicPeriod"/>
            </a:pPr>
            <a:r>
              <a:rPr lang="en-US" dirty="0" smtClean="0"/>
              <a:t>ATA CCT TAA CGC GTC</a:t>
            </a:r>
          </a:p>
          <a:p>
            <a:pPr marL="514350" indent="-514350">
              <a:buFont typeface="+mj-lt"/>
              <a:buAutoNum type="arabicPeriod"/>
            </a:pPr>
            <a:r>
              <a:rPr lang="en-US" dirty="0" smtClean="0"/>
              <a:t>TAT TAG GCA AAA TTC</a:t>
            </a:r>
          </a:p>
          <a:p>
            <a:pPr marL="514350" indent="-514350">
              <a:buFont typeface="+mj-lt"/>
              <a:buAutoNum type="arabicPeriod"/>
            </a:pPr>
            <a:r>
              <a:rPr lang="en-US" dirty="0" smtClean="0"/>
              <a:t>GTG TGA TTA ATA GCC</a:t>
            </a:r>
          </a:p>
          <a:p>
            <a:pPr marL="514350" indent="-514350">
              <a:buFont typeface="+mj-lt"/>
              <a:buAutoNum type="arabicPeriod"/>
            </a:pPr>
            <a:r>
              <a:rPr lang="en-US" dirty="0" smtClean="0"/>
              <a:t>CTA AAG GAA TAG GAT</a:t>
            </a:r>
          </a:p>
          <a:p>
            <a:pPr marL="514350" indent="-514350">
              <a:buFont typeface="+mj-lt"/>
              <a:buAutoNum type="arabicPeriod"/>
            </a:pPr>
            <a:r>
              <a:rPr lang="en-US" dirty="0" smtClean="0"/>
              <a:t>GAT GAA TAC CCA CGA</a:t>
            </a:r>
          </a:p>
          <a:p>
            <a:pPr marL="514350" indent="-514350">
              <a:buFont typeface="+mj-lt"/>
              <a:buAutoNum type="arabicPeriod"/>
            </a:pPr>
            <a:r>
              <a:rPr lang="en-US" dirty="0" smtClean="0"/>
              <a:t>TAA TAT GCA CAT TAC</a:t>
            </a:r>
          </a:p>
          <a:p>
            <a:pPr marL="514350" indent="-514350">
              <a:buFont typeface="+mj-lt"/>
              <a:buAutoNum type="arabicPeriod"/>
            </a:pPr>
            <a:r>
              <a:rPr lang="en-US" dirty="0" smtClean="0"/>
              <a:t>GAA CCT TAC GGG GTG</a:t>
            </a:r>
          </a:p>
          <a:p>
            <a:pPr marL="514350" indent="-514350">
              <a:buFont typeface="+mj-lt"/>
              <a:buAutoNum type="arabicPeriod"/>
            </a:pPr>
            <a:r>
              <a:rPr lang="en-US" dirty="0" smtClean="0"/>
              <a:t>TAT AAC CAG GAG TTT</a:t>
            </a:r>
          </a:p>
          <a:p>
            <a:pPr marL="514350" indent="-514350">
              <a:buFont typeface="+mj-lt"/>
              <a:buAutoNum type="arabicPeriod"/>
            </a:pPr>
            <a:r>
              <a:rPr lang="en-US" dirty="0" smtClean="0"/>
              <a:t>ATC CGT AGT GTA AAT</a:t>
            </a:r>
          </a:p>
          <a:p>
            <a:pPr marL="514350" indent="-514350">
              <a:buFont typeface="+mj-lt"/>
              <a:buAutoNum type="arabicPeriod"/>
            </a:pPr>
            <a:r>
              <a:rPr lang="en-US" dirty="0" smtClean="0"/>
              <a:t>GGA TTA CCC TTA CCA</a:t>
            </a:r>
            <a:endParaRPr lang="en-US" dirty="0"/>
          </a:p>
        </p:txBody>
      </p:sp>
    </p:spTree>
    <p:extLst>
      <p:ext uri="{BB962C8B-B14F-4D97-AF65-F5344CB8AC3E}">
        <p14:creationId xmlns:p14="http://schemas.microsoft.com/office/powerpoint/2010/main" val="16119480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2052" name="Picture 4" descr="http://upload.wikimedia.org/wikipedia/commons/6/60/Gel_electrophoresis_2.jpg">
            <a:hlinkClick r:id="rId3"/>
          </p:cNvPr>
          <p:cNvPicPr>
            <a:picLocks noChangeAspect="1" noChangeArrowheads="1"/>
          </p:cNvPicPr>
          <p:nvPr/>
        </p:nvPicPr>
        <p:blipFill>
          <a:blip r:embed="rId4" cstate="print"/>
          <a:srcRect/>
          <a:stretch>
            <a:fillRect/>
          </a:stretch>
        </p:blipFill>
        <p:spPr bwMode="auto">
          <a:xfrm>
            <a:off x="3429001" y="3516842"/>
            <a:ext cx="4451713" cy="3341158"/>
          </a:xfrm>
          <a:prstGeom prst="rect">
            <a:avLst/>
          </a:prstGeom>
          <a:noFill/>
        </p:spPr>
      </p:pic>
      <p:sp>
        <p:nvSpPr>
          <p:cNvPr id="2" name="Title 1"/>
          <p:cNvSpPr>
            <a:spLocks noGrp="1"/>
          </p:cNvSpPr>
          <p:nvPr>
            <p:ph type="title"/>
          </p:nvPr>
        </p:nvSpPr>
        <p:spPr>
          <a:xfrm>
            <a:off x="0" y="32826"/>
            <a:ext cx="12192000" cy="1417638"/>
          </a:xfrm>
        </p:spPr>
        <p:txBody>
          <a:bodyPr>
            <a:noAutofit/>
          </a:bodyPr>
          <a:lstStyle/>
          <a:p>
            <a:r>
              <a:rPr lang="en-US" sz="2400" dirty="0" smtClean="0"/>
              <a:t>10/11 </a:t>
            </a:r>
            <a:r>
              <a:rPr lang="en-US" sz="2400" dirty="0"/>
              <a:t>Gel Electrophoresis CH 13.1</a:t>
            </a:r>
            <a:br>
              <a:rPr lang="en-US" sz="2400" dirty="0"/>
            </a:br>
            <a:r>
              <a:rPr lang="en-US" sz="2400" dirty="0"/>
              <a:t>Obj. TSW learn how to build a protein from an amino acid sequence using the hydrophobic and hydrophilic properties of the amino acids. P. </a:t>
            </a:r>
            <a:r>
              <a:rPr lang="en-US" sz="2400" dirty="0" smtClean="0"/>
              <a:t>74 NB</a:t>
            </a:r>
            <a:endParaRPr lang="en-US" sz="2400" dirty="0"/>
          </a:p>
        </p:txBody>
      </p:sp>
      <p:sp>
        <p:nvSpPr>
          <p:cNvPr id="3" name="Content Placeholder 2"/>
          <p:cNvSpPr>
            <a:spLocks noGrp="1"/>
          </p:cNvSpPr>
          <p:nvPr>
            <p:ph idx="1"/>
          </p:nvPr>
        </p:nvSpPr>
        <p:spPr>
          <a:xfrm>
            <a:off x="7441809" y="1347509"/>
            <a:ext cx="4750191" cy="3492304"/>
          </a:xfrm>
        </p:spPr>
        <p:txBody>
          <a:bodyPr>
            <a:normAutofit/>
          </a:bodyPr>
          <a:lstStyle/>
          <a:p>
            <a:pPr marL="514350" indent="-514350">
              <a:buFont typeface="+mj-lt"/>
              <a:buAutoNum type="arabicPeriod"/>
            </a:pPr>
            <a:r>
              <a:rPr lang="en-US" dirty="0" smtClean="0"/>
              <a:t>What is Gel Electrophoresis?</a:t>
            </a:r>
          </a:p>
          <a:p>
            <a:pPr marL="514350" indent="-514350">
              <a:buFont typeface="+mj-lt"/>
              <a:buAutoNum type="arabicPeriod"/>
            </a:pPr>
            <a:r>
              <a:rPr lang="en-US" dirty="0" smtClean="0"/>
              <a:t>Why is DNA fingerprinting important?</a:t>
            </a:r>
          </a:p>
          <a:p>
            <a:pPr marL="514350" indent="-514350">
              <a:buFont typeface="+mj-lt"/>
              <a:buAutoNum type="arabicPeriod"/>
            </a:pPr>
            <a:r>
              <a:rPr lang="en-US" dirty="0" smtClean="0"/>
              <a:t>Explain the field of Genetic Engineering and how a Gel Electrophoresis applies in the agricultural field.</a:t>
            </a:r>
            <a:endParaRPr lang="en-US" dirty="0"/>
          </a:p>
        </p:txBody>
      </p:sp>
      <p:pic>
        <p:nvPicPr>
          <p:cNvPr id="2050" name="Picture 2" descr="http://upload.wikimedia.org/wikipedia/commons/a/a6/Gel_electrophoresis_apparatus.JPG">
            <a:hlinkClick r:id="rId5"/>
          </p:cNvPr>
          <p:cNvPicPr>
            <a:picLocks noChangeAspect="1" noChangeArrowheads="1"/>
          </p:cNvPicPr>
          <p:nvPr/>
        </p:nvPicPr>
        <p:blipFill>
          <a:blip r:embed="rId6" cstate="print"/>
          <a:srcRect/>
          <a:stretch>
            <a:fillRect/>
          </a:stretch>
        </p:blipFill>
        <p:spPr bwMode="auto">
          <a:xfrm>
            <a:off x="0" y="1600201"/>
            <a:ext cx="3429001" cy="4377450"/>
          </a:xfrm>
          <a:prstGeom prst="rect">
            <a:avLst/>
          </a:prstGeom>
          <a:noFill/>
        </p:spPr>
      </p:pic>
      <p:sp>
        <p:nvSpPr>
          <p:cNvPr id="6" name="TextBox 5"/>
          <p:cNvSpPr txBox="1"/>
          <p:nvPr/>
        </p:nvSpPr>
        <p:spPr>
          <a:xfrm>
            <a:off x="3429001" y="1524001"/>
            <a:ext cx="3047999" cy="1569660"/>
          </a:xfrm>
          <a:prstGeom prst="rect">
            <a:avLst/>
          </a:prstGeom>
          <a:noFill/>
        </p:spPr>
        <p:txBody>
          <a:bodyPr wrap="square" rtlCol="0">
            <a:spAutoFit/>
          </a:bodyPr>
          <a:lstStyle/>
          <a:p>
            <a:r>
              <a:rPr lang="en-US" sz="2400" dirty="0"/>
              <a:t>Watch Gel Video</a:t>
            </a:r>
          </a:p>
          <a:p>
            <a:r>
              <a:rPr lang="en-US" sz="2400" dirty="0"/>
              <a:t>HW CH 13</a:t>
            </a:r>
          </a:p>
          <a:p>
            <a:r>
              <a:rPr lang="en-US" sz="2400" dirty="0"/>
              <a:t>HW Study </a:t>
            </a:r>
            <a:r>
              <a:rPr lang="en-US" sz="2400" dirty="0" smtClean="0"/>
              <a:t>Guide</a:t>
            </a:r>
          </a:p>
          <a:p>
            <a:r>
              <a:rPr lang="en-US" sz="2400" dirty="0" smtClean="0"/>
              <a:t>Midterm Final 10/20</a:t>
            </a:r>
            <a:endParaRPr lang="en-US" sz="2400" dirty="0"/>
          </a:p>
        </p:txBody>
      </p:sp>
    </p:spTree>
    <p:extLst>
      <p:ext uri="{BB962C8B-B14F-4D97-AF65-F5344CB8AC3E}">
        <p14:creationId xmlns:p14="http://schemas.microsoft.com/office/powerpoint/2010/main" val="42337897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7" y="154547"/>
            <a:ext cx="11008775" cy="1536142"/>
          </a:xfrm>
        </p:spPr>
        <p:txBody>
          <a:bodyPr>
            <a:normAutofit/>
          </a:bodyPr>
          <a:lstStyle/>
          <a:p>
            <a:r>
              <a:rPr lang="en-US" sz="2400" dirty="0" smtClean="0"/>
              <a:t>10/12 Genetically Modified Organisms  EEI Curriculum</a:t>
            </a:r>
            <a:r>
              <a:rPr lang="en-US" sz="2400" dirty="0"/>
              <a:t/>
            </a:r>
            <a:br>
              <a:rPr lang="en-US" sz="2400" dirty="0"/>
            </a:br>
            <a:r>
              <a:rPr lang="en-US" sz="2400" dirty="0"/>
              <a:t>Obj. TSW </a:t>
            </a:r>
            <a:r>
              <a:rPr lang="en-US" sz="2400" dirty="0" smtClean="0"/>
              <a:t>demonstrate the pros and cons of Genetically Modified Organisms.  </a:t>
            </a:r>
            <a:r>
              <a:rPr lang="en-US" sz="2400" dirty="0"/>
              <a:t>p. </a:t>
            </a:r>
            <a:r>
              <a:rPr lang="en-US" sz="2400" dirty="0" smtClean="0"/>
              <a:t>76 NB</a:t>
            </a:r>
            <a:endParaRPr lang="en-US" sz="2400" dirty="0"/>
          </a:p>
        </p:txBody>
      </p:sp>
      <p:sp>
        <p:nvSpPr>
          <p:cNvPr id="6" name="Content Placeholder 5"/>
          <p:cNvSpPr>
            <a:spLocks noGrp="1"/>
          </p:cNvSpPr>
          <p:nvPr>
            <p:ph sz="quarter" idx="4"/>
          </p:nvPr>
        </p:nvSpPr>
        <p:spPr>
          <a:xfrm>
            <a:off x="7047915" y="1690688"/>
            <a:ext cx="5144086" cy="3951288"/>
          </a:xfrm>
        </p:spPr>
        <p:txBody>
          <a:bodyPr/>
          <a:lstStyle/>
          <a:p>
            <a:pPr marL="457200" indent="-457200">
              <a:buFont typeface="+mj-lt"/>
              <a:buAutoNum type="arabicPeriod"/>
            </a:pPr>
            <a:r>
              <a:rPr lang="en-US" dirty="0" smtClean="0"/>
              <a:t>What does GMO stand for?</a:t>
            </a:r>
          </a:p>
          <a:p>
            <a:pPr marL="457200" indent="-457200">
              <a:buFont typeface="+mj-lt"/>
              <a:buAutoNum type="arabicPeriod"/>
            </a:pPr>
            <a:endParaRPr lang="en-US" dirty="0" smtClean="0"/>
          </a:p>
          <a:p>
            <a:pPr marL="457200" indent="-457200">
              <a:buFont typeface="+mj-lt"/>
              <a:buAutoNum type="arabicPeriod"/>
            </a:pPr>
            <a:r>
              <a:rPr lang="en-US" dirty="0" smtClean="0"/>
              <a:t>What are some concerns about GMO’s.</a:t>
            </a:r>
          </a:p>
          <a:p>
            <a:pPr marL="457200" indent="-457200">
              <a:buFont typeface="+mj-lt"/>
              <a:buAutoNum type="arabicPeriod"/>
            </a:pPr>
            <a:r>
              <a:rPr lang="en-US" dirty="0" smtClean="0"/>
              <a:t>What are some benefits to GMO’s.</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5651"/>
            <a:ext cx="7067290" cy="5344638"/>
          </a:xfrm>
          <a:prstGeom prst="rect">
            <a:avLst/>
          </a:prstGeom>
        </p:spPr>
      </p:pic>
    </p:spTree>
    <p:extLst>
      <p:ext uri="{BB962C8B-B14F-4D97-AF65-F5344CB8AC3E}">
        <p14:creationId xmlns:p14="http://schemas.microsoft.com/office/powerpoint/2010/main" val="1363209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Genetically Modified Organisms</a:t>
            </a:r>
            <a:endParaRPr lang="en-US" dirty="0"/>
          </a:p>
        </p:txBody>
      </p:sp>
      <p:sp>
        <p:nvSpPr>
          <p:cNvPr id="3" name="Content Placeholder 2"/>
          <p:cNvSpPr>
            <a:spLocks noGrp="1"/>
          </p:cNvSpPr>
          <p:nvPr>
            <p:ph idx="1"/>
          </p:nvPr>
        </p:nvSpPr>
        <p:spPr>
          <a:xfrm>
            <a:off x="0" y="1445342"/>
            <a:ext cx="12192000" cy="4731621"/>
          </a:xfrm>
        </p:spPr>
        <p:txBody>
          <a:bodyPr>
            <a:normAutofit lnSpcReduction="10000"/>
          </a:bodyPr>
          <a:lstStyle/>
          <a:p>
            <a:r>
              <a:rPr lang="en-US" dirty="0" err="1" smtClean="0"/>
              <a:t>Bt</a:t>
            </a:r>
            <a:r>
              <a:rPr lang="en-US" dirty="0" smtClean="0"/>
              <a:t> Corn Concerns: Not good for peoples health, outcompetes native species and decreases Biodiversity.</a:t>
            </a:r>
          </a:p>
          <a:p>
            <a:pPr lvl="1"/>
            <a:r>
              <a:rPr lang="en-US" dirty="0" smtClean="0"/>
              <a:t>Benefits: This corn is genetically resistant to the corn borer beetle.  The farmer does not have to spray pesticides.  Income for communities and increased tax base.</a:t>
            </a:r>
          </a:p>
          <a:p>
            <a:r>
              <a:rPr lang="en-US" dirty="0" smtClean="0"/>
              <a:t>Malaria Resistant Mosquitos Concerns: Not sure about the impact of the genetically modified mosquitos. They might impact animals they bite in negative ways.  What happens when a malaria resistant mosquito breeds with a normal mosquito?</a:t>
            </a:r>
          </a:p>
          <a:p>
            <a:pPr lvl="1"/>
            <a:r>
              <a:rPr lang="en-US" dirty="0" smtClean="0"/>
              <a:t>Benefits:  People would live without fear of malaria- hopefully.</a:t>
            </a:r>
          </a:p>
          <a:p>
            <a:r>
              <a:rPr lang="en-US" dirty="0" smtClean="0"/>
              <a:t>Golden Rice Concerns</a:t>
            </a:r>
            <a:r>
              <a:rPr lang="en-US" dirty="0"/>
              <a:t>: Not good for peoples health, outcompetes native species and decreases Biodiversity</a:t>
            </a:r>
            <a:r>
              <a:rPr lang="en-US" dirty="0" smtClean="0"/>
              <a:t>.</a:t>
            </a:r>
          </a:p>
          <a:p>
            <a:pPr lvl="1"/>
            <a:r>
              <a:rPr lang="en-US" dirty="0" smtClean="0"/>
              <a:t>Benefits: Vitamin A nourishing people, people are not deficient anymore.</a:t>
            </a:r>
            <a:endParaRPr lang="en-US" dirty="0"/>
          </a:p>
        </p:txBody>
      </p:sp>
    </p:spTree>
    <p:extLst>
      <p:ext uri="{BB962C8B-B14F-4D97-AF65-F5344CB8AC3E}">
        <p14:creationId xmlns:p14="http://schemas.microsoft.com/office/powerpoint/2010/main" val="11913575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1527709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561807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7187" y="-12879"/>
            <a:ext cx="3857625" cy="6858000"/>
          </a:xfrm>
          <a:prstGeom prst="rect">
            <a:avLst/>
          </a:prstGeom>
        </p:spPr>
      </p:pic>
    </p:spTree>
    <p:extLst>
      <p:ext uri="{BB962C8B-B14F-4D97-AF65-F5344CB8AC3E}">
        <p14:creationId xmlns:p14="http://schemas.microsoft.com/office/powerpoint/2010/main" val="25105692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72294"/>
            <a:ext cx="11174588" cy="6285706"/>
          </a:xfrm>
        </p:spPr>
      </p:pic>
    </p:spTree>
    <p:extLst>
      <p:ext uri="{BB962C8B-B14F-4D97-AF65-F5344CB8AC3E}">
        <p14:creationId xmlns:p14="http://schemas.microsoft.com/office/powerpoint/2010/main" val="27268207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Midterm Study Guide answers</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A. Age in Years</a:t>
            </a:r>
          </a:p>
          <a:p>
            <a:pPr marL="0" indent="0">
              <a:buNone/>
            </a:pPr>
            <a:r>
              <a:rPr lang="en-US" dirty="0" smtClean="0"/>
              <a:t>b. Number of Teens</a:t>
            </a:r>
          </a:p>
          <a:p>
            <a:pPr marL="0" indent="0">
              <a:buNone/>
            </a:pPr>
            <a:r>
              <a:rPr lang="en-US" dirty="0" smtClean="0"/>
              <a:t>2. The trend is increasing for teens with phones.</a:t>
            </a:r>
          </a:p>
          <a:p>
            <a:pPr marL="0" indent="0">
              <a:buNone/>
            </a:pPr>
            <a:r>
              <a:rPr lang="en-US" dirty="0" smtClean="0"/>
              <a:t>3. As teens get older, more have cell phones.</a:t>
            </a:r>
          </a:p>
          <a:p>
            <a:pPr marL="0" indent="0">
              <a:buNone/>
            </a:pPr>
            <a:r>
              <a:rPr lang="en-US" dirty="0" smtClean="0"/>
              <a:t>4. A decrease in 60 teens who have cell phones.</a:t>
            </a:r>
          </a:p>
          <a:p>
            <a:pPr marL="0" indent="0">
              <a:buNone/>
            </a:pPr>
            <a:r>
              <a:rPr lang="en-US" dirty="0" smtClean="0"/>
              <a:t>5. Eukaryotic: Nucleus, Membrane Bound Organelle, Animal cell, Plant cell </a:t>
            </a:r>
          </a:p>
          <a:p>
            <a:pPr marL="0" indent="0">
              <a:buNone/>
            </a:pPr>
            <a:r>
              <a:rPr lang="en-US" dirty="0" smtClean="0"/>
              <a:t>Prokaryotic: No Nucleus, Bacteria</a:t>
            </a:r>
          </a:p>
          <a:p>
            <a:pPr marL="0" indent="0">
              <a:buNone/>
            </a:pPr>
            <a:r>
              <a:rPr lang="en-US" dirty="0" smtClean="0"/>
              <a:t>Both: DNA, Ribosomes, Cell </a:t>
            </a:r>
            <a:r>
              <a:rPr lang="en-US" dirty="0"/>
              <a:t>W</a:t>
            </a:r>
            <a:r>
              <a:rPr lang="en-US" dirty="0" smtClean="0"/>
              <a:t>all, Plasma Membrane,</a:t>
            </a:r>
          </a:p>
          <a:p>
            <a:pPr marL="514350" indent="-514350">
              <a:buFont typeface="+mj-lt"/>
              <a:buAutoNum type="arabicPeriod"/>
            </a:pPr>
            <a:endParaRPr lang="en-US" dirty="0"/>
          </a:p>
        </p:txBody>
      </p:sp>
    </p:spTree>
    <p:extLst>
      <p:ext uri="{BB962C8B-B14F-4D97-AF65-F5344CB8AC3E}">
        <p14:creationId xmlns:p14="http://schemas.microsoft.com/office/powerpoint/2010/main" val="264164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62609"/>
          </a:xfrm>
        </p:spPr>
        <p:txBody>
          <a:bodyPr>
            <a:normAutofit/>
          </a:bodyPr>
          <a:lstStyle/>
          <a:p>
            <a:r>
              <a:rPr lang="en-US" sz="2400" dirty="0" smtClean="0"/>
              <a:t>Study Guide for Midterm Final Biology</a:t>
            </a:r>
            <a:endParaRPr lang="en-US" sz="2400" dirty="0"/>
          </a:p>
        </p:txBody>
      </p:sp>
      <p:sp>
        <p:nvSpPr>
          <p:cNvPr id="3" name="Content Placeholder 2"/>
          <p:cNvSpPr>
            <a:spLocks noGrp="1"/>
          </p:cNvSpPr>
          <p:nvPr>
            <p:ph idx="1"/>
          </p:nvPr>
        </p:nvSpPr>
        <p:spPr>
          <a:xfrm>
            <a:off x="0" y="450574"/>
            <a:ext cx="12192000" cy="5726389"/>
          </a:xfrm>
        </p:spPr>
        <p:txBody>
          <a:bodyPr>
            <a:normAutofit fontScale="92500" lnSpcReduction="20000"/>
          </a:bodyPr>
          <a:lstStyle/>
          <a:p>
            <a:pPr marL="0" indent="0">
              <a:buNone/>
            </a:pPr>
            <a:r>
              <a:rPr lang="en-US" dirty="0" smtClean="0"/>
              <a:t>6. a. Proteins: Carbon Hydrogen and Oxygen, Nitrogen, Sulfur</a:t>
            </a:r>
          </a:p>
          <a:p>
            <a:pPr marL="0" indent="0">
              <a:buNone/>
            </a:pPr>
            <a:r>
              <a:rPr lang="en-US" dirty="0" smtClean="0"/>
              <a:t>b. Lipids: Carbon, Hydrogen, Oxygen</a:t>
            </a:r>
          </a:p>
          <a:p>
            <a:pPr marL="0" indent="0">
              <a:buNone/>
            </a:pPr>
            <a:r>
              <a:rPr lang="en-US" dirty="0" smtClean="0"/>
              <a:t>c. Carbohydrates: Carbon, Hydrogen, Oxygen</a:t>
            </a:r>
          </a:p>
          <a:p>
            <a:pPr marL="0" indent="0">
              <a:buNone/>
            </a:pPr>
            <a:r>
              <a:rPr lang="en-US" dirty="0" smtClean="0"/>
              <a:t>d. Nucleic Acids: Carbon, Hydrogen, Oxygen, Phosphorus, Nitrogen, Sulfur</a:t>
            </a:r>
          </a:p>
          <a:p>
            <a:pPr marL="0" indent="0">
              <a:buNone/>
            </a:pPr>
            <a:r>
              <a:rPr lang="en-US" dirty="0" smtClean="0"/>
              <a:t>7. The Mitochondria converts Glucose into ATP (energy) and it produces Heat, CO2 &amp; H2O.</a:t>
            </a:r>
          </a:p>
          <a:p>
            <a:pPr marL="0" indent="0">
              <a:buNone/>
            </a:pPr>
            <a:r>
              <a:rPr lang="en-US" dirty="0" smtClean="0"/>
              <a:t>8. The Chloroplast captures light energy and converts it to sugar ( C6H12O6), Chemical Energy.</a:t>
            </a:r>
          </a:p>
          <a:p>
            <a:pPr marL="0" indent="0">
              <a:buNone/>
            </a:pPr>
            <a:r>
              <a:rPr lang="en-US" dirty="0" smtClean="0"/>
              <a:t>9. An Enzyme is a Protein, that speeds up chemical reactions.</a:t>
            </a:r>
          </a:p>
          <a:p>
            <a:pPr marL="0" indent="0">
              <a:buNone/>
            </a:pPr>
            <a:r>
              <a:rPr lang="en-US" dirty="0" smtClean="0"/>
              <a:t>10. Draw</a:t>
            </a:r>
            <a:r>
              <a:rPr lang="en-US" dirty="0" smtClean="0">
                <a:sym typeface="Wingdings" panose="05000000000000000000" pitchFamily="2" charset="2"/>
              </a:rPr>
              <a:t></a:t>
            </a:r>
          </a:p>
          <a:p>
            <a:pPr marL="0" indent="0">
              <a:buNone/>
            </a:pPr>
            <a:r>
              <a:rPr lang="en-US" dirty="0" smtClean="0">
                <a:sym typeface="Wingdings" panose="05000000000000000000" pitchFamily="2" charset="2"/>
              </a:rPr>
              <a:t>11. Environmental Factors: Temperature, pH, Ionic Conditions</a:t>
            </a:r>
          </a:p>
          <a:p>
            <a:pPr marL="0" indent="0">
              <a:buNone/>
            </a:pPr>
            <a:r>
              <a:rPr lang="en-US" dirty="0" smtClean="0">
                <a:sym typeface="Wingdings" panose="05000000000000000000" pitchFamily="2" charset="2"/>
              </a:rPr>
              <a:t>12. Plant – Cell Wall, Large Vacuole, Chloroplasts, </a:t>
            </a:r>
          </a:p>
          <a:p>
            <a:pPr marL="0" indent="0">
              <a:buNone/>
            </a:pPr>
            <a:r>
              <a:rPr lang="en-US" dirty="0" smtClean="0">
                <a:sym typeface="Wingdings" panose="05000000000000000000" pitchFamily="2" charset="2"/>
              </a:rPr>
              <a:t>Animal – Small </a:t>
            </a:r>
            <a:r>
              <a:rPr lang="en-US" dirty="0" err="1" smtClean="0">
                <a:sym typeface="Wingdings" panose="05000000000000000000" pitchFamily="2" charset="2"/>
              </a:rPr>
              <a:t>vacoule</a:t>
            </a:r>
            <a:endParaRPr lang="en-US" dirty="0" smtClean="0">
              <a:sym typeface="Wingdings" panose="05000000000000000000" pitchFamily="2" charset="2"/>
            </a:endParaRPr>
          </a:p>
          <a:p>
            <a:pPr marL="0" indent="0">
              <a:buNone/>
            </a:pPr>
            <a:r>
              <a:rPr lang="en-US" dirty="0" smtClean="0">
                <a:sym typeface="Wingdings" panose="05000000000000000000" pitchFamily="2" charset="2"/>
              </a:rPr>
              <a:t>Both: </a:t>
            </a:r>
            <a:r>
              <a:rPr lang="en-US" dirty="0" err="1" smtClean="0">
                <a:sym typeface="Wingdings" panose="05000000000000000000" pitchFamily="2" charset="2"/>
              </a:rPr>
              <a:t>Eukayotic</a:t>
            </a:r>
            <a:r>
              <a:rPr lang="en-US" dirty="0" smtClean="0">
                <a:sym typeface="Wingdings" panose="05000000000000000000" pitchFamily="2" charset="2"/>
              </a:rPr>
              <a:t>, Cell Organelles, Plasma Membrane, Nucleus, Mitochondria</a:t>
            </a:r>
          </a:p>
          <a:p>
            <a:pPr marL="0" indent="0">
              <a:buNone/>
            </a:pPr>
            <a:endParaRPr lang="en-US" dirty="0"/>
          </a:p>
        </p:txBody>
      </p:sp>
    </p:spTree>
    <p:extLst>
      <p:ext uri="{BB962C8B-B14F-4D97-AF65-F5344CB8AC3E}">
        <p14:creationId xmlns:p14="http://schemas.microsoft.com/office/powerpoint/2010/main" val="184511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10817" y="463826"/>
            <a:ext cx="11304105" cy="5575052"/>
          </a:xfrm>
          <a:prstGeom prst="rect">
            <a:avLst/>
          </a:prstGeom>
          <a:noFill/>
        </p:spPr>
        <p:txBody>
          <a:bodyPr wrap="square" rtlCol="0">
            <a:spAutoFit/>
          </a:bodyPr>
          <a:lstStyle/>
          <a:p>
            <a:pPr marL="342900" indent="-342900">
              <a:lnSpc>
                <a:spcPct val="150000"/>
              </a:lnSpc>
              <a:buFont typeface="+mj-lt"/>
              <a:buAutoNum type="arabicPeriod"/>
            </a:pPr>
            <a:r>
              <a:rPr lang="en-US" sz="2400" dirty="0" smtClean="0"/>
              <a:t>A type of nucleic acid that has a double helix and contains thymine.</a:t>
            </a:r>
          </a:p>
          <a:p>
            <a:pPr marL="342900" indent="-342900">
              <a:lnSpc>
                <a:spcPct val="150000"/>
              </a:lnSpc>
              <a:buFont typeface="+mj-lt"/>
              <a:buAutoNum type="arabicPeriod"/>
            </a:pPr>
            <a:r>
              <a:rPr lang="en-US" sz="2400" dirty="0" smtClean="0"/>
              <a:t>This process uses glucose and oxygen to produce ATP, CO2 (carbon dioxide), and water.</a:t>
            </a:r>
          </a:p>
          <a:p>
            <a:pPr marL="342900" indent="-342900">
              <a:lnSpc>
                <a:spcPct val="150000"/>
              </a:lnSpc>
              <a:buFont typeface="+mj-lt"/>
              <a:buAutoNum type="arabicPeriod"/>
            </a:pPr>
            <a:r>
              <a:rPr lang="en-US" sz="2400" dirty="0" smtClean="0"/>
              <a:t>This is a three nucleotide sequence found on</a:t>
            </a:r>
            <a:r>
              <a:rPr lang="en-US" sz="2400" b="1" dirty="0" smtClean="0"/>
              <a:t> </a:t>
            </a:r>
            <a:r>
              <a:rPr lang="en-US" sz="2400" b="1" dirty="0" err="1" smtClean="0"/>
              <a:t>tRNA</a:t>
            </a:r>
            <a:r>
              <a:rPr lang="en-US" sz="2400" b="1" dirty="0" smtClean="0"/>
              <a:t> </a:t>
            </a:r>
            <a:r>
              <a:rPr lang="en-US" sz="2400" dirty="0" smtClean="0"/>
              <a:t>that codes for a specific amino acid. </a:t>
            </a:r>
          </a:p>
          <a:p>
            <a:pPr marL="342900" indent="-342900">
              <a:lnSpc>
                <a:spcPct val="150000"/>
              </a:lnSpc>
              <a:buFont typeface="+mj-lt"/>
              <a:buAutoNum type="arabicPeriod"/>
            </a:pPr>
            <a:r>
              <a:rPr lang="en-US" sz="2400" dirty="0" smtClean="0"/>
              <a:t>This macromolecule is composed of amino acid chains.</a:t>
            </a:r>
          </a:p>
          <a:p>
            <a:pPr marL="342900" indent="-342900">
              <a:lnSpc>
                <a:spcPct val="150000"/>
              </a:lnSpc>
              <a:buFont typeface="+mj-lt"/>
              <a:buAutoNum type="arabicPeriod"/>
            </a:pPr>
            <a:r>
              <a:rPr lang="en-US" sz="2400" dirty="0" smtClean="0"/>
              <a:t>This type of macromolecule that includes glucose, fructose, and other saccharides. It has oxygen, carbon, and hydrogen atoms.  </a:t>
            </a:r>
          </a:p>
          <a:p>
            <a:pPr marL="342900" indent="-342900">
              <a:lnSpc>
                <a:spcPct val="150000"/>
              </a:lnSpc>
              <a:buFont typeface="+mj-lt"/>
              <a:buAutoNum type="arabicPeriod"/>
            </a:pPr>
            <a:r>
              <a:rPr lang="en-US" sz="2400" dirty="0" smtClean="0"/>
              <a:t>This type of eukaryotic cell does not have cell walls or chloroplasts.</a:t>
            </a:r>
          </a:p>
          <a:p>
            <a:pPr marL="342900" indent="-342900">
              <a:lnSpc>
                <a:spcPct val="150000"/>
              </a:lnSpc>
              <a:buFont typeface="+mj-lt"/>
              <a:buAutoNum type="arabicPeriod"/>
            </a:pPr>
            <a:r>
              <a:rPr lang="en-US" sz="2400" dirty="0" smtClean="0"/>
              <a:t>This type of cell has cell walls, mitochondria, chlorophyll, and it utilizes both cellular respiration and photosynthesis to convert solar or organic energy into ATP. </a:t>
            </a:r>
          </a:p>
          <a:p>
            <a:pPr marL="342900" indent="-342900">
              <a:lnSpc>
                <a:spcPct val="150000"/>
              </a:lnSpc>
              <a:buFont typeface="+mj-lt"/>
              <a:buAutoNum type="arabicPeriod"/>
            </a:pPr>
            <a:r>
              <a:rPr lang="en-US" sz="2400" dirty="0" smtClean="0"/>
              <a:t>This nucleic acid is single stranded and contains uracil.</a:t>
            </a:r>
            <a:endParaRPr lang="en-US" sz="2400" dirty="0"/>
          </a:p>
        </p:txBody>
      </p:sp>
    </p:spTree>
    <p:extLst>
      <p:ext uri="{BB962C8B-B14F-4D97-AF65-F5344CB8AC3E}">
        <p14:creationId xmlns:p14="http://schemas.microsoft.com/office/powerpoint/2010/main" val="1926908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Cracking the Code</a:t>
            </a:r>
            <a:endParaRPr lang="en-US" dirty="0"/>
          </a:p>
        </p:txBody>
      </p:sp>
      <p:sp>
        <p:nvSpPr>
          <p:cNvPr id="3" name="Content Placeholder 2"/>
          <p:cNvSpPr>
            <a:spLocks noGrp="1"/>
          </p:cNvSpPr>
          <p:nvPr>
            <p:ph idx="1"/>
          </p:nvPr>
        </p:nvSpPr>
        <p:spPr/>
        <p:txBody>
          <a:bodyPr/>
          <a:lstStyle/>
          <a:p>
            <a:r>
              <a:rPr lang="en-US" dirty="0" smtClean="0"/>
              <a:t>Students will take a page of notes on Notebook Paper and tape into their NB page 71 NB</a:t>
            </a:r>
            <a:endParaRPr lang="en-US" dirty="0"/>
          </a:p>
        </p:txBody>
      </p:sp>
    </p:spTree>
    <p:extLst>
      <p:ext uri="{BB962C8B-B14F-4D97-AF65-F5344CB8AC3E}">
        <p14:creationId xmlns:p14="http://schemas.microsoft.com/office/powerpoint/2010/main" val="14444737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78780" y="323385"/>
            <a:ext cx="11664176" cy="6555641"/>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A three base sequence that corresponds with a specific amino acid for protein synthesis.</a:t>
            </a:r>
          </a:p>
          <a:p>
            <a:pPr marL="285750" indent="-285750">
              <a:buFont typeface="Arial" panose="020B0604020202020204" pitchFamily="34" charset="0"/>
              <a:buChar char="•"/>
            </a:pPr>
            <a:r>
              <a:rPr lang="en-US" sz="2800" dirty="0" smtClean="0"/>
              <a:t>This is a pathogen that infects other cells and it hijacks a host cell’s machinery to replicate.</a:t>
            </a:r>
          </a:p>
          <a:p>
            <a:pPr marL="285750" indent="-285750">
              <a:buFont typeface="Arial" panose="020B0604020202020204" pitchFamily="34" charset="0"/>
              <a:buChar char="•"/>
            </a:pPr>
            <a:r>
              <a:rPr lang="en-US" sz="2800" dirty="0" smtClean="0"/>
              <a:t>This process uses carbon dioxide and water to produce glucose and oxygen.</a:t>
            </a:r>
          </a:p>
          <a:p>
            <a:pPr marL="285750" indent="-285750">
              <a:buFont typeface="Arial" panose="020B0604020202020204" pitchFamily="34" charset="0"/>
              <a:buChar char="•"/>
            </a:pPr>
            <a:r>
              <a:rPr lang="en-US" sz="2800" dirty="0" smtClean="0"/>
              <a:t>This is a change in a nucleotide sequence that can cause the readings of the codons after the change to code for different amino acids. Can cause an abnormally short or abnormally long amino acid chain.</a:t>
            </a:r>
          </a:p>
          <a:p>
            <a:pPr marL="285750" indent="-285750">
              <a:buFont typeface="Arial" panose="020B0604020202020204" pitchFamily="34" charset="0"/>
              <a:buChar char="•"/>
            </a:pPr>
            <a:r>
              <a:rPr lang="en-US" sz="2800" dirty="0" smtClean="0"/>
              <a:t>This molecule is a pigment found in the chloroplasts of plants and is vital in the process of photosynthesis.</a:t>
            </a:r>
          </a:p>
          <a:p>
            <a:pPr marL="285750" indent="-285750">
              <a:buFont typeface="Arial" panose="020B0604020202020204" pitchFamily="34" charset="0"/>
              <a:buChar char="•"/>
            </a:pPr>
            <a:r>
              <a:rPr lang="en-US" sz="2800" dirty="0" smtClean="0"/>
              <a:t>These proteins increase the rate of chemical reactions and are affected by environmental conditions. </a:t>
            </a:r>
          </a:p>
          <a:p>
            <a:pPr marL="285750" indent="-285750">
              <a:buFont typeface="Arial" panose="020B0604020202020204" pitchFamily="34" charset="0"/>
              <a:buChar char="•"/>
            </a:pPr>
            <a:r>
              <a:rPr lang="en-US" sz="2800" dirty="0" smtClean="0"/>
              <a:t>This is a type of RNA that makes up part of the ribosome and is essential in protein synthesis.</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40447595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67629" y="245327"/>
            <a:ext cx="11619571"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process that occurs in the cytosol and involves different forms of RNA. It occurs at the ribosome where the mRNA is read. </a:t>
            </a:r>
          </a:p>
          <a:p>
            <a:pPr marL="285750" indent="-285750">
              <a:buFont typeface="Arial" panose="020B0604020202020204" pitchFamily="34" charset="0"/>
              <a:buChar char="•"/>
            </a:pPr>
            <a:r>
              <a:rPr lang="en-US" dirty="0" smtClean="0"/>
              <a:t>This organelle is used in cellular respiration and it is found in both animal and plant cells. </a:t>
            </a:r>
            <a:endParaRPr lang="en-US" dirty="0"/>
          </a:p>
        </p:txBody>
      </p:sp>
    </p:spTree>
    <p:extLst>
      <p:ext uri="{BB962C8B-B14F-4D97-AF65-F5344CB8AC3E}">
        <p14:creationId xmlns:p14="http://schemas.microsoft.com/office/powerpoint/2010/main" val="19205209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Guide</a:t>
            </a:r>
            <a:endParaRPr lang="en-US" dirty="0"/>
          </a:p>
        </p:txBody>
      </p:sp>
      <p:sp>
        <p:nvSpPr>
          <p:cNvPr id="3" name="Content Placeholder 2"/>
          <p:cNvSpPr>
            <a:spLocks noGrp="1"/>
          </p:cNvSpPr>
          <p:nvPr>
            <p:ph idx="1"/>
          </p:nvPr>
        </p:nvSpPr>
        <p:spPr/>
        <p:txBody>
          <a:bodyPr/>
          <a:lstStyle/>
          <a:p>
            <a:pPr marL="0" indent="0">
              <a:buNone/>
            </a:pPr>
            <a:r>
              <a:rPr lang="en-US" dirty="0" smtClean="0"/>
              <a:t>13. AXES Paragraph about folded membranes:</a:t>
            </a:r>
          </a:p>
          <a:p>
            <a:pPr marL="0" indent="0">
              <a:buNone/>
            </a:pPr>
            <a:r>
              <a:rPr lang="en-US" dirty="0" smtClean="0"/>
              <a:t>Having folded membranes in cells is better. Organelles in the cell that have folded membranes are: Mitochondria, Golgi Apparatus, Endoplasmic Reticulum, and Chloroplasts.  The folded membranes increase the chemical reactions in the cell because it has more surface area.  In addition, the chemical reactions are more efficient due to the increased surface area.  The chemical reactions help maintain homeostasis in the body.</a:t>
            </a:r>
            <a:endParaRPr lang="en-US" dirty="0"/>
          </a:p>
        </p:txBody>
      </p:sp>
    </p:spTree>
    <p:extLst>
      <p:ext uri="{BB962C8B-B14F-4D97-AF65-F5344CB8AC3E}">
        <p14:creationId xmlns:p14="http://schemas.microsoft.com/office/powerpoint/2010/main" val="29751155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guide</a:t>
            </a:r>
            <a:endParaRPr lang="en-US" dirty="0"/>
          </a:p>
        </p:txBody>
      </p:sp>
      <p:sp>
        <p:nvSpPr>
          <p:cNvPr id="3" name="Content Placeholder 2"/>
          <p:cNvSpPr>
            <a:spLocks noGrp="1"/>
          </p:cNvSpPr>
          <p:nvPr>
            <p:ph idx="1"/>
          </p:nvPr>
        </p:nvSpPr>
        <p:spPr>
          <a:xfrm>
            <a:off x="46464" y="1239935"/>
            <a:ext cx="10515600" cy="4351338"/>
          </a:xfrm>
        </p:spPr>
        <p:txBody>
          <a:bodyPr/>
          <a:lstStyle/>
          <a:p>
            <a:pPr marL="0" indent="0">
              <a:buNone/>
            </a:pPr>
            <a:r>
              <a:rPr lang="en-US" dirty="0" smtClean="0"/>
              <a:t>14.Photosynthesis: Glucose &amp; O2 as a Product, Chloroplast, Needs Sunlight, CO2 &amp; H20 as a reactant,</a:t>
            </a:r>
          </a:p>
          <a:p>
            <a:pPr marL="0" indent="0">
              <a:buNone/>
            </a:pPr>
            <a:r>
              <a:rPr lang="en-US" dirty="0" smtClean="0"/>
              <a:t>Cellular Respiration: Glucose &amp; O2 as a Reactant, animals, CO2 &amp; H2O as a product,</a:t>
            </a:r>
          </a:p>
          <a:p>
            <a:pPr marL="0" indent="0">
              <a:buNone/>
            </a:pPr>
            <a:r>
              <a:rPr lang="en-US" dirty="0" smtClean="0"/>
              <a:t>Both: Mitochondria, Plants</a:t>
            </a:r>
          </a:p>
          <a:p>
            <a:pPr marL="0" indent="0">
              <a:buNone/>
            </a:pPr>
            <a:r>
              <a:rPr lang="en-US" dirty="0" smtClean="0"/>
              <a:t>15.</a:t>
            </a:r>
            <a:endParaRPr lang="en-US" dirty="0"/>
          </a:p>
        </p:txBody>
      </p:sp>
      <p:pic>
        <p:nvPicPr>
          <p:cNvPr id="4" name="Picture 8"/>
          <p:cNvPicPr>
            <a:picLocks noChangeAspect="1" noChangeArrowheads="1"/>
          </p:cNvPicPr>
          <p:nvPr/>
        </p:nvPicPr>
        <p:blipFill>
          <a:blip r:embed="rId2" cstate="print"/>
          <a:srcRect/>
          <a:stretch>
            <a:fillRect/>
          </a:stretch>
        </p:blipFill>
        <p:spPr bwMode="auto">
          <a:xfrm>
            <a:off x="4423318" y="2713076"/>
            <a:ext cx="4899102" cy="3871755"/>
          </a:xfrm>
          <a:prstGeom prst="rect">
            <a:avLst/>
          </a:prstGeom>
          <a:noFill/>
          <a:ln w="9525">
            <a:noFill/>
            <a:miter lim="800000"/>
            <a:headEnd/>
            <a:tailEnd/>
          </a:ln>
          <a:effectLst/>
        </p:spPr>
      </p:pic>
    </p:spTree>
    <p:extLst>
      <p:ext uri="{BB962C8B-B14F-4D97-AF65-F5344CB8AC3E}">
        <p14:creationId xmlns:p14="http://schemas.microsoft.com/office/powerpoint/2010/main" val="17744577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Guide</a:t>
            </a:r>
            <a:endParaRPr lang="en-US" dirty="0"/>
          </a:p>
        </p:txBody>
      </p:sp>
      <p:sp>
        <p:nvSpPr>
          <p:cNvPr id="3" name="Content Placeholder 2"/>
          <p:cNvSpPr>
            <a:spLocks noGrp="1"/>
          </p:cNvSpPr>
          <p:nvPr>
            <p:ph idx="1"/>
          </p:nvPr>
        </p:nvSpPr>
        <p:spPr/>
        <p:txBody>
          <a:bodyPr/>
          <a:lstStyle/>
          <a:p>
            <a:pPr marL="0" indent="0">
              <a:buNone/>
            </a:pPr>
            <a:r>
              <a:rPr lang="en-US" dirty="0" smtClean="0"/>
              <a:t>16.  DNA:	Adenine=Thymine</a:t>
            </a:r>
          </a:p>
          <a:p>
            <a:pPr marL="0" indent="0">
              <a:buNone/>
            </a:pPr>
            <a:r>
              <a:rPr lang="en-US" dirty="0" smtClean="0"/>
              <a:t>		Cytosine</a:t>
            </a:r>
            <a:r>
              <a:rPr lang="en-US" u="sng" dirty="0" smtClean="0"/>
              <a:t>=</a:t>
            </a:r>
            <a:r>
              <a:rPr lang="en-US" dirty="0" smtClean="0"/>
              <a:t>Guanine</a:t>
            </a:r>
          </a:p>
          <a:p>
            <a:pPr marL="0" indent="0">
              <a:buNone/>
            </a:pPr>
            <a:r>
              <a:rPr lang="en-US" dirty="0" smtClean="0"/>
              <a:t>17. RNA:  	Adenine= Uracil</a:t>
            </a:r>
          </a:p>
          <a:p>
            <a:pPr marL="0" indent="0">
              <a:buNone/>
            </a:pPr>
            <a:r>
              <a:rPr lang="en-US" dirty="0"/>
              <a:t>	</a:t>
            </a:r>
            <a:r>
              <a:rPr lang="en-US" dirty="0" smtClean="0"/>
              <a:t>	Cytosine</a:t>
            </a:r>
            <a:r>
              <a:rPr lang="en-US" u="sng" dirty="0" smtClean="0"/>
              <a:t>=</a:t>
            </a:r>
            <a:r>
              <a:rPr lang="en-US" dirty="0" smtClean="0"/>
              <a:t>Guanine</a:t>
            </a:r>
          </a:p>
          <a:p>
            <a:pPr marL="0" indent="0">
              <a:buNone/>
            </a:pPr>
            <a:r>
              <a:rPr lang="en-US" dirty="0" smtClean="0"/>
              <a:t>18. </a:t>
            </a:r>
            <a:r>
              <a:rPr lang="en-US" dirty="0" err="1" smtClean="0"/>
              <a:t>Frameshift</a:t>
            </a:r>
            <a:r>
              <a:rPr lang="en-US" dirty="0" smtClean="0"/>
              <a:t> Mutation: changes every amino acid after the addition or deletion, deletion of a nucleotide, addition of a nucleotide, is more severe</a:t>
            </a:r>
          </a:p>
          <a:p>
            <a:pPr marL="0" indent="0">
              <a:buNone/>
            </a:pPr>
            <a:r>
              <a:rPr lang="en-US" dirty="0" smtClean="0"/>
              <a:t>Point Mutation: changes one nucleotide, changes on amino acid,</a:t>
            </a:r>
          </a:p>
          <a:p>
            <a:pPr marL="0" indent="0">
              <a:buNone/>
            </a:pPr>
            <a:r>
              <a:rPr lang="en-US" dirty="0" smtClean="0"/>
              <a:t>Both: type of mutation</a:t>
            </a:r>
          </a:p>
          <a:p>
            <a:pPr marL="0" indent="0">
              <a:buNone/>
            </a:pPr>
            <a:endParaRPr lang="en-US" dirty="0"/>
          </a:p>
        </p:txBody>
      </p:sp>
    </p:spTree>
    <p:extLst>
      <p:ext uri="{BB962C8B-B14F-4D97-AF65-F5344CB8AC3E}">
        <p14:creationId xmlns:p14="http://schemas.microsoft.com/office/powerpoint/2010/main" val="5017713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19. AXES paragraph:</a:t>
            </a:r>
          </a:p>
          <a:p>
            <a:pPr marL="0" indent="0">
              <a:buNone/>
            </a:pPr>
            <a:r>
              <a:rPr lang="en-US" dirty="0" smtClean="0"/>
              <a:t>Selective permeability allows some molecules in and out and other not.  Glucose is a molecule that the cells need for energy. Carbon dioxide and water are released from the cell.  Passive transport allows molecules across the cell membrane without energy.  Active transport requires energy.  Glucose provides energy for the body to perform cellular respiration, and maintains homeostasis for the body.</a:t>
            </a:r>
          </a:p>
          <a:p>
            <a:pPr marL="0" indent="0">
              <a:buNone/>
            </a:pPr>
            <a:r>
              <a:rPr lang="en-US" dirty="0" smtClean="0"/>
              <a:t>20. Virus – </a:t>
            </a:r>
            <a:r>
              <a:rPr lang="en-US" err="1" smtClean="0"/>
              <a:t>pathogen</a:t>
            </a:r>
            <a:r>
              <a:rPr lang="en-US" smtClean="0"/>
              <a:t>, needs </a:t>
            </a:r>
            <a:r>
              <a:rPr lang="en-US" dirty="0" smtClean="0"/>
              <a:t>a host cell to live and replicate.</a:t>
            </a:r>
            <a:endParaRPr lang="en-US" dirty="0"/>
          </a:p>
        </p:txBody>
      </p:sp>
    </p:spTree>
    <p:extLst>
      <p:ext uri="{BB962C8B-B14F-4D97-AF65-F5344CB8AC3E}">
        <p14:creationId xmlns:p14="http://schemas.microsoft.com/office/powerpoint/2010/main" val="22649010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68"/>
            <a:ext cx="11353800" cy="1623528"/>
          </a:xfrm>
        </p:spPr>
        <p:txBody>
          <a:bodyPr>
            <a:normAutofit fontScale="90000"/>
          </a:bodyPr>
          <a:lstStyle/>
          <a:p>
            <a:r>
              <a:rPr lang="en-US" sz="3100" dirty="0" smtClean="0"/>
              <a:t/>
            </a:r>
            <a:br>
              <a:rPr lang="en-US" sz="3100" dirty="0" smtClean="0"/>
            </a:br>
            <a:r>
              <a:rPr lang="en-US" sz="3100" dirty="0"/>
              <a:t/>
            </a:r>
            <a:br>
              <a:rPr lang="en-US" sz="3100" dirty="0"/>
            </a:br>
            <a:r>
              <a:rPr lang="en-US" sz="3100" dirty="0" smtClean="0"/>
              <a:t>10/13 Building Molecules &amp; Enzymes CH 6.3</a:t>
            </a:r>
            <a:br>
              <a:rPr lang="en-US" sz="3100" dirty="0" smtClean="0"/>
            </a:br>
            <a:r>
              <a:rPr lang="en-US" sz="3100" dirty="0" smtClean="0"/>
              <a:t>Obj. TSW </a:t>
            </a:r>
            <a:r>
              <a:rPr lang="en-US" sz="3100" dirty="0"/>
              <a:t>identify the macromolecules living things are made of and describe their properties. </a:t>
            </a:r>
            <a:r>
              <a:rPr lang="en-US" sz="3100" dirty="0" smtClean="0"/>
              <a:t>P. 78NB</a:t>
            </a:r>
            <a:r>
              <a:rPr lang="en-US" sz="4800" dirty="0"/>
              <a:t/>
            </a:r>
            <a:br>
              <a:rPr lang="en-US" sz="4800" dirty="0"/>
            </a:b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12924" y="1249819"/>
            <a:ext cx="5379075" cy="2061979"/>
          </a:xfrm>
        </p:spPr>
      </p:pic>
      <p:sp>
        <p:nvSpPr>
          <p:cNvPr id="4" name="Content Placeholder 3"/>
          <p:cNvSpPr>
            <a:spLocks noGrp="1"/>
          </p:cNvSpPr>
          <p:nvPr>
            <p:ph sz="half" idx="2"/>
          </p:nvPr>
        </p:nvSpPr>
        <p:spPr>
          <a:xfrm>
            <a:off x="5795969" y="3311798"/>
            <a:ext cx="5974724" cy="3059973"/>
          </a:xfrm>
        </p:spPr>
        <p:txBody>
          <a:bodyPr/>
          <a:lstStyle/>
          <a:p>
            <a:pPr marL="514350" indent="-514350">
              <a:buFont typeface="+mj-lt"/>
              <a:buAutoNum type="arabicPeriod"/>
            </a:pPr>
            <a:r>
              <a:rPr lang="en-US" dirty="0" smtClean="0"/>
              <a:t>What are the 6 main elements that make up the 4 macromolecules?</a:t>
            </a:r>
          </a:p>
          <a:p>
            <a:pPr marL="514350" indent="-514350">
              <a:buFont typeface="+mj-lt"/>
              <a:buAutoNum type="arabicPeriod"/>
            </a:pPr>
            <a:r>
              <a:rPr lang="en-US" dirty="0" smtClean="0"/>
              <a:t>What is an Enzyme? CH 6.3</a:t>
            </a:r>
          </a:p>
          <a:p>
            <a:pPr marL="514350" indent="-514350">
              <a:buFont typeface="+mj-lt"/>
              <a:buAutoNum type="arabicPeriod"/>
            </a:pPr>
            <a:r>
              <a:rPr lang="en-US" dirty="0" smtClean="0"/>
              <a:t>What three environmental factors determine the enzymes function? CH 6.3</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7" y="2498501"/>
            <a:ext cx="5820156" cy="4359499"/>
          </a:xfrm>
          <a:prstGeom prst="rect">
            <a:avLst/>
          </a:prstGeom>
        </p:spPr>
      </p:pic>
    </p:spTree>
    <p:extLst>
      <p:ext uri="{BB962C8B-B14F-4D97-AF65-F5344CB8AC3E}">
        <p14:creationId xmlns:p14="http://schemas.microsoft.com/office/powerpoint/2010/main" val="19758036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aynesword.palomar.edu/images/enzyme5.gif"/>
          <p:cNvPicPr>
            <a:picLocks noChangeAspect="1" noChangeArrowheads="1"/>
          </p:cNvPicPr>
          <p:nvPr/>
        </p:nvPicPr>
        <p:blipFill>
          <a:blip r:embed="rId2" cstate="print"/>
          <a:srcRect/>
          <a:stretch>
            <a:fillRect/>
          </a:stretch>
        </p:blipFill>
        <p:spPr bwMode="auto">
          <a:xfrm>
            <a:off x="4953001" y="0"/>
            <a:ext cx="5805297" cy="2590800"/>
          </a:xfrm>
          <a:prstGeom prst="rect">
            <a:avLst/>
          </a:prstGeom>
          <a:noFill/>
        </p:spPr>
      </p:pic>
      <p:sp>
        <p:nvSpPr>
          <p:cNvPr id="2" name="Title 1"/>
          <p:cNvSpPr>
            <a:spLocks noGrp="1"/>
          </p:cNvSpPr>
          <p:nvPr>
            <p:ph type="title"/>
          </p:nvPr>
        </p:nvSpPr>
        <p:spPr>
          <a:xfrm>
            <a:off x="1981201" y="274639"/>
            <a:ext cx="2971800" cy="1019323"/>
          </a:xfrm>
        </p:spPr>
        <p:txBody>
          <a:bodyPr>
            <a:normAutofit fontScale="90000"/>
          </a:bodyPr>
          <a:lstStyle/>
          <a:p>
            <a:r>
              <a:rPr lang="en-US" u="sng" dirty="0" smtClean="0"/>
              <a:t>Enzymes</a:t>
            </a:r>
            <a:br>
              <a:rPr lang="en-US" u="sng" dirty="0" smtClean="0"/>
            </a:br>
            <a:endParaRPr lang="en-US" u="sng" dirty="0"/>
          </a:p>
        </p:txBody>
      </p:sp>
      <p:sp>
        <p:nvSpPr>
          <p:cNvPr id="3" name="Content Placeholder 2"/>
          <p:cNvSpPr>
            <a:spLocks noGrp="1"/>
          </p:cNvSpPr>
          <p:nvPr>
            <p:ph idx="1"/>
          </p:nvPr>
        </p:nvSpPr>
        <p:spPr>
          <a:xfrm>
            <a:off x="1524000" y="2576287"/>
            <a:ext cx="9144000" cy="4525963"/>
          </a:xfrm>
        </p:spPr>
        <p:txBody>
          <a:bodyPr/>
          <a:lstStyle/>
          <a:p>
            <a:pPr marL="0" indent="0">
              <a:buNone/>
            </a:pPr>
            <a:r>
              <a:rPr lang="en-US" sz="2400" dirty="0" smtClean="0"/>
              <a:t>2. Enzymes are a type of protein that </a:t>
            </a:r>
            <a:r>
              <a:rPr lang="en-US" sz="2400" b="1" dirty="0" smtClean="0"/>
              <a:t>catalyze </a:t>
            </a:r>
            <a:r>
              <a:rPr lang="en-US" sz="2400" dirty="0" smtClean="0"/>
              <a:t>chemical reactions. This means they </a:t>
            </a:r>
            <a:r>
              <a:rPr lang="en-US" sz="2400" b="1" dirty="0" smtClean="0"/>
              <a:t>speed up </a:t>
            </a:r>
            <a:r>
              <a:rPr lang="en-US" sz="2400" dirty="0" smtClean="0"/>
              <a:t>the rate of chemical reactions. </a:t>
            </a:r>
          </a:p>
          <a:p>
            <a:pPr marL="0" indent="0">
              <a:buNone/>
            </a:pPr>
            <a:r>
              <a:rPr lang="en-US" sz="2400" dirty="0" smtClean="0"/>
              <a:t>3. There are three things that impact how well an enzyme will work:	</a:t>
            </a:r>
          </a:p>
          <a:p>
            <a:pPr lvl="1"/>
            <a:r>
              <a:rPr lang="en-US" dirty="0" smtClean="0"/>
              <a:t>pH</a:t>
            </a:r>
          </a:p>
          <a:p>
            <a:pPr lvl="1"/>
            <a:r>
              <a:rPr lang="en-US" dirty="0" smtClean="0"/>
              <a:t>Temperature</a:t>
            </a:r>
          </a:p>
          <a:p>
            <a:pPr lvl="1"/>
            <a:r>
              <a:rPr lang="en-US" dirty="0" smtClean="0"/>
              <a:t>Amount of Substrate &amp;/or the amount of Enzyme</a:t>
            </a:r>
          </a:p>
        </p:txBody>
      </p:sp>
      <p:sp>
        <p:nvSpPr>
          <p:cNvPr id="5" name="TextBox 4"/>
          <p:cNvSpPr txBox="1"/>
          <p:nvPr/>
        </p:nvSpPr>
        <p:spPr>
          <a:xfrm>
            <a:off x="1568850" y="1021140"/>
            <a:ext cx="3186023" cy="1569660"/>
          </a:xfrm>
          <a:prstGeom prst="rect">
            <a:avLst/>
          </a:prstGeom>
          <a:noFill/>
        </p:spPr>
        <p:txBody>
          <a:bodyPr wrap="square" rtlCol="0">
            <a:spAutoFit/>
          </a:bodyPr>
          <a:lstStyle/>
          <a:p>
            <a:r>
              <a:rPr lang="en-US" sz="2400" dirty="0" smtClean="0"/>
              <a:t>1. CHONPS- Carbon, Hydrogen, Oxygen, Nitrogen, Phosphorus, &amp; Sulfur.</a:t>
            </a:r>
            <a:endParaRPr lang="en-US" sz="2400" dirty="0"/>
          </a:p>
        </p:txBody>
      </p:sp>
    </p:spTree>
    <p:extLst>
      <p:ext uri="{BB962C8B-B14F-4D97-AF65-F5344CB8AC3E}">
        <p14:creationId xmlns:p14="http://schemas.microsoft.com/office/powerpoint/2010/main" val="37419648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a:xfrm>
            <a:off x="2438400" y="6888163"/>
            <a:ext cx="8229600" cy="274637"/>
          </a:xfrm>
        </p:spPr>
        <p:txBody>
          <a:bodyPr>
            <a:normAutofit fontScale="90000"/>
          </a:bodyPr>
          <a:lstStyle/>
          <a:p>
            <a:pPr algn="r"/>
            <a:r>
              <a:rPr lang="en-US" altLang="en-US" sz="1600" b="1"/>
              <a:t>6.3 Section Summary 6.3 – pages 157-163</a:t>
            </a:r>
          </a:p>
        </p:txBody>
      </p:sp>
      <p:sp>
        <p:nvSpPr>
          <p:cNvPr id="900100" name="Rectangle 4"/>
          <p:cNvSpPr>
            <a:spLocks noChangeArrowheads="1"/>
          </p:cNvSpPr>
          <p:nvPr/>
        </p:nvSpPr>
        <p:spPr bwMode="auto">
          <a:xfrm>
            <a:off x="266700" y="833260"/>
            <a:ext cx="7315200" cy="912813"/>
          </a:xfrm>
          <a:prstGeom prst="rect">
            <a:avLst/>
          </a:prstGeom>
          <a:noFill/>
          <a:ln w="9525">
            <a:noFill/>
            <a:miter lim="800000"/>
            <a:headEnd/>
            <a:tailEnd/>
          </a:ln>
          <a:effectLst/>
        </p:spPr>
        <p:txBody>
          <a:bodyPr anchor="ctr"/>
          <a:lstStyle/>
          <a:p>
            <a:pPr>
              <a:buFontTx/>
              <a:buNone/>
            </a:pPr>
            <a:r>
              <a:rPr lang="en-US" altLang="en-US" sz="3600" b="1" dirty="0">
                <a:solidFill>
                  <a:schemeClr val="tx2"/>
                </a:solidFill>
                <a:latin typeface="Times" charset="0"/>
              </a:rPr>
              <a:t>Take notes P. </a:t>
            </a:r>
            <a:r>
              <a:rPr lang="en-US" altLang="en-US" sz="3600" b="1" dirty="0" smtClean="0">
                <a:solidFill>
                  <a:schemeClr val="tx2"/>
                </a:solidFill>
                <a:latin typeface="Times" charset="0"/>
              </a:rPr>
              <a:t>85 </a:t>
            </a:r>
            <a:r>
              <a:rPr lang="en-US" altLang="en-US" sz="3600" b="1" dirty="0">
                <a:solidFill>
                  <a:schemeClr val="tx2"/>
                </a:solidFill>
                <a:latin typeface="Times" charset="0"/>
              </a:rPr>
              <a:t>NB</a:t>
            </a:r>
          </a:p>
          <a:p>
            <a:pPr>
              <a:buFontTx/>
              <a:buNone/>
            </a:pPr>
            <a:r>
              <a:rPr lang="en-US" altLang="en-US" sz="3600" b="1" dirty="0">
                <a:solidFill>
                  <a:schemeClr val="tx2"/>
                </a:solidFill>
                <a:latin typeface="Times" charset="0"/>
              </a:rPr>
              <a:t>The structure of proteins</a:t>
            </a:r>
            <a:r>
              <a:rPr lang="en-US" altLang="en-US" sz="4000" b="1" dirty="0">
                <a:solidFill>
                  <a:srgbClr val="FFFF00"/>
                </a:solidFill>
                <a:latin typeface="Times" charset="0"/>
              </a:rPr>
              <a:t> </a:t>
            </a:r>
          </a:p>
        </p:txBody>
      </p:sp>
      <p:pic>
        <p:nvPicPr>
          <p:cNvPr id="900101" name="Picture 5"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0102" name="Picture 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0103" name="Picture 7"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00104" name="Picture 8"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00105" name="Picture 9"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00106" name="Picture 10"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900107" name="Picture 11" descr="6"/>
          <p:cNvPicPr>
            <a:picLocks noChangeAspect="1" noChangeArrowheads="1"/>
          </p:cNvPicPr>
          <p:nvPr/>
        </p:nvPicPr>
        <p:blipFill>
          <a:blip r:embed="rId9" cstate="print"/>
          <a:srcRect/>
          <a:stretch>
            <a:fillRect/>
          </a:stretch>
        </p:blipFill>
        <p:spPr bwMode="auto">
          <a:xfrm>
            <a:off x="1524000" y="1"/>
            <a:ext cx="1828800" cy="811213"/>
          </a:xfrm>
          <a:prstGeom prst="rect">
            <a:avLst/>
          </a:prstGeom>
          <a:noFill/>
        </p:spPr>
      </p:pic>
      <p:pic>
        <p:nvPicPr>
          <p:cNvPr id="900108" name="Picture 12" descr="Section 3 title"/>
          <p:cNvPicPr>
            <a:picLocks noChangeAspect="1" noChangeArrowheads="1"/>
          </p:cNvPicPr>
          <p:nvPr/>
        </p:nvPicPr>
        <p:blipFill>
          <a:blip r:embed="rId10" cstate="print"/>
          <a:srcRect/>
          <a:stretch>
            <a:fillRect/>
          </a:stretch>
        </p:blipFill>
        <p:spPr bwMode="auto">
          <a:xfrm>
            <a:off x="3352800" y="0"/>
            <a:ext cx="6477000" cy="482600"/>
          </a:xfrm>
          <a:prstGeom prst="rect">
            <a:avLst/>
          </a:prstGeom>
          <a:noFill/>
        </p:spPr>
      </p:pic>
      <p:sp>
        <p:nvSpPr>
          <p:cNvPr id="900109" name="Rectangle 13"/>
          <p:cNvSpPr>
            <a:spLocks noChangeArrowheads="1"/>
          </p:cNvSpPr>
          <p:nvPr/>
        </p:nvSpPr>
        <p:spPr bwMode="auto">
          <a:xfrm>
            <a:off x="381001" y="1723848"/>
            <a:ext cx="7006770" cy="1406525"/>
          </a:xfrm>
          <a:prstGeom prst="rect">
            <a:avLst/>
          </a:prstGeom>
          <a:noFill/>
          <a:ln w="9525">
            <a:noFill/>
            <a:miter lim="800000"/>
            <a:headEnd/>
            <a:tailEnd/>
          </a:ln>
          <a:effectLst/>
        </p:spPr>
        <p:txBody>
          <a:bodyPr wrap="square">
            <a:spAutoFit/>
          </a:bodyPr>
          <a:lstStyle/>
          <a:p>
            <a:pPr marL="342900" indent="-342900"/>
            <a:r>
              <a:rPr lang="en-US" altLang="en-US" sz="2800" dirty="0">
                <a:latin typeface="Times" charset="0"/>
              </a:rPr>
              <a:t>Enzymes are important proteins found in living things.  *An </a:t>
            </a:r>
            <a:r>
              <a:rPr lang="en-US" altLang="en-US" sz="2800" dirty="0">
                <a:solidFill>
                  <a:srgbClr val="FF0066"/>
                </a:solidFill>
                <a:latin typeface="Times" charset="0"/>
              </a:rPr>
              <a:t>enzyme</a:t>
            </a:r>
            <a:r>
              <a:rPr lang="en-US" altLang="en-US" sz="2800" dirty="0">
                <a:latin typeface="Times" charset="0"/>
              </a:rPr>
              <a:t> is a protein that changes the rate of a chemical reaction.</a:t>
            </a:r>
          </a:p>
        </p:txBody>
      </p:sp>
      <p:sp>
        <p:nvSpPr>
          <p:cNvPr id="900110" name="Rectangle 14"/>
          <p:cNvSpPr>
            <a:spLocks noChangeArrowheads="1"/>
          </p:cNvSpPr>
          <p:nvPr/>
        </p:nvSpPr>
        <p:spPr bwMode="auto">
          <a:xfrm>
            <a:off x="1981200" y="3276601"/>
            <a:ext cx="3886200" cy="954107"/>
          </a:xfrm>
          <a:prstGeom prst="rect">
            <a:avLst/>
          </a:prstGeom>
          <a:noFill/>
          <a:ln w="9525">
            <a:noFill/>
            <a:miter lim="800000"/>
            <a:headEnd/>
            <a:tailEnd/>
          </a:ln>
          <a:effectLst/>
        </p:spPr>
        <p:txBody>
          <a:bodyPr>
            <a:spAutoFit/>
          </a:bodyPr>
          <a:lstStyle/>
          <a:p>
            <a:pPr marL="342900" indent="-342900"/>
            <a:r>
              <a:rPr lang="en-US" altLang="en-US" sz="2800" dirty="0">
                <a:latin typeface="Times" charset="0"/>
              </a:rPr>
              <a:t>They speed the reactions in digestion of food.</a:t>
            </a:r>
          </a:p>
        </p:txBody>
      </p:sp>
      <p:pic>
        <p:nvPicPr>
          <p:cNvPr id="900111" name="Picture 15" descr="audio image blue">
            <a:hlinkClick r:id="" action="ppaction://noaction">
              <a:snd r:embed="rId11" name="06-enzyme.WAV"/>
            </a:hlinkClick>
          </p:cNvPr>
          <p:cNvPicPr>
            <a:picLocks noChangeAspect="1" noChangeArrowheads="1"/>
          </p:cNvPicPr>
          <p:nvPr/>
        </p:nvPicPr>
        <p:blipFill>
          <a:blip r:embed="rId12" cstate="print"/>
          <a:srcRect/>
          <a:stretch>
            <a:fillRect/>
          </a:stretch>
        </p:blipFill>
        <p:spPr bwMode="auto">
          <a:xfrm>
            <a:off x="8877301" y="2667001"/>
            <a:ext cx="354013" cy="354013"/>
          </a:xfrm>
          <a:prstGeom prst="rect">
            <a:avLst/>
          </a:prstGeom>
          <a:noFill/>
        </p:spPr>
      </p:pic>
      <p:sp>
        <p:nvSpPr>
          <p:cNvPr id="900113" name="Text Box 17"/>
          <p:cNvSpPr txBox="1">
            <a:spLocks noChangeArrowheads="1"/>
          </p:cNvSpPr>
          <p:nvPr/>
        </p:nvSpPr>
        <p:spPr bwMode="auto">
          <a:xfrm>
            <a:off x="6397626" y="5683250"/>
            <a:ext cx="2441575" cy="336550"/>
          </a:xfrm>
          <a:prstGeom prst="rect">
            <a:avLst/>
          </a:prstGeom>
          <a:noFill/>
          <a:ln w="9525">
            <a:noFill/>
            <a:miter lim="800000"/>
            <a:headEnd/>
            <a:tailEnd/>
          </a:ln>
          <a:effectLst/>
        </p:spPr>
        <p:txBody>
          <a:bodyPr wrap="none">
            <a:spAutoFit/>
          </a:bodyPr>
          <a:lstStyle/>
          <a:p>
            <a:pPr eaLnBrk="0" hangingPunct="0">
              <a:lnSpc>
                <a:spcPct val="100000"/>
              </a:lnSpc>
              <a:spcBef>
                <a:spcPct val="0"/>
              </a:spcBef>
              <a:spcAft>
                <a:spcPct val="0"/>
              </a:spcAft>
              <a:buFontTx/>
              <a:buNone/>
            </a:pPr>
            <a:r>
              <a:rPr lang="en-US" altLang="en-US" sz="1600">
                <a:solidFill>
                  <a:schemeClr val="hlink"/>
                </a:solidFill>
                <a:latin typeface="Times" charset="0"/>
              </a:rPr>
              <a:t>Click image to view movie.</a:t>
            </a:r>
          </a:p>
        </p:txBody>
      </p:sp>
      <p:sp>
        <p:nvSpPr>
          <p:cNvPr id="17" name="TextBox 16"/>
          <p:cNvSpPr txBox="1"/>
          <p:nvPr/>
        </p:nvSpPr>
        <p:spPr>
          <a:xfrm>
            <a:off x="2057401" y="4495801"/>
            <a:ext cx="3810659" cy="461665"/>
          </a:xfrm>
          <a:prstGeom prst="rect">
            <a:avLst/>
          </a:prstGeom>
          <a:noFill/>
        </p:spPr>
        <p:txBody>
          <a:bodyPr wrap="none" rtlCol="0">
            <a:spAutoFit/>
          </a:bodyPr>
          <a:lstStyle/>
          <a:p>
            <a:r>
              <a:rPr lang="en-US" sz="2400" dirty="0"/>
              <a:t>Made up of Amino Acids (20)</a:t>
            </a:r>
          </a:p>
        </p:txBody>
      </p:sp>
      <p:sp>
        <p:nvSpPr>
          <p:cNvPr id="18" name="TextBox 17"/>
          <p:cNvSpPr txBox="1"/>
          <p:nvPr/>
        </p:nvSpPr>
        <p:spPr>
          <a:xfrm>
            <a:off x="2133600" y="4953001"/>
            <a:ext cx="3886200" cy="1200329"/>
          </a:xfrm>
          <a:prstGeom prst="rect">
            <a:avLst/>
          </a:prstGeom>
          <a:noFill/>
        </p:spPr>
        <p:txBody>
          <a:bodyPr wrap="square" rtlCol="0">
            <a:spAutoFit/>
          </a:bodyPr>
          <a:lstStyle/>
          <a:p>
            <a:r>
              <a:rPr lang="en-US" sz="2400" dirty="0"/>
              <a:t>Enzymes can be used again and again without being used up.</a:t>
            </a:r>
          </a:p>
        </p:txBody>
      </p:sp>
      <p:pic>
        <p:nvPicPr>
          <p:cNvPr id="226306" name="Picture 2" descr="http://t2.gstatic.com/images?q=tbn:ANd9GcQHdhDTs1UC6-RwPOv9MFcXO9MjgKQWI9pUKYox9SIltvJP0Z6iTQ:legacy.hopkinsville.kctcs.edu/instructors/Jason-Arnold/VLI/Module%25202/m2cellfunctionandenergetics/f5-08_energy_of_activat_c.jpg">
            <a:hlinkClick r:id="rId13"/>
          </p:cNvPr>
          <p:cNvPicPr>
            <a:picLocks noChangeAspect="1" noChangeArrowheads="1"/>
          </p:cNvPicPr>
          <p:nvPr/>
        </p:nvPicPr>
        <p:blipFill>
          <a:blip r:embed="rId14" cstate="print"/>
          <a:srcRect/>
          <a:stretch>
            <a:fillRect/>
          </a:stretch>
        </p:blipFill>
        <p:spPr bwMode="auto">
          <a:xfrm>
            <a:off x="7387771" y="1751950"/>
            <a:ext cx="4804229" cy="5073525"/>
          </a:xfrm>
          <a:prstGeom prst="rect">
            <a:avLst/>
          </a:prstGeom>
          <a:noFill/>
        </p:spPr>
      </p:pic>
    </p:spTree>
    <p:extLst>
      <p:ext uri="{BB962C8B-B14F-4D97-AF65-F5344CB8AC3E}">
        <p14:creationId xmlns:p14="http://schemas.microsoft.com/office/powerpoint/2010/main" val="342765549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0109"/>
                                        </p:tgtEl>
                                        <p:attrNameLst>
                                          <p:attrName>style.visibility</p:attrName>
                                        </p:attrNameLst>
                                      </p:cBhvr>
                                      <p:to>
                                        <p:strVal val="visible"/>
                                      </p:to>
                                    </p:set>
                                    <p:animEffect transition="in" filter="box(out)">
                                      <p:cBhvr>
                                        <p:cTn id="7" dur="500"/>
                                        <p:tgtEl>
                                          <p:spTgt spid="90010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00111"/>
                                        </p:tgtEl>
                                        <p:attrNameLst>
                                          <p:attrName>style.visibility</p:attrName>
                                        </p:attrNameLst>
                                      </p:cBhvr>
                                      <p:to>
                                        <p:strVal val="visible"/>
                                      </p:to>
                                    </p:set>
                                    <p:animEffect transition="in" filter="box(out)">
                                      <p:cBhvr>
                                        <p:cTn id="12" dur="500"/>
                                        <p:tgtEl>
                                          <p:spTgt spid="9001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00110"/>
                                        </p:tgtEl>
                                        <p:attrNameLst>
                                          <p:attrName>style.visibility</p:attrName>
                                        </p:attrNameLst>
                                      </p:cBhvr>
                                      <p:to>
                                        <p:strVal val="visible"/>
                                      </p:to>
                                    </p:set>
                                    <p:animEffect transition="in" filter="box(out)">
                                      <p:cBhvr>
                                        <p:cTn id="17" dur="500"/>
                                        <p:tgtEl>
                                          <p:spTgt spid="900110"/>
                                        </p:tgtEl>
                                      </p:cBhvr>
                                    </p:animEffect>
                                  </p:childTnLst>
                                </p:cTn>
                              </p:par>
                            </p:childTnLst>
                          </p:cTn>
                        </p:par>
                        <p:par>
                          <p:cTn id="18" fill="hold">
                            <p:stCondLst>
                              <p:cond delay="500"/>
                            </p:stCondLst>
                            <p:childTnLst>
                              <p:par>
                                <p:cTn id="19" presetID="4" presetClass="entr" presetSubtype="32" fill="hold" grpId="0" nodeType="afterEffect">
                                  <p:stCondLst>
                                    <p:cond delay="0"/>
                                  </p:stCondLst>
                                  <p:childTnLst>
                                    <p:set>
                                      <p:cBhvr>
                                        <p:cTn id="20" dur="1" fill="hold">
                                          <p:stCondLst>
                                            <p:cond delay="0"/>
                                          </p:stCondLst>
                                        </p:cTn>
                                        <p:tgtEl>
                                          <p:spTgt spid="900113"/>
                                        </p:tgtEl>
                                        <p:attrNameLst>
                                          <p:attrName>style.visibility</p:attrName>
                                        </p:attrNameLst>
                                      </p:cBhvr>
                                      <p:to>
                                        <p:strVal val="visible"/>
                                      </p:to>
                                    </p:set>
                                    <p:animEffect transition="in" filter="box(out)">
                                      <p:cBhvr>
                                        <p:cTn id="21" dur="500"/>
                                        <p:tgtEl>
                                          <p:spTgt spid="900113"/>
                                        </p:tgtEl>
                                      </p:cBhvr>
                                    </p:animEffect>
                                  </p:childTnLst>
                                </p:cTn>
                              </p:par>
                            </p:childTnLst>
                          </p:cTn>
                        </p:par>
                        <p:par>
                          <p:cTn id="22" fill="hold">
                            <p:stCondLst>
                              <p:cond delay="1000"/>
                            </p:stCondLst>
                            <p:childTnLst>
                              <p:par>
                                <p:cTn id="23" presetID="4" presetClass="entr" presetSubtype="32" fill="hold" nodeType="afterEffect">
                                  <p:stCondLst>
                                    <p:cond delay="0"/>
                                  </p:stCondLst>
                                  <p:childTnLst>
                                    <p:set>
                                      <p:cBhvr>
                                        <p:cTn id="24" dur="1" fill="hold">
                                          <p:stCondLst>
                                            <p:cond delay="0"/>
                                          </p:stCondLst>
                                        </p:cTn>
                                        <p:tgtEl>
                                          <p:spTgt spid="900101"/>
                                        </p:tgtEl>
                                        <p:attrNameLst>
                                          <p:attrName>style.visibility</p:attrName>
                                        </p:attrNameLst>
                                      </p:cBhvr>
                                      <p:to>
                                        <p:strVal val="visible"/>
                                      </p:to>
                                    </p:set>
                                    <p:animEffect transition="in" filter="box(out)">
                                      <p:cBhvr>
                                        <p:cTn id="25" dur="500"/>
                                        <p:tgtEl>
                                          <p:spTgt spid="900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109" grpId="0" autoUpdateAnimBg="0"/>
      <p:bldP spid="900110" grpId="0" autoUpdateAnimBg="0"/>
      <p:bldP spid="900113"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4191000" cy="1143000"/>
          </a:xfrm>
        </p:spPr>
        <p:txBody>
          <a:bodyPr/>
          <a:lstStyle/>
          <a:p>
            <a:r>
              <a:rPr lang="en-US" dirty="0" smtClean="0"/>
              <a:t>Enzyme Activity</a:t>
            </a:r>
            <a:endParaRPr lang="en-US" dirty="0"/>
          </a:p>
        </p:txBody>
      </p:sp>
      <p:sp>
        <p:nvSpPr>
          <p:cNvPr id="3" name="Content Placeholder 2"/>
          <p:cNvSpPr>
            <a:spLocks noGrp="1"/>
          </p:cNvSpPr>
          <p:nvPr>
            <p:ph idx="1"/>
          </p:nvPr>
        </p:nvSpPr>
        <p:spPr>
          <a:xfrm>
            <a:off x="1524000" y="1828801"/>
            <a:ext cx="9144000" cy="4525963"/>
          </a:xfrm>
        </p:spPr>
        <p:txBody>
          <a:bodyPr>
            <a:normAutofit/>
          </a:bodyPr>
          <a:lstStyle/>
          <a:p>
            <a:r>
              <a:rPr lang="en-US" dirty="0" smtClean="0"/>
              <a:t>You will be given a substrate or a part of an enzyme.  </a:t>
            </a:r>
          </a:p>
          <a:p>
            <a:r>
              <a:rPr lang="en-US" dirty="0" smtClean="0"/>
              <a:t>Find the matching part, that fits your active site.</a:t>
            </a:r>
          </a:p>
          <a:p>
            <a:r>
              <a:rPr lang="en-US" dirty="0" smtClean="0"/>
              <a:t>Bring your matching Enzyme/ Substrate combinations (Lock &amp; Key) to McAllister</a:t>
            </a:r>
          </a:p>
          <a:p>
            <a:r>
              <a:rPr lang="en-US" dirty="0" smtClean="0"/>
              <a:t>I will quiz you on your knowledge of monomers and polymers in </a:t>
            </a:r>
            <a:r>
              <a:rPr lang="en-US" dirty="0" err="1" smtClean="0"/>
              <a:t>endergonic</a:t>
            </a:r>
            <a:r>
              <a:rPr lang="en-US" dirty="0" smtClean="0"/>
              <a:t> &amp; </a:t>
            </a:r>
            <a:r>
              <a:rPr lang="en-US" dirty="0" err="1" smtClean="0"/>
              <a:t>exergonic</a:t>
            </a:r>
            <a:r>
              <a:rPr lang="en-US" dirty="0" smtClean="0"/>
              <a:t> reactions.</a:t>
            </a:r>
            <a:endParaRPr lang="en-US" dirty="0"/>
          </a:p>
        </p:txBody>
      </p:sp>
      <p:pic>
        <p:nvPicPr>
          <p:cNvPr id="64516" name="Picture 4" descr="http://www.freethought-forum.com/images/anatomy3/lockandkey.jpg">
            <a:hlinkClick r:id="rId2"/>
          </p:cNvPr>
          <p:cNvPicPr>
            <a:picLocks noChangeAspect="1" noChangeArrowheads="1"/>
          </p:cNvPicPr>
          <p:nvPr/>
        </p:nvPicPr>
        <p:blipFill>
          <a:blip r:embed="rId3" cstate="print"/>
          <a:srcRect/>
          <a:stretch>
            <a:fillRect/>
          </a:stretch>
        </p:blipFill>
        <p:spPr bwMode="auto">
          <a:xfrm>
            <a:off x="5562601" y="1"/>
            <a:ext cx="5105400" cy="1838325"/>
          </a:xfrm>
          <a:prstGeom prst="rect">
            <a:avLst/>
          </a:prstGeom>
          <a:noFill/>
        </p:spPr>
      </p:pic>
    </p:spTree>
    <p:extLst>
      <p:ext uri="{BB962C8B-B14F-4D97-AF65-F5344CB8AC3E}">
        <p14:creationId xmlns:p14="http://schemas.microsoft.com/office/powerpoint/2010/main" val="667066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7268"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7269"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7270" name="Picture 6"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07271" name="Picture 7"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07272" name="Picture 8"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07273" name="Picture 9"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sp>
        <p:nvSpPr>
          <p:cNvPr id="907276" name="Rectangle 12"/>
          <p:cNvSpPr>
            <a:spLocks noChangeArrowheads="1"/>
          </p:cNvSpPr>
          <p:nvPr/>
        </p:nvSpPr>
        <p:spPr bwMode="auto">
          <a:xfrm>
            <a:off x="2057400" y="1870076"/>
            <a:ext cx="7924800" cy="954107"/>
          </a:xfrm>
          <a:prstGeom prst="rect">
            <a:avLst/>
          </a:prstGeom>
          <a:noFill/>
          <a:ln w="9525">
            <a:noFill/>
            <a:miter lim="800000"/>
            <a:headEnd/>
            <a:tailEnd/>
          </a:ln>
          <a:effectLst/>
        </p:spPr>
        <p:txBody>
          <a:bodyPr>
            <a:spAutoFit/>
          </a:bodyPr>
          <a:lstStyle/>
          <a:p>
            <a:pPr marL="342900" indent="-342900"/>
            <a:r>
              <a:rPr lang="en-US" sz="2800" dirty="0">
                <a:latin typeface="Times" pitchFamily="18" charset="0"/>
              </a:rPr>
              <a:t>Not all the nucleotides in the DNA of eukaryotic cells carry instructions</a:t>
            </a:r>
            <a:r>
              <a:rPr lang="en-US" sz="2800" i="1" dirty="0">
                <a:latin typeface="Times" pitchFamily="18" charset="0"/>
              </a:rPr>
              <a:t>—</a:t>
            </a:r>
            <a:r>
              <a:rPr lang="en-US" sz="2800" dirty="0">
                <a:latin typeface="Times" pitchFamily="18" charset="0"/>
              </a:rPr>
              <a:t>or</a:t>
            </a:r>
            <a:r>
              <a:rPr lang="en-US" sz="2800" i="1" dirty="0">
                <a:latin typeface="Times" pitchFamily="18" charset="0"/>
              </a:rPr>
              <a:t> </a:t>
            </a:r>
            <a:r>
              <a:rPr lang="en-US" sz="2800" dirty="0">
                <a:latin typeface="Times" pitchFamily="18" charset="0"/>
              </a:rPr>
              <a:t>code</a:t>
            </a:r>
            <a:r>
              <a:rPr lang="en-US" sz="2800" i="1" dirty="0">
                <a:latin typeface="Times" pitchFamily="18" charset="0"/>
              </a:rPr>
              <a:t>—</a:t>
            </a:r>
            <a:r>
              <a:rPr lang="en-US" sz="2800" dirty="0">
                <a:latin typeface="Times" pitchFamily="18" charset="0"/>
              </a:rPr>
              <a:t>for making proteins.</a:t>
            </a:r>
            <a:endParaRPr lang="en-US" sz="2800" i="1" dirty="0">
              <a:latin typeface="Times" pitchFamily="18" charset="0"/>
            </a:endParaRPr>
          </a:p>
        </p:txBody>
      </p:sp>
      <p:sp>
        <p:nvSpPr>
          <p:cNvPr id="907277" name="Rectangle 13"/>
          <p:cNvSpPr>
            <a:spLocks noChangeArrowheads="1"/>
          </p:cNvSpPr>
          <p:nvPr/>
        </p:nvSpPr>
        <p:spPr bwMode="auto">
          <a:xfrm>
            <a:off x="2057400" y="2819401"/>
            <a:ext cx="7924800" cy="1406525"/>
          </a:xfrm>
          <a:prstGeom prst="rect">
            <a:avLst/>
          </a:prstGeom>
          <a:noFill/>
          <a:ln w="9525">
            <a:noFill/>
            <a:miter lim="800000"/>
            <a:headEnd/>
            <a:tailEnd/>
          </a:ln>
          <a:effectLst/>
        </p:spPr>
        <p:txBody>
          <a:bodyPr>
            <a:spAutoFit/>
          </a:bodyPr>
          <a:lstStyle/>
          <a:p>
            <a:pPr marL="342900" indent="-342900">
              <a:buClr>
                <a:schemeClr val="tx1"/>
              </a:buClr>
            </a:pPr>
            <a:r>
              <a:rPr lang="en-US" sz="2800" dirty="0">
                <a:latin typeface="Times" pitchFamily="18" charset="0"/>
              </a:rPr>
              <a:t>Genes usually contain many long </a:t>
            </a:r>
            <a:r>
              <a:rPr lang="en-US" sz="2800" dirty="0" err="1">
                <a:latin typeface="Times" pitchFamily="18" charset="0"/>
              </a:rPr>
              <a:t>noncoding</a:t>
            </a:r>
            <a:r>
              <a:rPr lang="en-US" sz="2800" dirty="0">
                <a:latin typeface="Times" pitchFamily="18" charset="0"/>
              </a:rPr>
              <a:t> nucleotide sequences, called </a:t>
            </a:r>
            <a:r>
              <a:rPr lang="en-US" sz="2800" dirty="0" err="1">
                <a:latin typeface="Times" pitchFamily="18" charset="0"/>
              </a:rPr>
              <a:t>introns</a:t>
            </a:r>
            <a:r>
              <a:rPr lang="en-US" sz="2800" dirty="0">
                <a:latin typeface="Times" pitchFamily="18" charset="0"/>
              </a:rPr>
              <a:t>, that are scattered among the coding sequences.</a:t>
            </a:r>
            <a:endParaRPr lang="en-US" sz="2800" i="1" dirty="0">
              <a:latin typeface="Times" pitchFamily="18" charset="0"/>
            </a:endParaRPr>
          </a:p>
        </p:txBody>
      </p:sp>
      <p:pic>
        <p:nvPicPr>
          <p:cNvPr id="907278" name="Picture 14" descr="Sec"/>
          <p:cNvPicPr>
            <a:picLocks noChangeAspect="1" noChangeArrowheads="1"/>
          </p:cNvPicPr>
          <p:nvPr/>
        </p:nvPicPr>
        <p:blipFill>
          <a:blip r:embed="rId9" cstate="print"/>
          <a:srcRect/>
          <a:stretch>
            <a:fillRect/>
          </a:stretch>
        </p:blipFill>
        <p:spPr bwMode="auto">
          <a:xfrm>
            <a:off x="1524000" y="0"/>
            <a:ext cx="1841500" cy="762000"/>
          </a:xfrm>
          <a:prstGeom prst="rect">
            <a:avLst/>
          </a:prstGeom>
          <a:noFill/>
        </p:spPr>
      </p:pic>
      <p:pic>
        <p:nvPicPr>
          <p:cNvPr id="907279" name="Picture 15" descr="Sec"/>
          <p:cNvPicPr>
            <a:picLocks noChangeAspect="1" noChangeArrowheads="1"/>
          </p:cNvPicPr>
          <p:nvPr/>
        </p:nvPicPr>
        <p:blipFill>
          <a:blip r:embed="rId10" cstate="print"/>
          <a:srcRect/>
          <a:stretch>
            <a:fillRect/>
          </a:stretch>
        </p:blipFill>
        <p:spPr bwMode="auto">
          <a:xfrm>
            <a:off x="4267200" y="0"/>
            <a:ext cx="3657600" cy="482600"/>
          </a:xfrm>
          <a:prstGeom prst="rect">
            <a:avLst/>
          </a:prstGeom>
          <a:noFill/>
        </p:spPr>
      </p:pic>
      <p:sp>
        <p:nvSpPr>
          <p:cNvPr id="907280" name="Text Box 16"/>
          <p:cNvSpPr txBox="1">
            <a:spLocks noChangeArrowheads="1"/>
          </p:cNvSpPr>
          <p:nvPr/>
        </p:nvSpPr>
        <p:spPr bwMode="auto">
          <a:xfrm>
            <a:off x="2089151" y="914401"/>
            <a:ext cx="688220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RNA Processing = Gene Expression</a:t>
            </a:r>
          </a:p>
        </p:txBody>
      </p:sp>
    </p:spTree>
    <p:extLst>
      <p:ext uri="{BB962C8B-B14F-4D97-AF65-F5344CB8AC3E}">
        <p14:creationId xmlns:p14="http://schemas.microsoft.com/office/powerpoint/2010/main" val="45380586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7276"/>
                                        </p:tgtEl>
                                        <p:attrNameLst>
                                          <p:attrName>style.visibility</p:attrName>
                                        </p:attrNameLst>
                                      </p:cBhvr>
                                      <p:to>
                                        <p:strVal val="visible"/>
                                      </p:to>
                                    </p:set>
                                    <p:animEffect transition="in" filter="box(out)">
                                      <p:cBhvr>
                                        <p:cTn id="7" dur="500"/>
                                        <p:tgtEl>
                                          <p:spTgt spid="90727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07277"/>
                                        </p:tgtEl>
                                        <p:attrNameLst>
                                          <p:attrName>style.visibility</p:attrName>
                                        </p:attrNameLst>
                                      </p:cBhvr>
                                      <p:to>
                                        <p:strVal val="visible"/>
                                      </p:to>
                                    </p:set>
                                    <p:animEffect transition="in" filter="box(out)">
                                      <p:cBhvr>
                                        <p:cTn id="12" dur="500"/>
                                        <p:tgtEl>
                                          <p:spTgt spid="907277"/>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07268"/>
                                        </p:tgtEl>
                                        <p:attrNameLst>
                                          <p:attrName>style.visibility</p:attrName>
                                        </p:attrNameLst>
                                      </p:cBhvr>
                                      <p:to>
                                        <p:strVal val="visible"/>
                                      </p:to>
                                    </p:set>
                                    <p:animEffect transition="in" filter="box(out)">
                                      <p:cBhvr>
                                        <p:cTn id="16" dur="500"/>
                                        <p:tgtEl>
                                          <p:spTgt spid="907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276" grpId="0" autoUpdateAnimBg="0"/>
      <p:bldP spid="907277"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0"/>
            <a:ext cx="10530625" cy="1417638"/>
          </a:xfrm>
        </p:spPr>
        <p:txBody>
          <a:bodyPr>
            <a:noAutofit/>
          </a:bodyPr>
          <a:lstStyle/>
          <a:p>
            <a:r>
              <a:rPr lang="en-US" sz="2800" dirty="0" smtClean="0"/>
              <a:t>10/14 </a:t>
            </a:r>
            <a:r>
              <a:rPr lang="en-US" sz="2800" dirty="0"/>
              <a:t>Enzymes CH 6.3</a:t>
            </a:r>
            <a:br>
              <a:rPr lang="en-US" sz="2800" dirty="0"/>
            </a:br>
            <a:r>
              <a:rPr lang="en-US" sz="2800" dirty="0"/>
              <a:t>Obj. TSW learn how enzymes function and the environmental factors that influence them in and activity/ lab. </a:t>
            </a:r>
            <a:r>
              <a:rPr lang="en-US" sz="2800" dirty="0" smtClean="0"/>
              <a:t>P.80NB</a:t>
            </a:r>
            <a:endParaRPr lang="en-US" sz="2800" dirty="0"/>
          </a:p>
        </p:txBody>
      </p:sp>
      <p:sp>
        <p:nvSpPr>
          <p:cNvPr id="3" name="Content Placeholder 2"/>
          <p:cNvSpPr>
            <a:spLocks noGrp="1"/>
          </p:cNvSpPr>
          <p:nvPr>
            <p:ph idx="1"/>
          </p:nvPr>
        </p:nvSpPr>
        <p:spPr>
          <a:xfrm>
            <a:off x="1523999" y="1295401"/>
            <a:ext cx="10208455" cy="5562600"/>
          </a:xfrm>
        </p:spPr>
        <p:txBody>
          <a:bodyPr/>
          <a:lstStyle/>
          <a:p>
            <a:pPr marL="514350" indent="-514350">
              <a:buFont typeface="+mj-lt"/>
              <a:buAutoNum type="arabicPeriod"/>
            </a:pPr>
            <a:r>
              <a:rPr lang="en-US" dirty="0" smtClean="0"/>
              <a:t>What type of macromolecule is an enzyme?</a:t>
            </a:r>
          </a:p>
          <a:p>
            <a:pPr marL="514350" indent="-514350">
              <a:buFont typeface="+mj-lt"/>
              <a:buAutoNum type="arabicPeriod"/>
            </a:pPr>
            <a:r>
              <a:rPr lang="en-US" dirty="0" smtClean="0"/>
              <a:t>What is the purpose of an enzyme?</a:t>
            </a:r>
          </a:p>
          <a:p>
            <a:pPr marL="514350" indent="-514350">
              <a:buFont typeface="+mj-lt"/>
              <a:buAutoNum type="arabicPeriod"/>
            </a:pPr>
            <a:r>
              <a:rPr lang="en-US" dirty="0" smtClean="0"/>
              <a:t>Name 3 environmental factors that influence an enzymes function.</a:t>
            </a:r>
          </a:p>
          <a:p>
            <a:pPr marL="3657600" lvl="8" indent="0">
              <a:buNone/>
            </a:pPr>
            <a:r>
              <a:rPr lang="en-US" sz="2400" dirty="0" smtClean="0"/>
              <a:t>Please Draw this picture on your Warm Up.</a:t>
            </a:r>
            <a:endParaRPr lang="en-US" sz="2400" dirty="0"/>
          </a:p>
        </p:txBody>
      </p:sp>
      <p:pic>
        <p:nvPicPr>
          <p:cNvPr id="4" name="Picture 6" descr="http://waynesword.palomar.edu/images/enzyme5.gif"/>
          <p:cNvPicPr>
            <a:picLocks noChangeAspect="1" noChangeArrowheads="1"/>
          </p:cNvPicPr>
          <p:nvPr/>
        </p:nvPicPr>
        <p:blipFill>
          <a:blip r:embed="rId2" cstate="print"/>
          <a:srcRect/>
          <a:stretch>
            <a:fillRect/>
          </a:stretch>
        </p:blipFill>
        <p:spPr bwMode="auto">
          <a:xfrm>
            <a:off x="1525138" y="3505200"/>
            <a:ext cx="5805297" cy="2590800"/>
          </a:xfrm>
          <a:prstGeom prst="rect">
            <a:avLst/>
          </a:prstGeom>
          <a:noFill/>
        </p:spPr>
      </p:pic>
    </p:spTree>
    <p:extLst>
      <p:ext uri="{BB962C8B-B14F-4D97-AF65-F5344CB8AC3E}">
        <p14:creationId xmlns:p14="http://schemas.microsoft.com/office/powerpoint/2010/main" val="23282732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aynesword.palomar.edu/images/enzyme5.gif"/>
          <p:cNvPicPr>
            <a:picLocks noChangeAspect="1" noChangeArrowheads="1"/>
          </p:cNvPicPr>
          <p:nvPr/>
        </p:nvPicPr>
        <p:blipFill>
          <a:blip r:embed="rId2" cstate="print"/>
          <a:srcRect/>
          <a:stretch>
            <a:fillRect/>
          </a:stretch>
        </p:blipFill>
        <p:spPr bwMode="auto">
          <a:xfrm>
            <a:off x="6165292" y="0"/>
            <a:ext cx="5805297" cy="2590800"/>
          </a:xfrm>
          <a:prstGeom prst="rect">
            <a:avLst/>
          </a:prstGeom>
          <a:noFill/>
        </p:spPr>
      </p:pic>
      <p:sp>
        <p:nvSpPr>
          <p:cNvPr id="2" name="Title 1"/>
          <p:cNvSpPr>
            <a:spLocks noGrp="1"/>
          </p:cNvSpPr>
          <p:nvPr>
            <p:ph type="title"/>
          </p:nvPr>
        </p:nvSpPr>
        <p:spPr>
          <a:xfrm>
            <a:off x="1524000" y="0"/>
            <a:ext cx="2667000" cy="1417638"/>
          </a:xfrm>
        </p:spPr>
        <p:txBody>
          <a:bodyPr>
            <a:normAutofit fontScale="90000"/>
          </a:bodyPr>
          <a:lstStyle/>
          <a:p>
            <a:r>
              <a:rPr lang="en-US" dirty="0" smtClean="0"/>
              <a:t/>
            </a:r>
            <a:br>
              <a:rPr lang="en-US" dirty="0" smtClean="0"/>
            </a:br>
            <a:r>
              <a:rPr lang="en-US" sz="3100" b="1" dirty="0"/>
              <a:t>Macromolecules &amp; Subunits Notes p. 8</a:t>
            </a:r>
            <a:r>
              <a:rPr lang="en-US" sz="3100" b="1" dirty="0" smtClean="0"/>
              <a:t>5NB</a:t>
            </a:r>
            <a:r>
              <a:rPr lang="en-US" dirty="0" smtClean="0"/>
              <a:t/>
            </a:r>
            <a:br>
              <a:rPr lang="en-US" dirty="0" smtClean="0"/>
            </a:br>
            <a:endParaRPr lang="en-US" dirty="0"/>
          </a:p>
        </p:txBody>
      </p:sp>
      <p:sp>
        <p:nvSpPr>
          <p:cNvPr id="3" name="Content Placeholder 2"/>
          <p:cNvSpPr>
            <a:spLocks noGrp="1"/>
          </p:cNvSpPr>
          <p:nvPr>
            <p:ph idx="1"/>
          </p:nvPr>
        </p:nvSpPr>
        <p:spPr>
          <a:xfrm>
            <a:off x="1524000" y="2209801"/>
            <a:ext cx="8229600" cy="3916363"/>
          </a:xfrm>
        </p:spPr>
        <p:txBody>
          <a:bodyPr>
            <a:normAutofit lnSpcReduction="10000"/>
          </a:bodyPr>
          <a:lstStyle/>
          <a:p>
            <a:r>
              <a:rPr lang="en-US" b="1" dirty="0" smtClean="0"/>
              <a:t>Lipid</a:t>
            </a:r>
            <a:r>
              <a:rPr lang="en-US" baseline="-25000" dirty="0" smtClean="0"/>
              <a:t> </a:t>
            </a:r>
            <a:r>
              <a:rPr lang="en-US" dirty="0" smtClean="0"/>
              <a:t>– Fatty Acids</a:t>
            </a:r>
          </a:p>
          <a:p>
            <a:r>
              <a:rPr lang="en-US" b="1" dirty="0" smtClean="0"/>
              <a:t>Carbohydrate</a:t>
            </a:r>
            <a:r>
              <a:rPr lang="en-US" dirty="0" smtClean="0"/>
              <a:t>- Saccharides</a:t>
            </a:r>
          </a:p>
          <a:p>
            <a:r>
              <a:rPr lang="en-US" b="1" dirty="0" smtClean="0"/>
              <a:t>Protein</a:t>
            </a:r>
            <a:r>
              <a:rPr lang="en-US" dirty="0" smtClean="0"/>
              <a:t>( Enzymes)– Amino Acids</a:t>
            </a:r>
          </a:p>
          <a:p>
            <a:pPr lvl="1"/>
            <a:r>
              <a:rPr lang="en-US" dirty="0" smtClean="0"/>
              <a:t>Temperature</a:t>
            </a:r>
          </a:p>
          <a:p>
            <a:pPr lvl="1"/>
            <a:r>
              <a:rPr lang="en-US" dirty="0" smtClean="0"/>
              <a:t>pH</a:t>
            </a:r>
          </a:p>
          <a:p>
            <a:pPr lvl="1"/>
            <a:r>
              <a:rPr lang="en-US" dirty="0" smtClean="0"/>
              <a:t>[Substrate ]  &amp; [Enzymes]</a:t>
            </a:r>
          </a:p>
          <a:p>
            <a:pPr lvl="1"/>
            <a:r>
              <a:rPr lang="en-US" dirty="0" smtClean="0"/>
              <a:t>[Salt]</a:t>
            </a:r>
          </a:p>
          <a:p>
            <a:pPr marL="457200" lvl="1" indent="0">
              <a:buNone/>
            </a:pPr>
            <a:endParaRPr lang="en-US" dirty="0" smtClean="0"/>
          </a:p>
          <a:p>
            <a:r>
              <a:rPr lang="en-US" b="1" dirty="0" smtClean="0"/>
              <a:t>Nucleic Acid  </a:t>
            </a:r>
            <a:r>
              <a:rPr lang="en-US" dirty="0" smtClean="0"/>
              <a:t>- Nucleotides</a:t>
            </a:r>
            <a:endParaRPr lang="en-US" dirty="0"/>
          </a:p>
        </p:txBody>
      </p:sp>
      <p:pic>
        <p:nvPicPr>
          <p:cNvPr id="5" name="Picture 2" descr="http://www.elmhurst.edu/~chm/vchembook/images/571lockkey.gif">
            <a:hlinkClick r:id="rId3"/>
          </p:cNvPr>
          <p:cNvPicPr>
            <a:picLocks noChangeAspect="1" noChangeArrowheads="1"/>
          </p:cNvPicPr>
          <p:nvPr/>
        </p:nvPicPr>
        <p:blipFill>
          <a:blip r:embed="rId4" cstate="print"/>
          <a:srcRect/>
          <a:stretch>
            <a:fillRect/>
          </a:stretch>
        </p:blipFill>
        <p:spPr bwMode="auto">
          <a:xfrm>
            <a:off x="7647214" y="3276600"/>
            <a:ext cx="3020786" cy="3171826"/>
          </a:xfrm>
          <a:prstGeom prst="rect">
            <a:avLst/>
          </a:prstGeom>
          <a:noFill/>
        </p:spPr>
      </p:pic>
      <p:sp>
        <p:nvSpPr>
          <p:cNvPr id="6" name="TextBox 5"/>
          <p:cNvSpPr txBox="1"/>
          <p:nvPr/>
        </p:nvSpPr>
        <p:spPr>
          <a:xfrm>
            <a:off x="293298" y="4400848"/>
            <a:ext cx="1708030" cy="923330"/>
          </a:xfrm>
          <a:prstGeom prst="rect">
            <a:avLst/>
          </a:prstGeom>
          <a:noFill/>
        </p:spPr>
        <p:txBody>
          <a:bodyPr wrap="square" rtlCol="0">
            <a:spAutoFit/>
          </a:bodyPr>
          <a:lstStyle/>
          <a:p>
            <a:r>
              <a:rPr lang="en-US" dirty="0" smtClean="0">
                <a:solidFill>
                  <a:srgbClr val="FF0000"/>
                </a:solidFill>
              </a:rPr>
              <a:t>***[    ] means concentration, or amount. </a:t>
            </a:r>
            <a:endParaRPr lang="en-US" dirty="0">
              <a:solidFill>
                <a:srgbClr val="FF0000"/>
              </a:solidFill>
            </a:endParaRPr>
          </a:p>
        </p:txBody>
      </p:sp>
      <p:sp>
        <p:nvSpPr>
          <p:cNvPr id="7" name="TextBox 6"/>
          <p:cNvSpPr txBox="1"/>
          <p:nvPr/>
        </p:nvSpPr>
        <p:spPr>
          <a:xfrm>
            <a:off x="4632385" y="396815"/>
            <a:ext cx="1449238" cy="369332"/>
          </a:xfrm>
          <a:prstGeom prst="rect">
            <a:avLst/>
          </a:prstGeom>
          <a:noFill/>
        </p:spPr>
        <p:txBody>
          <a:bodyPr wrap="square" rtlCol="0">
            <a:spAutoFit/>
          </a:bodyPr>
          <a:lstStyle/>
          <a:p>
            <a:r>
              <a:rPr lang="en-US" b="1" dirty="0" smtClean="0">
                <a:solidFill>
                  <a:srgbClr val="FF0000"/>
                </a:solidFill>
              </a:rPr>
              <a:t>Draw this </a:t>
            </a:r>
            <a:endParaRPr lang="en-US" b="1" dirty="0">
              <a:solidFill>
                <a:srgbClr val="FF0000"/>
              </a:solidFill>
            </a:endParaRPr>
          </a:p>
        </p:txBody>
      </p:sp>
      <p:sp>
        <p:nvSpPr>
          <p:cNvPr id="8" name="Right Arrow 7"/>
          <p:cNvSpPr/>
          <p:nvPr/>
        </p:nvSpPr>
        <p:spPr>
          <a:xfrm>
            <a:off x="5726642" y="452084"/>
            <a:ext cx="396815" cy="2587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702999" y="1417638"/>
            <a:ext cx="2708694" cy="646331"/>
          </a:xfrm>
          <a:prstGeom prst="rect">
            <a:avLst/>
          </a:prstGeom>
          <a:noFill/>
        </p:spPr>
        <p:txBody>
          <a:bodyPr wrap="square" rtlCol="0">
            <a:spAutoFit/>
          </a:bodyPr>
          <a:lstStyle/>
          <a:p>
            <a:r>
              <a:rPr lang="en-US" b="1" dirty="0" smtClean="0">
                <a:solidFill>
                  <a:srgbClr val="FF0000"/>
                </a:solidFill>
              </a:rPr>
              <a:t>Write down these notes below.</a:t>
            </a:r>
            <a:endParaRPr lang="en-US" b="1" dirty="0">
              <a:solidFill>
                <a:srgbClr val="FF0000"/>
              </a:solidFill>
            </a:endParaRPr>
          </a:p>
        </p:txBody>
      </p:sp>
      <p:sp>
        <p:nvSpPr>
          <p:cNvPr id="10" name="Down Arrow 9"/>
          <p:cNvSpPr/>
          <p:nvPr/>
        </p:nvSpPr>
        <p:spPr>
          <a:xfrm>
            <a:off x="2691442" y="1802921"/>
            <a:ext cx="365904" cy="4068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26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2188"/>
          </a:xfrm>
        </p:spPr>
        <p:txBody>
          <a:bodyPr/>
          <a:lstStyle/>
          <a:p>
            <a:pPr algn="ctr"/>
            <a:r>
              <a:rPr lang="en-US" dirty="0" smtClean="0"/>
              <a:t>Enzymatic Reaction of </a:t>
            </a:r>
            <a:r>
              <a:rPr lang="en-US" dirty="0" err="1" smtClean="0"/>
              <a:t>Sucrase</a:t>
            </a:r>
            <a:r>
              <a:rPr lang="en-US" dirty="0" smtClean="0"/>
              <a:t> on Sucrose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1776" y="1267759"/>
            <a:ext cx="5108448" cy="4611793"/>
          </a:xfrm>
        </p:spPr>
      </p:pic>
    </p:spTree>
    <p:extLst>
      <p:ext uri="{BB962C8B-B14F-4D97-AF65-F5344CB8AC3E}">
        <p14:creationId xmlns:p14="http://schemas.microsoft.com/office/powerpoint/2010/main" val="30456572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4603" y="756220"/>
            <a:ext cx="8082794" cy="5388529"/>
          </a:xfrm>
        </p:spPr>
      </p:pic>
      <p:sp>
        <p:nvSpPr>
          <p:cNvPr id="2" name="Title 1"/>
          <p:cNvSpPr>
            <a:spLocks noGrp="1"/>
          </p:cNvSpPr>
          <p:nvPr>
            <p:ph type="title"/>
          </p:nvPr>
        </p:nvSpPr>
        <p:spPr>
          <a:xfrm>
            <a:off x="838200" y="365126"/>
            <a:ext cx="10515600" cy="782188"/>
          </a:xfrm>
        </p:spPr>
        <p:txBody>
          <a:bodyPr/>
          <a:lstStyle/>
          <a:p>
            <a:pPr algn="ctr"/>
            <a:r>
              <a:rPr lang="en-US" dirty="0" smtClean="0"/>
              <a:t>Enzymatic Reaction of </a:t>
            </a:r>
            <a:r>
              <a:rPr lang="en-US" dirty="0" err="1" smtClean="0"/>
              <a:t>Sucrase</a:t>
            </a:r>
            <a:r>
              <a:rPr lang="en-US" dirty="0" smtClean="0"/>
              <a:t> on Sucrose</a:t>
            </a:r>
            <a:endParaRPr lang="en-US" dirty="0"/>
          </a:p>
        </p:txBody>
      </p:sp>
    </p:spTree>
    <p:extLst>
      <p:ext uri="{BB962C8B-B14F-4D97-AF65-F5344CB8AC3E}">
        <p14:creationId xmlns:p14="http://schemas.microsoft.com/office/powerpoint/2010/main" val="12139449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Catalase Lab</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9094495"/>
              </p:ext>
            </p:extLst>
          </p:nvPr>
        </p:nvGraphicFramePr>
        <p:xfrm>
          <a:off x="0" y="1600201"/>
          <a:ext cx="12192000" cy="4632168"/>
        </p:xfrm>
        <a:graphic>
          <a:graphicData uri="http://schemas.openxmlformats.org/drawingml/2006/table">
            <a:tbl>
              <a:tblPr firstRow="1" bandRow="1">
                <a:tableStyleId>{5C22544A-7EE6-4342-B048-85BDC9FD1C3A}</a:tableStyleId>
              </a:tblPr>
              <a:tblGrid>
                <a:gridCol w="1599260"/>
                <a:gridCol w="2464740"/>
                <a:gridCol w="2032000"/>
                <a:gridCol w="2032000"/>
                <a:gridCol w="2032000"/>
                <a:gridCol w="2032000"/>
              </a:tblGrid>
              <a:tr h="1888968">
                <a:tc>
                  <a:txBody>
                    <a:bodyPr/>
                    <a:lstStyle/>
                    <a:p>
                      <a:r>
                        <a:rPr lang="en-US" sz="2400" dirty="0" smtClean="0"/>
                        <a:t>ml H2O2</a:t>
                      </a:r>
                      <a:endParaRPr lang="en-US" sz="2400" dirty="0"/>
                    </a:p>
                  </a:txBody>
                  <a:tcPr/>
                </a:tc>
                <a:tc>
                  <a:txBody>
                    <a:bodyPr/>
                    <a:lstStyle/>
                    <a:p>
                      <a:r>
                        <a:rPr lang="en-US" sz="2400" dirty="0" smtClean="0"/>
                        <a:t>Person</a:t>
                      </a:r>
                      <a:r>
                        <a:rPr lang="en-US" sz="2400" baseline="0" dirty="0" smtClean="0"/>
                        <a:t> 1</a:t>
                      </a:r>
                      <a:endParaRPr lang="en-US" sz="2400" dirty="0"/>
                    </a:p>
                  </a:txBody>
                  <a:tcPr/>
                </a:tc>
                <a:tc>
                  <a:txBody>
                    <a:bodyPr/>
                    <a:lstStyle/>
                    <a:p>
                      <a:r>
                        <a:rPr lang="en-US" sz="2400" dirty="0" smtClean="0"/>
                        <a:t>Person 2</a:t>
                      </a:r>
                      <a:endParaRPr lang="en-US" sz="2400" dirty="0"/>
                    </a:p>
                  </a:txBody>
                  <a:tcPr/>
                </a:tc>
                <a:tc>
                  <a:txBody>
                    <a:bodyPr/>
                    <a:lstStyle/>
                    <a:p>
                      <a:r>
                        <a:rPr lang="en-US" sz="2400" dirty="0" smtClean="0"/>
                        <a:t>Person</a:t>
                      </a:r>
                      <a:r>
                        <a:rPr lang="en-US" sz="2400" baseline="0" dirty="0" smtClean="0"/>
                        <a:t> 3</a:t>
                      </a:r>
                      <a:endParaRPr lang="en-US" sz="2400" dirty="0"/>
                    </a:p>
                  </a:txBody>
                  <a:tcPr/>
                </a:tc>
                <a:tc>
                  <a:txBody>
                    <a:bodyPr/>
                    <a:lstStyle/>
                    <a:p>
                      <a:r>
                        <a:rPr lang="en-US" sz="2400" dirty="0" smtClean="0"/>
                        <a:t>Person</a:t>
                      </a:r>
                      <a:r>
                        <a:rPr lang="en-US" sz="2400" baseline="0" dirty="0" smtClean="0"/>
                        <a:t> 4</a:t>
                      </a:r>
                      <a:endParaRPr lang="en-US" sz="2400" dirty="0"/>
                    </a:p>
                  </a:txBody>
                  <a:tcPr/>
                </a:tc>
                <a:tc>
                  <a:txBody>
                    <a:bodyPr/>
                    <a:lstStyle/>
                    <a:p>
                      <a:r>
                        <a:rPr lang="en-US" sz="2400" dirty="0" smtClean="0"/>
                        <a:t>Person 5</a:t>
                      </a:r>
                      <a:endParaRPr lang="en-US" sz="2400" dirty="0"/>
                    </a:p>
                  </a:txBody>
                  <a:tcPr/>
                </a:tc>
              </a:tr>
              <a:tr h="450636">
                <a:tc>
                  <a:txBody>
                    <a:bodyPr/>
                    <a:lstStyle/>
                    <a:p>
                      <a:r>
                        <a:rPr lang="en-US" sz="2400" dirty="0" smtClean="0"/>
                        <a:t>5</a:t>
                      </a:r>
                      <a:endParaRPr lang="en-US" sz="2400" dirty="0"/>
                    </a:p>
                  </a:txBody>
                  <a:tcPr/>
                </a:tc>
                <a:tc>
                  <a:txBody>
                    <a:bodyPr/>
                    <a:lstStyle/>
                    <a:p>
                      <a:r>
                        <a:rPr lang="en-US" sz="2400" dirty="0" smtClean="0"/>
                        <a:t>100</a:t>
                      </a:r>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dirty="0"/>
                    </a:p>
                  </a:txBody>
                  <a:tcPr/>
                </a:tc>
              </a:tr>
              <a:tr h="450636">
                <a:tc>
                  <a:txBody>
                    <a:bodyPr/>
                    <a:lstStyle/>
                    <a:p>
                      <a:r>
                        <a:rPr lang="en-US" sz="2400" dirty="0" smtClean="0"/>
                        <a:t>6</a:t>
                      </a:r>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a:p>
                  </a:txBody>
                  <a:tcPr/>
                </a:tc>
                <a:tc>
                  <a:txBody>
                    <a:bodyPr/>
                    <a:lstStyle/>
                    <a:p>
                      <a:endParaRPr lang="en-US" sz="2400" dirty="0"/>
                    </a:p>
                  </a:txBody>
                  <a:tcPr/>
                </a:tc>
                <a:tc>
                  <a:txBody>
                    <a:bodyPr/>
                    <a:lstStyle/>
                    <a:p>
                      <a:endParaRPr lang="en-US" sz="2400" dirty="0"/>
                    </a:p>
                  </a:txBody>
                  <a:tcPr/>
                </a:tc>
              </a:tr>
              <a:tr h="450636">
                <a:tc>
                  <a:txBody>
                    <a:bodyPr/>
                    <a:lstStyle/>
                    <a:p>
                      <a:r>
                        <a:rPr lang="en-US" sz="2400" dirty="0" smtClean="0"/>
                        <a:t>7</a:t>
                      </a:r>
                      <a:endParaRPr lang="en-US" sz="2400" dirty="0"/>
                    </a:p>
                  </a:txBody>
                  <a:tcPr/>
                </a:tc>
                <a:tc>
                  <a:txBody>
                    <a:bodyPr/>
                    <a:lstStyle/>
                    <a:p>
                      <a:endParaRPr lang="en-US" sz="2400" dirty="0"/>
                    </a:p>
                  </a:txBody>
                  <a:tcPr/>
                </a:tc>
                <a:tc>
                  <a:txBody>
                    <a:bodyPr/>
                    <a:lstStyle/>
                    <a:p>
                      <a:r>
                        <a:rPr lang="en-US" sz="2400" dirty="0" smtClean="0"/>
                        <a:t>120</a:t>
                      </a:r>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dirty="0"/>
                    </a:p>
                  </a:txBody>
                  <a:tcPr/>
                </a:tc>
              </a:tr>
              <a:tr h="450636">
                <a:tc>
                  <a:txBody>
                    <a:bodyPr/>
                    <a:lstStyle/>
                    <a:p>
                      <a:r>
                        <a:rPr lang="en-US" sz="2400" dirty="0" smtClean="0"/>
                        <a:t>8</a:t>
                      </a:r>
                      <a:endParaRPr lang="en-US" sz="2400" dirty="0"/>
                    </a:p>
                  </a:txBody>
                  <a:tcPr/>
                </a:tc>
                <a:tc>
                  <a:txBody>
                    <a:bodyPr/>
                    <a:lstStyle/>
                    <a:p>
                      <a:endParaRPr lang="en-US" sz="2400" dirty="0"/>
                    </a:p>
                  </a:txBody>
                  <a:tcPr/>
                </a:tc>
                <a:tc>
                  <a:txBody>
                    <a:bodyPr/>
                    <a:lstStyle/>
                    <a:p>
                      <a:endParaRPr lang="en-US" sz="2400"/>
                    </a:p>
                  </a:txBody>
                  <a:tcPr/>
                </a:tc>
                <a:tc>
                  <a:txBody>
                    <a:bodyPr/>
                    <a:lstStyle/>
                    <a:p>
                      <a:r>
                        <a:rPr lang="en-US" sz="2400" dirty="0" smtClean="0"/>
                        <a:t>120</a:t>
                      </a:r>
                      <a:endParaRPr lang="en-US" sz="2400" dirty="0"/>
                    </a:p>
                  </a:txBody>
                  <a:tcPr/>
                </a:tc>
                <a:tc>
                  <a:txBody>
                    <a:bodyPr/>
                    <a:lstStyle/>
                    <a:p>
                      <a:endParaRPr lang="en-US" sz="2400" dirty="0"/>
                    </a:p>
                  </a:txBody>
                  <a:tcPr/>
                </a:tc>
                <a:tc>
                  <a:txBody>
                    <a:bodyPr/>
                    <a:lstStyle/>
                    <a:p>
                      <a:endParaRPr lang="en-US" sz="2400" dirty="0"/>
                    </a:p>
                  </a:txBody>
                  <a:tcPr/>
                </a:tc>
              </a:tr>
              <a:tr h="450636">
                <a:tc>
                  <a:txBody>
                    <a:bodyPr/>
                    <a:lstStyle/>
                    <a:p>
                      <a:r>
                        <a:rPr lang="en-US" sz="2400" dirty="0" smtClean="0"/>
                        <a:t>9</a:t>
                      </a:r>
                      <a:endParaRPr lang="en-US" sz="2400" dirty="0"/>
                    </a:p>
                  </a:txBody>
                  <a:tcPr/>
                </a:tc>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r>
                        <a:rPr lang="en-US" sz="2400" dirty="0" smtClean="0"/>
                        <a:t>170</a:t>
                      </a:r>
                      <a:endParaRPr lang="en-US" sz="2400" dirty="0"/>
                    </a:p>
                  </a:txBody>
                  <a:tcPr/>
                </a:tc>
                <a:tc>
                  <a:txBody>
                    <a:bodyPr/>
                    <a:lstStyle/>
                    <a:p>
                      <a:endParaRPr lang="en-US" sz="2400" dirty="0"/>
                    </a:p>
                  </a:txBody>
                  <a:tcPr/>
                </a:tc>
              </a:tr>
              <a:tr h="450636">
                <a:tc>
                  <a:txBody>
                    <a:bodyPr/>
                    <a:lstStyle/>
                    <a:p>
                      <a:r>
                        <a:rPr lang="en-US" sz="2400" dirty="0" smtClean="0"/>
                        <a:t>10</a:t>
                      </a:r>
                      <a:endParaRPr lang="en-US" sz="2400" dirty="0"/>
                    </a:p>
                  </a:txBody>
                  <a:tcPr/>
                </a:tc>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endParaRPr lang="en-US" sz="2400" dirty="0"/>
                    </a:p>
                  </a:txBody>
                  <a:tcPr/>
                </a:tc>
                <a:tc>
                  <a:txBody>
                    <a:bodyPr/>
                    <a:lstStyle/>
                    <a:p>
                      <a:r>
                        <a:rPr lang="en-US" sz="2400" dirty="0" smtClean="0"/>
                        <a:t>140</a:t>
                      </a:r>
                      <a:endParaRPr lang="en-US" sz="2400" dirty="0"/>
                    </a:p>
                  </a:txBody>
                  <a:tcPr/>
                </a:tc>
              </a:tr>
            </a:tbl>
          </a:graphicData>
        </a:graphic>
      </p:graphicFrame>
    </p:spTree>
    <p:extLst>
      <p:ext uri="{BB962C8B-B14F-4D97-AF65-F5344CB8AC3E}">
        <p14:creationId xmlns:p14="http://schemas.microsoft.com/office/powerpoint/2010/main" val="24856655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Catalase Lab P. 27</a:t>
            </a:r>
            <a:endParaRPr lang="en-US" dirty="0"/>
          </a:p>
        </p:txBody>
      </p:sp>
      <p:sp>
        <p:nvSpPr>
          <p:cNvPr id="3" name="Content Placeholder 2"/>
          <p:cNvSpPr>
            <a:spLocks noGrp="1"/>
          </p:cNvSpPr>
          <p:nvPr>
            <p:ph idx="1"/>
          </p:nvPr>
        </p:nvSpPr>
        <p:spPr>
          <a:xfrm>
            <a:off x="1524000" y="1143001"/>
            <a:ext cx="9144000" cy="4602163"/>
          </a:xfrm>
        </p:spPr>
        <p:txBody>
          <a:bodyPr>
            <a:normAutofit fontScale="85000" lnSpcReduction="20000"/>
          </a:bodyPr>
          <a:lstStyle/>
          <a:p>
            <a:r>
              <a:rPr lang="en-US" dirty="0" smtClean="0"/>
              <a:t>1 flask / 2 people</a:t>
            </a:r>
          </a:p>
          <a:p>
            <a:r>
              <a:rPr lang="en-US" dirty="0" smtClean="0"/>
              <a:t>GLX</a:t>
            </a:r>
          </a:p>
          <a:p>
            <a:r>
              <a:rPr lang="en-US" dirty="0" smtClean="0"/>
              <a:t>Pressure Probe</a:t>
            </a:r>
          </a:p>
          <a:p>
            <a:r>
              <a:rPr lang="en-US" dirty="0" smtClean="0"/>
              <a:t>Yeast – 1 tsp.</a:t>
            </a:r>
          </a:p>
          <a:p>
            <a:r>
              <a:rPr lang="en-US" dirty="0" smtClean="0"/>
              <a:t>Hydrogen Peroxide 5ml</a:t>
            </a:r>
          </a:p>
          <a:p>
            <a:r>
              <a:rPr lang="en-US" dirty="0" smtClean="0"/>
              <a:t>Swirl</a:t>
            </a:r>
          </a:p>
          <a:p>
            <a:r>
              <a:rPr lang="en-US" dirty="0" smtClean="0"/>
              <a:t>Make observations.</a:t>
            </a:r>
          </a:p>
          <a:p>
            <a:r>
              <a:rPr lang="en-US" dirty="0" smtClean="0"/>
              <a:t>Write a summary paragraph about the function of enzymes with a picture of a substrate &amp; enzyme &amp; active site.  What factors allow for the enzyme to function?  What volume of H2O2 did Catalase work the best? Why does the enzyme speed up chemical reactions?  Enzymes can be used again &amp; again (Catalytic), how is this important in chemical reactions?  At </a:t>
            </a:r>
            <a:r>
              <a:rPr lang="en-US" smtClean="0"/>
              <a:t>what volumes (ml) </a:t>
            </a:r>
            <a:r>
              <a:rPr lang="en-US" dirty="0" smtClean="0"/>
              <a:t>did the </a:t>
            </a:r>
            <a:r>
              <a:rPr lang="en-US" dirty="0" err="1" smtClean="0"/>
              <a:t>Catalase</a:t>
            </a:r>
            <a:r>
              <a:rPr lang="en-US" dirty="0" smtClean="0"/>
              <a:t> work the best?  Write the chemical equation.</a:t>
            </a:r>
            <a:endParaRPr lang="en-US" dirty="0"/>
          </a:p>
        </p:txBody>
      </p:sp>
    </p:spTree>
    <p:extLst>
      <p:ext uri="{BB962C8B-B14F-4D97-AF65-F5344CB8AC3E}">
        <p14:creationId xmlns:p14="http://schemas.microsoft.com/office/powerpoint/2010/main" val="316939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AXES Paragraph – Catalase Lab</a:t>
            </a:r>
            <a:endParaRPr lang="en-US" dirty="0"/>
          </a:p>
        </p:txBody>
      </p:sp>
      <p:sp>
        <p:nvSpPr>
          <p:cNvPr id="3" name="Content Placeholder 2"/>
          <p:cNvSpPr>
            <a:spLocks noGrp="1"/>
          </p:cNvSpPr>
          <p:nvPr>
            <p:ph idx="1"/>
          </p:nvPr>
        </p:nvSpPr>
        <p:spPr>
          <a:xfrm>
            <a:off x="1524000" y="1295401"/>
            <a:ext cx="9144000" cy="4830763"/>
          </a:xfrm>
        </p:spPr>
        <p:txBody>
          <a:bodyPr>
            <a:normAutofit/>
          </a:bodyPr>
          <a:lstStyle/>
          <a:p>
            <a:r>
              <a:rPr lang="en-US" dirty="0" smtClean="0"/>
              <a:t>Assertion	What is Exothermic Reactions?  Use 					vocabulary.</a:t>
            </a:r>
          </a:p>
          <a:p>
            <a:r>
              <a:rPr lang="en-US" dirty="0" err="1" smtClean="0"/>
              <a:t>eXample</a:t>
            </a:r>
            <a:r>
              <a:rPr lang="en-US" dirty="0" smtClean="0"/>
              <a:t>		Discuss an </a:t>
            </a:r>
            <a:r>
              <a:rPr lang="en-US" dirty="0"/>
              <a:t>e</a:t>
            </a:r>
            <a:r>
              <a:rPr lang="en-US" dirty="0" smtClean="0"/>
              <a:t>xample of an enzyme. 			Include details from the lab.			</a:t>
            </a:r>
          </a:p>
          <a:p>
            <a:r>
              <a:rPr lang="en-US" dirty="0" smtClean="0"/>
              <a:t>Explanation	Describe the function of the enzyme, 			and factors that influence it.</a:t>
            </a:r>
          </a:p>
          <a:p>
            <a:endParaRPr lang="en-US" dirty="0" smtClean="0"/>
          </a:p>
          <a:p>
            <a:r>
              <a:rPr lang="en-US" dirty="0" smtClean="0"/>
              <a:t>Significance	Why are enzymes important for us?</a:t>
            </a:r>
            <a:endParaRPr lang="en-US" dirty="0"/>
          </a:p>
        </p:txBody>
      </p:sp>
    </p:spTree>
    <p:extLst>
      <p:ext uri="{BB962C8B-B14F-4D97-AF65-F5344CB8AC3E}">
        <p14:creationId xmlns:p14="http://schemas.microsoft.com/office/powerpoint/2010/main" val="1463381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rmAutofit fontScale="90000"/>
          </a:bodyPr>
          <a:lstStyle/>
          <a:p>
            <a:r>
              <a:rPr lang="en-US" dirty="0" smtClean="0"/>
              <a:t>10/17 Review for Midterm Test</a:t>
            </a:r>
            <a:br>
              <a:rPr lang="en-US" dirty="0" smtClean="0"/>
            </a:br>
            <a:r>
              <a:rPr lang="en-US" dirty="0" smtClean="0"/>
              <a:t>Obj. TSW review for the midterm test by answering the following questions relating to their study guide. P. 82 NB</a:t>
            </a:r>
            <a:endParaRPr lang="en-US" dirty="0"/>
          </a:p>
        </p:txBody>
      </p:sp>
      <p:sp>
        <p:nvSpPr>
          <p:cNvPr id="3" name="Content Placeholder 2"/>
          <p:cNvSpPr>
            <a:spLocks noGrp="1"/>
          </p:cNvSpPr>
          <p:nvPr>
            <p:ph idx="1"/>
          </p:nvPr>
        </p:nvSpPr>
        <p:spPr>
          <a:xfrm>
            <a:off x="0" y="1825625"/>
            <a:ext cx="5112327" cy="4351338"/>
          </a:xfrm>
        </p:spPr>
        <p:txBody>
          <a:bodyPr/>
          <a:lstStyle/>
          <a:p>
            <a:pPr marL="514350" indent="-514350">
              <a:buFont typeface="+mj-lt"/>
              <a:buAutoNum type="arabicPeriod"/>
            </a:pPr>
            <a:r>
              <a:rPr lang="en-US" dirty="0" smtClean="0"/>
              <a:t>How does selective permeability relate to the plasma membrane?</a:t>
            </a:r>
          </a:p>
          <a:p>
            <a:pPr marL="514350" indent="-514350">
              <a:buFont typeface="+mj-lt"/>
              <a:buAutoNum type="arabicPeriod"/>
            </a:pPr>
            <a:r>
              <a:rPr lang="en-US" dirty="0" smtClean="0"/>
              <a:t>What is a virus?  How does it replicate?</a:t>
            </a:r>
          </a:p>
          <a:p>
            <a:pPr marL="514350" indent="-514350">
              <a:buFont typeface="+mj-lt"/>
              <a:buAutoNum type="arabicPeriod"/>
            </a:pPr>
            <a:r>
              <a:rPr lang="en-US" dirty="0" smtClean="0"/>
              <a:t>Explain in 3 – 5 sentences the process of protein synthesis.</a:t>
            </a:r>
            <a:endParaRPr lang="en-US" dirty="0"/>
          </a:p>
        </p:txBody>
      </p:sp>
      <p:pic>
        <p:nvPicPr>
          <p:cNvPr id="4" name="Picture 3"/>
          <p:cNvPicPr>
            <a:picLocks noChangeAspect="1"/>
          </p:cNvPicPr>
          <p:nvPr/>
        </p:nvPicPr>
        <p:blipFill>
          <a:blip r:embed="rId2"/>
          <a:stretch>
            <a:fillRect/>
          </a:stretch>
        </p:blipFill>
        <p:spPr>
          <a:xfrm>
            <a:off x="6562725" y="1690689"/>
            <a:ext cx="5629275" cy="2486025"/>
          </a:xfrm>
          <a:prstGeom prst="rect">
            <a:avLst/>
          </a:prstGeom>
        </p:spPr>
      </p:pic>
      <p:pic>
        <p:nvPicPr>
          <p:cNvPr id="6" name="Picture 5"/>
          <p:cNvPicPr>
            <a:picLocks noChangeAspect="1"/>
          </p:cNvPicPr>
          <p:nvPr/>
        </p:nvPicPr>
        <p:blipFill>
          <a:blip r:embed="rId3"/>
          <a:stretch>
            <a:fillRect/>
          </a:stretch>
        </p:blipFill>
        <p:spPr>
          <a:xfrm>
            <a:off x="8597675" y="4176714"/>
            <a:ext cx="3594325" cy="2699035"/>
          </a:xfrm>
          <a:prstGeom prst="rect">
            <a:avLst/>
          </a:prstGeom>
        </p:spPr>
      </p:pic>
      <p:pic>
        <p:nvPicPr>
          <p:cNvPr id="7" name="Picture 6"/>
          <p:cNvPicPr>
            <a:picLocks noChangeAspect="1"/>
          </p:cNvPicPr>
          <p:nvPr/>
        </p:nvPicPr>
        <p:blipFill>
          <a:blip r:embed="rId4"/>
          <a:stretch>
            <a:fillRect/>
          </a:stretch>
        </p:blipFill>
        <p:spPr>
          <a:xfrm>
            <a:off x="5237145" y="3669680"/>
            <a:ext cx="3360530" cy="3403068"/>
          </a:xfrm>
          <a:prstGeom prst="rect">
            <a:avLst/>
          </a:prstGeom>
        </p:spPr>
      </p:pic>
    </p:spTree>
    <p:extLst>
      <p:ext uri="{BB962C8B-B14F-4D97-AF65-F5344CB8AC3E}">
        <p14:creationId xmlns:p14="http://schemas.microsoft.com/office/powerpoint/2010/main" val="15408090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rmAutofit fontScale="90000"/>
          </a:bodyPr>
          <a:lstStyle/>
          <a:p>
            <a:r>
              <a:rPr lang="en-US" dirty="0" smtClean="0"/>
              <a:t>10/18 Review for Midterm</a:t>
            </a:r>
            <a:br>
              <a:rPr lang="en-US" dirty="0" smtClean="0"/>
            </a:br>
            <a:r>
              <a:rPr lang="en-US" dirty="0" smtClean="0"/>
              <a:t>Obj. TSW learn compare and contrast major biological concepts for their study guide. P. 84 NB</a:t>
            </a:r>
            <a:endParaRPr lang="en-US" dirty="0"/>
          </a:p>
        </p:txBody>
      </p:sp>
      <p:sp>
        <p:nvSpPr>
          <p:cNvPr id="3" name="Content Placeholder 2"/>
          <p:cNvSpPr>
            <a:spLocks noGrp="1"/>
          </p:cNvSpPr>
          <p:nvPr>
            <p:ph idx="1"/>
          </p:nvPr>
        </p:nvSpPr>
        <p:spPr>
          <a:xfrm>
            <a:off x="0" y="1825625"/>
            <a:ext cx="4800600" cy="4351338"/>
          </a:xfrm>
        </p:spPr>
        <p:txBody>
          <a:bodyPr/>
          <a:lstStyle/>
          <a:p>
            <a:pPr marL="514350" indent="-514350">
              <a:buFont typeface="+mj-lt"/>
              <a:buAutoNum type="arabicPeriod"/>
            </a:pPr>
            <a:r>
              <a:rPr lang="en-US" dirty="0" smtClean="0"/>
              <a:t>Compare &amp; Contrast Eukaryotic and Prokaryotic Cells.</a:t>
            </a:r>
          </a:p>
          <a:p>
            <a:pPr marL="514350" indent="-514350">
              <a:buFont typeface="+mj-lt"/>
              <a:buAutoNum type="arabicPeriod"/>
            </a:pPr>
            <a:r>
              <a:rPr lang="en-US" dirty="0" smtClean="0"/>
              <a:t>Compare &amp; Contrast Plant &amp; Animal Cells.</a:t>
            </a:r>
          </a:p>
          <a:p>
            <a:pPr marL="514350" indent="-514350">
              <a:buFont typeface="+mj-lt"/>
              <a:buAutoNum type="arabicPeriod"/>
            </a:pPr>
            <a:r>
              <a:rPr lang="en-US" dirty="0" smtClean="0"/>
              <a:t>Compare &amp; Contrast Photosynthesis &amp; Cellular Respiration.</a:t>
            </a:r>
          </a:p>
          <a:p>
            <a:pPr marL="514350" indent="-514350">
              <a:buFont typeface="+mj-lt"/>
              <a:buAutoNum type="arabicPeriod"/>
            </a:pPr>
            <a:endParaRPr lang="en-US" dirty="0"/>
          </a:p>
        </p:txBody>
      </p:sp>
      <p:pic>
        <p:nvPicPr>
          <p:cNvPr id="6" name="Picture 5"/>
          <p:cNvPicPr>
            <a:picLocks noChangeAspect="1"/>
          </p:cNvPicPr>
          <p:nvPr/>
        </p:nvPicPr>
        <p:blipFill>
          <a:blip r:embed="rId2"/>
          <a:stretch>
            <a:fillRect/>
          </a:stretch>
        </p:blipFill>
        <p:spPr>
          <a:xfrm>
            <a:off x="7834744" y="1573784"/>
            <a:ext cx="4357255" cy="2628230"/>
          </a:xfrm>
          <a:prstGeom prst="rect">
            <a:avLst/>
          </a:prstGeom>
        </p:spPr>
      </p:pic>
      <p:pic>
        <p:nvPicPr>
          <p:cNvPr id="7" name="Picture 6"/>
          <p:cNvPicPr>
            <a:picLocks noChangeAspect="1"/>
          </p:cNvPicPr>
          <p:nvPr/>
        </p:nvPicPr>
        <p:blipFill>
          <a:blip r:embed="rId3"/>
          <a:stretch>
            <a:fillRect/>
          </a:stretch>
        </p:blipFill>
        <p:spPr>
          <a:xfrm>
            <a:off x="4537364" y="3578167"/>
            <a:ext cx="3713018" cy="3279833"/>
          </a:xfrm>
          <a:prstGeom prst="rect">
            <a:avLst/>
          </a:prstGeom>
        </p:spPr>
      </p:pic>
    </p:spTree>
    <p:extLst>
      <p:ext uri="{BB962C8B-B14F-4D97-AF65-F5344CB8AC3E}">
        <p14:creationId xmlns:p14="http://schemas.microsoft.com/office/powerpoint/2010/main" val="22801740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10/19 Review for Midterm</a:t>
            </a:r>
            <a:br>
              <a:rPr lang="en-US" dirty="0" smtClean="0"/>
            </a:br>
            <a:r>
              <a:rPr lang="en-US" dirty="0" smtClean="0"/>
              <a:t>Obj. TSW review variables and the control in a lab and analyze the graph.  P. 86 NB</a:t>
            </a:r>
            <a:endParaRPr lang="en-US" dirty="0"/>
          </a:p>
        </p:txBody>
      </p:sp>
      <p:sp>
        <p:nvSpPr>
          <p:cNvPr id="3" name="Content Placeholder 2"/>
          <p:cNvSpPr>
            <a:spLocks noGrp="1"/>
          </p:cNvSpPr>
          <p:nvPr>
            <p:ph idx="1"/>
          </p:nvPr>
        </p:nvSpPr>
        <p:spPr>
          <a:xfrm>
            <a:off x="0" y="2116571"/>
            <a:ext cx="5818909" cy="4351338"/>
          </a:xfrm>
        </p:spPr>
        <p:txBody>
          <a:bodyPr/>
          <a:lstStyle/>
          <a:p>
            <a:pPr marL="514350" indent="-514350">
              <a:buFont typeface="+mj-lt"/>
              <a:buAutoNum type="arabicPeriod"/>
            </a:pPr>
            <a:r>
              <a:rPr lang="en-US" dirty="0" smtClean="0"/>
              <a:t>Compare &amp; Contrast Independent and Dependent Variables.</a:t>
            </a:r>
          </a:p>
          <a:p>
            <a:pPr marL="514350" indent="-514350">
              <a:buFont typeface="+mj-lt"/>
              <a:buAutoNum type="arabicPeriod"/>
            </a:pPr>
            <a:r>
              <a:rPr lang="en-US" dirty="0" smtClean="0"/>
              <a:t>Why is the Control important?</a:t>
            </a:r>
          </a:p>
          <a:p>
            <a:pPr marL="514350" indent="-514350">
              <a:buFont typeface="+mj-lt"/>
              <a:buAutoNum type="arabicPeriod"/>
            </a:pPr>
            <a:r>
              <a:rPr lang="en-US" dirty="0" smtClean="0"/>
              <a:t>Using the graph, what is the trend?  How do you know?</a:t>
            </a:r>
            <a:endParaRPr lang="en-US" dirty="0"/>
          </a:p>
        </p:txBody>
      </p:sp>
      <p:pic>
        <p:nvPicPr>
          <p:cNvPr id="4" name="Picture 3"/>
          <p:cNvPicPr>
            <a:picLocks noChangeAspect="1"/>
          </p:cNvPicPr>
          <p:nvPr/>
        </p:nvPicPr>
        <p:blipFill>
          <a:blip r:embed="rId2"/>
          <a:stretch>
            <a:fillRect/>
          </a:stretch>
        </p:blipFill>
        <p:spPr>
          <a:xfrm>
            <a:off x="6192983" y="2116571"/>
            <a:ext cx="5999018" cy="4739036"/>
          </a:xfrm>
          <a:prstGeom prst="rect">
            <a:avLst/>
          </a:prstGeom>
        </p:spPr>
      </p:pic>
    </p:spTree>
    <p:extLst>
      <p:ext uri="{BB962C8B-B14F-4D97-AF65-F5344CB8AC3E}">
        <p14:creationId xmlns:p14="http://schemas.microsoft.com/office/powerpoint/2010/main" val="320820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CH 11 DNA &amp; Genes p.41 NB</a:t>
            </a:r>
            <a:endParaRPr lang="en-US" dirty="0"/>
          </a:p>
        </p:txBody>
      </p:sp>
      <p:sp>
        <p:nvSpPr>
          <p:cNvPr id="3" name="Content Placeholder 2"/>
          <p:cNvSpPr>
            <a:spLocks noGrp="1"/>
          </p:cNvSpPr>
          <p:nvPr>
            <p:ph idx="1"/>
          </p:nvPr>
        </p:nvSpPr>
        <p:spPr>
          <a:xfrm>
            <a:off x="1524000" y="1143001"/>
            <a:ext cx="9144000" cy="4525963"/>
          </a:xfrm>
        </p:spPr>
        <p:txBody>
          <a:bodyPr numCol="2">
            <a:normAutofit/>
          </a:bodyPr>
          <a:lstStyle/>
          <a:p>
            <a:pPr marL="514350" indent="-514350">
              <a:buFont typeface="+mj-lt"/>
              <a:buAutoNum type="arabicPeriod"/>
            </a:pPr>
            <a:r>
              <a:rPr lang="en-US" dirty="0" err="1" smtClean="0"/>
              <a:t>Deoxyribose</a:t>
            </a:r>
            <a:endParaRPr lang="en-US" dirty="0" smtClean="0"/>
          </a:p>
          <a:p>
            <a:pPr marL="514350" indent="-514350">
              <a:buFont typeface="+mj-lt"/>
              <a:buAutoNum type="arabicPeriod"/>
            </a:pPr>
            <a:r>
              <a:rPr lang="en-US" dirty="0" smtClean="0"/>
              <a:t>Nitrogenous Base</a:t>
            </a:r>
          </a:p>
          <a:p>
            <a:pPr marL="514350" indent="-514350">
              <a:buFont typeface="+mj-lt"/>
              <a:buAutoNum type="arabicPeriod"/>
            </a:pPr>
            <a:r>
              <a:rPr lang="en-US" dirty="0" smtClean="0"/>
              <a:t>Nucleotide</a:t>
            </a:r>
          </a:p>
          <a:p>
            <a:pPr marL="514350" indent="-514350">
              <a:buFont typeface="+mj-lt"/>
              <a:buAutoNum type="arabicPeriod"/>
            </a:pPr>
            <a:r>
              <a:rPr lang="en-US" dirty="0" smtClean="0"/>
              <a:t>Base Pair</a:t>
            </a:r>
          </a:p>
          <a:p>
            <a:pPr marL="514350" indent="-514350">
              <a:buFont typeface="+mj-lt"/>
              <a:buAutoNum type="arabicPeriod"/>
            </a:pPr>
            <a:r>
              <a:rPr lang="en-US" dirty="0" smtClean="0"/>
              <a:t>Hydrogen Bond</a:t>
            </a:r>
          </a:p>
          <a:p>
            <a:pPr marL="514350" indent="-514350">
              <a:buFont typeface="+mj-lt"/>
              <a:buAutoNum type="arabicPeriod"/>
            </a:pPr>
            <a:r>
              <a:rPr lang="en-US" dirty="0" smtClean="0"/>
              <a:t>Phosphate</a:t>
            </a:r>
          </a:p>
          <a:p>
            <a:pPr marL="514350" indent="-514350">
              <a:buFont typeface="+mj-lt"/>
              <a:buAutoNum type="arabicPeriod"/>
            </a:pPr>
            <a:r>
              <a:rPr lang="en-US" dirty="0" smtClean="0"/>
              <a:t>Adenine (A) &amp; Nitrogen Bases</a:t>
            </a:r>
          </a:p>
          <a:p>
            <a:pPr marL="514350" indent="-514350">
              <a:buFont typeface="+mj-lt"/>
              <a:buAutoNum type="arabicPeriod"/>
            </a:pPr>
            <a:r>
              <a:rPr lang="en-US" dirty="0" smtClean="0"/>
              <a:t>Cytosine</a:t>
            </a:r>
          </a:p>
          <a:p>
            <a:pPr marL="514350" indent="-514350">
              <a:buFont typeface="+mj-lt"/>
              <a:buAutoNum type="arabicPeriod"/>
            </a:pPr>
            <a:r>
              <a:rPr lang="en-US" dirty="0" smtClean="0"/>
              <a:t>*Nucleotides</a:t>
            </a:r>
          </a:p>
          <a:p>
            <a:pPr marL="514350" indent="-514350">
              <a:buFont typeface="+mj-lt"/>
              <a:buAutoNum type="arabicPeriod"/>
            </a:pPr>
            <a:r>
              <a:rPr lang="en-US" dirty="0" smtClean="0"/>
              <a:t> DNA Replication</a:t>
            </a:r>
          </a:p>
          <a:p>
            <a:pPr marL="514350" indent="-514350">
              <a:buFont typeface="+mj-lt"/>
              <a:buAutoNum type="arabicPeriod"/>
            </a:pPr>
            <a:r>
              <a:rPr lang="en-US" dirty="0" smtClean="0"/>
              <a:t>Double Helix</a:t>
            </a:r>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33089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heckerboard(across)">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ox(in)">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r>
              <a:rPr lang="en-US" dirty="0" smtClean="0"/>
              <a:t>Protein Synthesis</a:t>
            </a:r>
          </a:p>
          <a:p>
            <a:r>
              <a:rPr lang="en-US" dirty="0" smtClean="0"/>
              <a:t>Codon</a:t>
            </a:r>
          </a:p>
          <a:p>
            <a:r>
              <a:rPr lang="en-US" dirty="0" smtClean="0"/>
              <a:t>Anticodon</a:t>
            </a:r>
          </a:p>
          <a:p>
            <a:r>
              <a:rPr lang="en-US" dirty="0" smtClean="0"/>
              <a:t>RNA</a:t>
            </a:r>
          </a:p>
          <a:p>
            <a:r>
              <a:rPr lang="en-US" dirty="0" smtClean="0"/>
              <a:t>Amino Acid</a:t>
            </a:r>
            <a:endParaRPr lang="en-US" dirty="0"/>
          </a:p>
        </p:txBody>
      </p:sp>
    </p:spTree>
    <p:extLst>
      <p:ext uri="{BB962C8B-B14F-4D97-AF65-F5344CB8AC3E}">
        <p14:creationId xmlns:p14="http://schemas.microsoft.com/office/powerpoint/2010/main" val="13325655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r>
              <a:rPr lang="en-US" dirty="0" smtClean="0"/>
              <a:t>Photosynthesis</a:t>
            </a:r>
          </a:p>
          <a:p>
            <a:r>
              <a:rPr lang="en-US" dirty="0" smtClean="0"/>
              <a:t>Cellular Respiration</a:t>
            </a:r>
          </a:p>
          <a:p>
            <a:r>
              <a:rPr lang="en-US" dirty="0" smtClean="0"/>
              <a:t>Animal</a:t>
            </a:r>
          </a:p>
          <a:p>
            <a:r>
              <a:rPr lang="en-US" dirty="0" err="1" smtClean="0"/>
              <a:t>Eukayrotic</a:t>
            </a:r>
            <a:endParaRPr lang="en-US" dirty="0" smtClean="0"/>
          </a:p>
          <a:p>
            <a:r>
              <a:rPr lang="en-US" dirty="0" smtClean="0"/>
              <a:t>Nucleus</a:t>
            </a:r>
            <a:endParaRPr lang="en-US" dirty="0"/>
          </a:p>
        </p:txBody>
      </p:sp>
    </p:spTree>
    <p:extLst>
      <p:ext uri="{BB962C8B-B14F-4D97-AF65-F5344CB8AC3E}">
        <p14:creationId xmlns:p14="http://schemas.microsoft.com/office/powerpoint/2010/main" val="33922117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r>
              <a:rPr lang="en-US" dirty="0" smtClean="0"/>
              <a:t>Folded Membranes</a:t>
            </a:r>
          </a:p>
          <a:p>
            <a:r>
              <a:rPr lang="en-US" dirty="0" smtClean="0"/>
              <a:t>Osmosis</a:t>
            </a:r>
            <a:endParaRPr lang="en-US" dirty="0"/>
          </a:p>
        </p:txBody>
      </p:sp>
    </p:spTree>
    <p:extLst>
      <p:ext uri="{BB962C8B-B14F-4D97-AF65-F5344CB8AC3E}">
        <p14:creationId xmlns:p14="http://schemas.microsoft.com/office/powerpoint/2010/main" val="2633361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CH 11 DNA &amp;Genes*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DNA – Double  RNA – single</a:t>
            </a:r>
          </a:p>
          <a:p>
            <a:pPr marL="514350" indent="-514350">
              <a:buFont typeface="+mj-lt"/>
              <a:buAutoNum type="arabicPeriod"/>
            </a:pPr>
            <a:r>
              <a:rPr lang="en-US" dirty="0" smtClean="0"/>
              <a:t>DNA – </a:t>
            </a:r>
            <a:r>
              <a:rPr lang="en-US" dirty="0" err="1" smtClean="0"/>
              <a:t>Deoxyribose</a:t>
            </a:r>
            <a:r>
              <a:rPr lang="en-US" dirty="0" smtClean="0"/>
              <a:t>	RNA – Ribose</a:t>
            </a:r>
          </a:p>
          <a:p>
            <a:pPr marL="514350" indent="-514350">
              <a:buFont typeface="+mj-lt"/>
              <a:buAutoNum type="arabicPeriod"/>
            </a:pPr>
            <a:r>
              <a:rPr lang="en-US" dirty="0" smtClean="0"/>
              <a:t>DNA – ATCG			RNA – AUCG</a:t>
            </a:r>
          </a:p>
          <a:p>
            <a:pPr marL="514350" indent="-514350">
              <a:buFont typeface="+mj-lt"/>
              <a:buAutoNum type="arabicPeriod"/>
            </a:pPr>
            <a:r>
              <a:rPr lang="en-US" dirty="0" smtClean="0"/>
              <a:t>Amino Acids</a:t>
            </a:r>
          </a:p>
          <a:p>
            <a:pPr marL="514350" indent="-514350">
              <a:buFont typeface="+mj-lt"/>
              <a:buAutoNum type="arabicPeriod"/>
            </a:pPr>
            <a:r>
              <a:rPr lang="en-US" dirty="0" smtClean="0"/>
              <a:t>Amino Acids</a:t>
            </a:r>
          </a:p>
          <a:p>
            <a:pPr marL="514350" indent="-514350">
              <a:buFont typeface="+mj-lt"/>
              <a:buAutoNum type="arabicPeriod"/>
            </a:pPr>
            <a:r>
              <a:rPr lang="en-US" dirty="0" smtClean="0"/>
              <a:t>Proteins</a:t>
            </a:r>
          </a:p>
          <a:p>
            <a:pPr marL="514350" indent="-514350">
              <a:buFont typeface="+mj-lt"/>
              <a:buAutoNum type="arabicPeriod"/>
            </a:pPr>
            <a:r>
              <a:rPr lang="en-US" dirty="0" err="1" smtClean="0"/>
              <a:t>Codon</a:t>
            </a:r>
            <a:r>
              <a:rPr lang="en-US" dirty="0" smtClean="0"/>
              <a:t>*</a:t>
            </a:r>
          </a:p>
          <a:p>
            <a:pPr marL="514350" indent="-514350">
              <a:buFont typeface="+mj-lt"/>
              <a:buAutoNum type="arabicPeriod"/>
            </a:pPr>
            <a:r>
              <a:rPr lang="en-US" dirty="0" err="1" smtClean="0"/>
              <a:t>Threonine</a:t>
            </a: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183639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Fig"/>
          <p:cNvPicPr>
            <a:picLocks noChangeAspect="1" noChangeArrowheads="1"/>
          </p:cNvPicPr>
          <p:nvPr/>
        </p:nvPicPr>
        <p:blipFill>
          <a:blip r:embed="rId2" cstate="print"/>
          <a:srcRect/>
          <a:stretch>
            <a:fillRect/>
          </a:stretch>
        </p:blipFill>
        <p:spPr bwMode="auto">
          <a:xfrm>
            <a:off x="6248400" y="2590800"/>
            <a:ext cx="4419600" cy="3887940"/>
          </a:xfrm>
          <a:prstGeom prst="rect">
            <a:avLst/>
          </a:prstGeom>
          <a:noFill/>
        </p:spPr>
      </p:pic>
      <p:sp>
        <p:nvSpPr>
          <p:cNvPr id="3" name="TextBox 2"/>
          <p:cNvSpPr txBox="1"/>
          <p:nvPr/>
        </p:nvSpPr>
        <p:spPr>
          <a:xfrm>
            <a:off x="1524000" y="1"/>
            <a:ext cx="9144000" cy="4247317"/>
          </a:xfrm>
          <a:prstGeom prst="rect">
            <a:avLst/>
          </a:prstGeom>
          <a:noFill/>
        </p:spPr>
        <p:txBody>
          <a:bodyPr wrap="square" rtlCol="0">
            <a:spAutoFit/>
          </a:bodyPr>
          <a:lstStyle/>
          <a:p>
            <a:pPr marL="342900" indent="-342900"/>
            <a:r>
              <a:rPr lang="en-US" b="1" dirty="0"/>
              <a:t>POP QUIZ  </a:t>
            </a:r>
            <a:r>
              <a:rPr lang="en-US" dirty="0"/>
              <a:t>Write your name on your binder paper.</a:t>
            </a:r>
          </a:p>
          <a:p>
            <a:pPr marL="342900" indent="-342900">
              <a:buAutoNum type="arabicPeriod"/>
            </a:pPr>
            <a:r>
              <a:rPr lang="en-US" dirty="0"/>
              <a:t>What is this molecule? Spell it out.</a:t>
            </a:r>
          </a:p>
          <a:p>
            <a:pPr marL="342900" indent="-342900">
              <a:buAutoNum type="arabicPeriod"/>
            </a:pPr>
            <a:r>
              <a:rPr lang="en-US" dirty="0"/>
              <a:t>What is the shape of the molecule?</a:t>
            </a:r>
          </a:p>
          <a:p>
            <a:pPr marL="342900" indent="-342900">
              <a:buAutoNum type="arabicPeriod"/>
            </a:pPr>
            <a:r>
              <a:rPr lang="en-US" dirty="0"/>
              <a:t>What are the two purposes/ functions of this molecule?</a:t>
            </a:r>
          </a:p>
          <a:p>
            <a:pPr marL="342900" indent="-342900">
              <a:buAutoNum type="arabicPeriod"/>
            </a:pPr>
            <a:r>
              <a:rPr lang="en-US" dirty="0"/>
              <a:t>Write the three names for the parts of a nucleotide.  Be specific.</a:t>
            </a:r>
          </a:p>
          <a:p>
            <a:pPr marL="342900" indent="-342900">
              <a:buAutoNum type="arabicPeriod"/>
            </a:pPr>
            <a:r>
              <a:rPr lang="en-US" dirty="0"/>
              <a:t>The Nitrogen bases are: Adenine, Cytosine, Guanine, &amp; Thymine – Base Pair them together correctly.</a:t>
            </a:r>
          </a:p>
          <a:p>
            <a:pPr marL="342900" indent="-342900">
              <a:buAutoNum type="arabicPeriod"/>
            </a:pPr>
            <a:r>
              <a:rPr lang="en-US" dirty="0"/>
              <a:t>What holds the Nitrogen bases together?</a:t>
            </a:r>
          </a:p>
          <a:p>
            <a:pPr marL="342900" indent="-342900">
              <a:buAutoNum type="arabicPeriod"/>
            </a:pPr>
            <a:r>
              <a:rPr lang="en-US" dirty="0"/>
              <a:t>DNA is a Nucleic Acid, write an example of another one.</a:t>
            </a:r>
          </a:p>
          <a:p>
            <a:pPr marL="342900" indent="-342900">
              <a:buAutoNum type="arabicPeriod"/>
            </a:pPr>
            <a:r>
              <a:rPr lang="en-US" dirty="0"/>
              <a:t>Can a Nucleic Acid leave the nucleus?</a:t>
            </a:r>
          </a:p>
          <a:p>
            <a:pPr marL="342900" indent="-342900"/>
            <a:r>
              <a:rPr lang="en-US"/>
              <a:t>9</a:t>
            </a:r>
            <a:r>
              <a:rPr lang="en-US" dirty="0"/>
              <a:t>. What is DNA Replication?</a:t>
            </a:r>
          </a:p>
          <a:p>
            <a:pPr marL="342900" indent="-342900">
              <a:buAutoNum type="arabicPeriod" startAt="10"/>
            </a:pPr>
            <a:r>
              <a:rPr lang="en-US" dirty="0"/>
              <a:t>What is the name for how DNA </a:t>
            </a:r>
          </a:p>
          <a:p>
            <a:pPr marL="342900" indent="-342900"/>
            <a:r>
              <a:rPr lang="en-US" dirty="0"/>
              <a:t> Replications?</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1733022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linds(horizontal)">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2438400" y="6964363"/>
            <a:ext cx="8229600" cy="122237"/>
          </a:xfrm>
        </p:spPr>
        <p:txBody>
          <a:bodyPr>
            <a:normAutofit fontScale="90000"/>
          </a:bodyPr>
          <a:lstStyle/>
          <a:p>
            <a:pPr algn="r"/>
            <a:r>
              <a:rPr lang="en-US" altLang="en-US" sz="1400" b="1"/>
              <a:t>Chapter Assessment</a:t>
            </a:r>
          </a:p>
        </p:txBody>
      </p:sp>
      <p:sp>
        <p:nvSpPr>
          <p:cNvPr id="967683" name="Text Box 3"/>
          <p:cNvSpPr txBox="1">
            <a:spLocks noChangeArrowheads="1"/>
          </p:cNvSpPr>
          <p:nvPr/>
        </p:nvSpPr>
        <p:spPr bwMode="auto">
          <a:xfrm>
            <a:off x="2057400" y="6858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Question 2</a:t>
            </a:r>
          </a:p>
        </p:txBody>
      </p:sp>
      <p:sp>
        <p:nvSpPr>
          <p:cNvPr id="967684" name="Text Box 4"/>
          <p:cNvSpPr txBox="1">
            <a:spLocks noChangeArrowheads="1"/>
          </p:cNvSpPr>
          <p:nvPr/>
        </p:nvSpPr>
        <p:spPr bwMode="auto">
          <a:xfrm>
            <a:off x="2133600" y="1263650"/>
            <a:ext cx="82296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The process through which the order of bases in messenger RNA codes for the order of amino acids in a protein is:</a:t>
            </a:r>
            <a:r>
              <a:rPr lang="en-US">
                <a:latin typeface="Times" pitchFamily="18" charset="0"/>
              </a:rPr>
              <a:t> </a:t>
            </a:r>
          </a:p>
        </p:txBody>
      </p:sp>
      <p:sp>
        <p:nvSpPr>
          <p:cNvPr id="967685" name="Text Box 5"/>
          <p:cNvSpPr txBox="1">
            <a:spLocks noChangeArrowheads="1"/>
          </p:cNvSpPr>
          <p:nvPr/>
        </p:nvSpPr>
        <p:spPr bwMode="auto">
          <a:xfrm>
            <a:off x="2247901" y="4727575"/>
            <a:ext cx="1877437" cy="369332"/>
          </a:xfrm>
          <a:prstGeom prst="rect">
            <a:avLst/>
          </a:prstGeom>
          <a:noFill/>
          <a:ln w="9525" algn="ctr">
            <a:noFill/>
            <a:miter lim="800000"/>
            <a:headEnd/>
            <a:tailEnd/>
          </a:ln>
          <a:effectLst/>
        </p:spPr>
        <p:txBody>
          <a:bodyPr wrap="none">
            <a:spAutoFit/>
          </a:bodyPr>
          <a:lstStyle/>
          <a:p>
            <a:pPr eaLnBrk="0" hangingPunct="0">
              <a:tabLst>
                <a:tab pos="228600" algn="l"/>
                <a:tab pos="1943100" algn="l"/>
              </a:tabLst>
            </a:pPr>
            <a:r>
              <a:rPr lang="en-US">
                <a:latin typeface="Times" pitchFamily="18" charset="0"/>
              </a:rPr>
              <a:t>D. </a:t>
            </a:r>
            <a:r>
              <a:rPr lang="en-US">
                <a:latin typeface="Times New Roman" pitchFamily="18" charset="0"/>
                <a:cs typeface="Times New Roman" pitchFamily="18" charset="0"/>
              </a:rPr>
              <a:t>point mutation</a:t>
            </a:r>
            <a:r>
              <a:rPr lang="en-US">
                <a:latin typeface="Times" pitchFamily="18" charset="0"/>
              </a:rPr>
              <a:t> </a:t>
            </a:r>
          </a:p>
        </p:txBody>
      </p:sp>
      <p:sp>
        <p:nvSpPr>
          <p:cNvPr id="967686" name="Text Box 6"/>
          <p:cNvSpPr txBox="1">
            <a:spLocks noChangeArrowheads="1"/>
          </p:cNvSpPr>
          <p:nvPr/>
        </p:nvSpPr>
        <p:spPr bwMode="auto">
          <a:xfrm>
            <a:off x="2254250" y="4057650"/>
            <a:ext cx="1499128" cy="369332"/>
          </a:xfrm>
          <a:prstGeom prst="rect">
            <a:avLst/>
          </a:prstGeom>
          <a:noFill/>
          <a:ln w="9525" algn="ctr">
            <a:noFill/>
            <a:miter lim="800000"/>
            <a:headEnd/>
            <a:tailEnd/>
          </a:ln>
          <a:effectLst/>
        </p:spPr>
        <p:txBody>
          <a:bodyPr wrap="none">
            <a:spAutoFit/>
          </a:bodyPr>
          <a:lstStyle/>
          <a:p>
            <a:pPr marL="342900" indent="-342900" eaLnBrk="0" hangingPunct="0">
              <a:tabLst>
                <a:tab pos="228600" algn="l"/>
                <a:tab pos="1943100" algn="l"/>
              </a:tabLst>
            </a:pPr>
            <a:r>
              <a:rPr lang="en-US">
                <a:latin typeface="Times" pitchFamily="18" charset="0"/>
              </a:rPr>
              <a:t>C. </a:t>
            </a:r>
            <a:r>
              <a:rPr lang="en-US">
                <a:latin typeface="Times New Roman" pitchFamily="18" charset="0"/>
                <a:cs typeface="Times New Roman" pitchFamily="18" charset="0"/>
              </a:rPr>
              <a:t>replication</a:t>
            </a:r>
            <a:r>
              <a:rPr lang="en-US">
                <a:latin typeface="Times" pitchFamily="18" charset="0"/>
              </a:rPr>
              <a:t> </a:t>
            </a:r>
          </a:p>
        </p:txBody>
      </p:sp>
      <p:sp>
        <p:nvSpPr>
          <p:cNvPr id="967687" name="Text Box 7"/>
          <p:cNvSpPr txBox="1">
            <a:spLocks noChangeArrowheads="1"/>
          </p:cNvSpPr>
          <p:nvPr/>
        </p:nvSpPr>
        <p:spPr bwMode="auto">
          <a:xfrm>
            <a:off x="2247900" y="3382963"/>
            <a:ext cx="1486304" cy="369332"/>
          </a:xfrm>
          <a:prstGeom prst="rect">
            <a:avLst/>
          </a:prstGeom>
          <a:noFill/>
          <a:ln w="9525" algn="ctr">
            <a:noFill/>
            <a:miter lim="800000"/>
            <a:headEnd/>
            <a:tailEnd/>
          </a:ln>
          <a:effectLst/>
        </p:spPr>
        <p:txBody>
          <a:bodyPr wrap="none">
            <a:spAutoFit/>
          </a:bodyPr>
          <a:lstStyle/>
          <a:p>
            <a:pPr>
              <a:tabLst>
                <a:tab pos="228600" algn="l"/>
                <a:tab pos="1943100" algn="l"/>
              </a:tabLst>
            </a:pPr>
            <a:r>
              <a:rPr lang="en-US">
                <a:latin typeface="Times" pitchFamily="18" charset="0"/>
              </a:rPr>
              <a:t>B. </a:t>
            </a:r>
            <a:r>
              <a:rPr lang="en-US">
                <a:latin typeface="Times New Roman" pitchFamily="18" charset="0"/>
                <a:cs typeface="Times New Roman" pitchFamily="18" charset="0"/>
              </a:rPr>
              <a:t>translation</a:t>
            </a:r>
            <a:r>
              <a:rPr lang="en-US">
                <a:latin typeface="Times" pitchFamily="18" charset="0"/>
              </a:rPr>
              <a:t> </a:t>
            </a:r>
          </a:p>
        </p:txBody>
      </p:sp>
      <p:sp>
        <p:nvSpPr>
          <p:cNvPr id="967688" name="Text Box 8"/>
          <p:cNvSpPr txBox="1">
            <a:spLocks noChangeArrowheads="1"/>
          </p:cNvSpPr>
          <p:nvPr/>
        </p:nvSpPr>
        <p:spPr bwMode="auto">
          <a:xfrm>
            <a:off x="2228851" y="2730500"/>
            <a:ext cx="1691489" cy="369332"/>
          </a:xfrm>
          <a:prstGeom prst="rect">
            <a:avLst/>
          </a:prstGeom>
          <a:noFill/>
          <a:ln w="9525" algn="ctr">
            <a:noFill/>
            <a:miter lim="800000"/>
            <a:headEnd/>
            <a:tailEnd/>
          </a:ln>
          <a:effectLst/>
        </p:spPr>
        <p:txBody>
          <a:bodyPr wrap="none">
            <a:spAutoFit/>
          </a:bodyPr>
          <a:lstStyle/>
          <a:p>
            <a:pPr marL="342900" indent="-342900" eaLnBrk="0" hangingPunct="0">
              <a:tabLst>
                <a:tab pos="228600" algn="l"/>
                <a:tab pos="1943100" algn="l"/>
              </a:tabLst>
            </a:pPr>
            <a:r>
              <a:rPr lang="en-US">
                <a:latin typeface="Times" pitchFamily="18" charset="0"/>
              </a:rPr>
              <a:t>A. </a:t>
            </a:r>
            <a:r>
              <a:rPr lang="en-US">
                <a:latin typeface="Times New Roman" pitchFamily="18" charset="0"/>
                <a:cs typeface="Times New Roman" pitchFamily="18" charset="0"/>
              </a:rPr>
              <a:t>transcription</a:t>
            </a:r>
            <a:r>
              <a:rPr lang="en-US">
                <a:latin typeface="Times" pitchFamily="18" charset="0"/>
              </a:rPr>
              <a:t> </a:t>
            </a:r>
          </a:p>
        </p:txBody>
      </p:sp>
      <p:pic>
        <p:nvPicPr>
          <p:cNvPr id="967689" name="Picture 9"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67690" name="Picture 10" descr="New TOC">
            <a:hlinkClick r:id="" action="ppaction://noaction"/>
          </p:cNvPr>
          <p:cNvPicPr>
            <a:picLocks noChangeAspect="1" noChangeArrowheads="1"/>
          </p:cNvPicPr>
          <p:nvPr/>
        </p:nvPicPr>
        <p:blipFill>
          <a:blip r:embed="rId3" cstate="print"/>
          <a:srcRect/>
          <a:stretch>
            <a:fillRect/>
          </a:stretch>
        </p:blipFill>
        <p:spPr bwMode="auto">
          <a:xfrm>
            <a:off x="5832476" y="6194426"/>
            <a:ext cx="492125" cy="606425"/>
          </a:xfrm>
          <a:prstGeom prst="rect">
            <a:avLst/>
          </a:prstGeom>
          <a:noFill/>
        </p:spPr>
      </p:pic>
      <p:pic>
        <p:nvPicPr>
          <p:cNvPr id="967691" name="Picture 11" descr="New next">
            <a:hlinkClick r:id="" action="ppaction://hlinkshowjump?jump=nextslide"/>
          </p:cNvPr>
          <p:cNvPicPr>
            <a:picLocks noChangeAspect="1" noChangeArrowheads="1"/>
          </p:cNvPicPr>
          <p:nvPr/>
        </p:nvPicPr>
        <p:blipFill>
          <a:blip r:embed="rId4" cstate="print"/>
          <a:srcRect/>
          <a:stretch>
            <a:fillRect/>
          </a:stretch>
        </p:blipFill>
        <p:spPr bwMode="auto">
          <a:xfrm>
            <a:off x="6542088" y="6194426"/>
            <a:ext cx="468312" cy="606425"/>
          </a:xfrm>
          <a:prstGeom prst="rect">
            <a:avLst/>
          </a:prstGeom>
          <a:noFill/>
        </p:spPr>
      </p:pic>
      <p:pic>
        <p:nvPicPr>
          <p:cNvPr id="967692" name="Picture 12" descr="help">
            <a:hlinkClick r:id="" action="ppaction://noaction"/>
          </p:cNvPr>
          <p:cNvPicPr>
            <a:picLocks noChangeAspect="1" noChangeArrowheads="1"/>
          </p:cNvPicPr>
          <p:nvPr/>
        </p:nvPicPr>
        <p:blipFill>
          <a:blip r:embed="rId5" cstate="print"/>
          <a:srcRect/>
          <a:stretch>
            <a:fillRect/>
          </a:stretch>
        </p:blipFill>
        <p:spPr bwMode="auto">
          <a:xfrm>
            <a:off x="1752600" y="6202364"/>
            <a:ext cx="560388" cy="560387"/>
          </a:xfrm>
          <a:prstGeom prst="rect">
            <a:avLst/>
          </a:prstGeom>
          <a:noFill/>
        </p:spPr>
      </p:pic>
      <p:pic>
        <p:nvPicPr>
          <p:cNvPr id="967693" name="Picture 13"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67694" name="Picture 14"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967695" name="Picture 15" descr="Chpt11"/>
          <p:cNvPicPr>
            <a:picLocks noChangeAspect="1" noChangeArrowheads="1"/>
          </p:cNvPicPr>
          <p:nvPr/>
        </p:nvPicPr>
        <p:blipFill>
          <a:blip r:embed="rId9" cstate="print"/>
          <a:srcRect/>
          <a:stretch>
            <a:fillRect/>
          </a:stretch>
        </p:blipFill>
        <p:spPr bwMode="auto">
          <a:xfrm>
            <a:off x="1524000" y="0"/>
            <a:ext cx="2819400" cy="685800"/>
          </a:xfrm>
          <a:prstGeom prst="rect">
            <a:avLst/>
          </a:prstGeom>
          <a:noFill/>
        </p:spPr>
      </p:pic>
      <p:pic>
        <p:nvPicPr>
          <p:cNvPr id="967696" name="Picture 16" descr="Assessment"/>
          <p:cNvPicPr>
            <a:picLocks noChangeAspect="1" noChangeArrowheads="1"/>
          </p:cNvPicPr>
          <p:nvPr/>
        </p:nvPicPr>
        <p:blipFill>
          <a:blip r:embed="rId10" cstate="print"/>
          <a:srcRect/>
          <a:stretch>
            <a:fillRect/>
          </a:stretch>
        </p:blipFill>
        <p:spPr bwMode="auto">
          <a:xfrm>
            <a:off x="5245100" y="0"/>
            <a:ext cx="2451100" cy="482600"/>
          </a:xfrm>
          <a:prstGeom prst="rect">
            <a:avLst/>
          </a:prstGeom>
          <a:noFill/>
        </p:spPr>
      </p:pic>
      <p:sp>
        <p:nvSpPr>
          <p:cNvPr id="967697" name="Text Box 17"/>
          <p:cNvSpPr txBox="1">
            <a:spLocks noChangeArrowheads="1"/>
          </p:cNvSpPr>
          <p:nvPr/>
        </p:nvSpPr>
        <p:spPr bwMode="auto">
          <a:xfrm>
            <a:off x="2057400" y="5429250"/>
            <a:ext cx="8229600" cy="641350"/>
          </a:xfrm>
          <a:prstGeom prst="rect">
            <a:avLst/>
          </a:prstGeom>
          <a:noFill/>
          <a:ln w="19050">
            <a:noFill/>
            <a:miter lim="800000"/>
            <a:headEnd/>
            <a:tailEnd/>
          </a:ln>
          <a:effectLst/>
        </p:spPr>
        <p:txBody>
          <a:bodyPr/>
          <a:lstStyle/>
          <a:p>
            <a:pPr eaLnBrk="0" hangingPunct="0">
              <a:buFontTx/>
              <a:buNone/>
            </a:pPr>
            <a:r>
              <a:rPr lang="en-US">
                <a:solidFill>
                  <a:schemeClr val="tx2"/>
                </a:solidFill>
                <a:latin typeface="Times New Roman" pitchFamily="18" charset="0"/>
                <a:cs typeface="Times New Roman" pitchFamily="18" charset="0"/>
              </a:rPr>
              <a:t>The answer is B.</a:t>
            </a:r>
            <a:r>
              <a:rPr lang="en-US">
                <a:latin typeface="Times" pitchFamily="18" charset="0"/>
              </a:rPr>
              <a:t> </a:t>
            </a:r>
          </a:p>
        </p:txBody>
      </p:sp>
      <p:pic>
        <p:nvPicPr>
          <p:cNvPr id="967700" name="Picture 20" descr="california"/>
          <p:cNvPicPr>
            <a:picLocks noChangeAspect="1" noChangeArrowheads="1"/>
          </p:cNvPicPr>
          <p:nvPr/>
        </p:nvPicPr>
        <p:blipFill>
          <a:blip r:embed="rId11" cstate="print"/>
          <a:srcRect/>
          <a:stretch>
            <a:fillRect/>
          </a:stretch>
        </p:blipFill>
        <p:spPr bwMode="auto">
          <a:xfrm>
            <a:off x="2314575" y="6248400"/>
            <a:ext cx="533400" cy="533400"/>
          </a:xfrm>
          <a:prstGeom prst="rect">
            <a:avLst/>
          </a:prstGeom>
          <a:noFill/>
        </p:spPr>
      </p:pic>
      <p:sp>
        <p:nvSpPr>
          <p:cNvPr id="967701" name="Text Box 21"/>
          <p:cNvSpPr txBox="1">
            <a:spLocks noChangeArrowheads="1"/>
          </p:cNvSpPr>
          <p:nvPr/>
        </p:nvSpPr>
        <p:spPr bwMode="auto">
          <a:xfrm>
            <a:off x="2903538" y="6257926"/>
            <a:ext cx="1856598"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4f</a:t>
            </a:r>
          </a:p>
        </p:txBody>
      </p:sp>
    </p:spTree>
    <p:extLst>
      <p:ext uri="{BB962C8B-B14F-4D97-AF65-F5344CB8AC3E}">
        <p14:creationId xmlns:p14="http://schemas.microsoft.com/office/powerpoint/2010/main" val="425224703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7700"/>
                                        </p:tgtEl>
                                        <p:attrNameLst>
                                          <p:attrName>style.visibility</p:attrName>
                                        </p:attrNameLst>
                                      </p:cBhvr>
                                      <p:to>
                                        <p:strVal val="visible"/>
                                      </p:to>
                                    </p:set>
                                    <p:animEffect transition="in" filter="box(out)">
                                      <p:cBhvr>
                                        <p:cTn id="7" dur="500"/>
                                        <p:tgtEl>
                                          <p:spTgt spid="96770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7701"/>
                                        </p:tgtEl>
                                        <p:attrNameLst>
                                          <p:attrName>style.visibility</p:attrName>
                                        </p:attrNameLst>
                                      </p:cBhvr>
                                      <p:to>
                                        <p:strVal val="visible"/>
                                      </p:to>
                                    </p:set>
                                    <p:animEffect transition="in" filter="box(out)">
                                      <p:cBhvr>
                                        <p:cTn id="10" dur="500"/>
                                        <p:tgtEl>
                                          <p:spTgt spid="96770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967688"/>
                                        </p:tgtEl>
                                        <p:attrNameLst>
                                          <p:attrName>style.visibility</p:attrName>
                                        </p:attrNameLst>
                                      </p:cBhvr>
                                      <p:to>
                                        <p:strVal val="visible"/>
                                      </p:to>
                                    </p:set>
                                    <p:animEffect transition="in" filter="box(out)">
                                      <p:cBhvr>
                                        <p:cTn id="15" dur="500"/>
                                        <p:tgtEl>
                                          <p:spTgt spid="967688"/>
                                        </p:tgtEl>
                                      </p:cBhvr>
                                    </p:animEffect>
                                  </p:childTnLst>
                                </p:cTn>
                              </p:par>
                            </p:childTnLst>
                          </p:cTn>
                        </p:par>
                        <p:par>
                          <p:cTn id="16" fill="hold">
                            <p:stCondLst>
                              <p:cond delay="500"/>
                            </p:stCondLst>
                            <p:childTnLst>
                              <p:par>
                                <p:cTn id="17" presetID="4" presetClass="entr" presetSubtype="32" fill="hold" grpId="0" nodeType="afterEffect">
                                  <p:stCondLst>
                                    <p:cond delay="0"/>
                                  </p:stCondLst>
                                  <p:childTnLst>
                                    <p:set>
                                      <p:cBhvr>
                                        <p:cTn id="18" dur="1" fill="hold">
                                          <p:stCondLst>
                                            <p:cond delay="0"/>
                                          </p:stCondLst>
                                        </p:cTn>
                                        <p:tgtEl>
                                          <p:spTgt spid="967687"/>
                                        </p:tgtEl>
                                        <p:attrNameLst>
                                          <p:attrName>style.visibility</p:attrName>
                                        </p:attrNameLst>
                                      </p:cBhvr>
                                      <p:to>
                                        <p:strVal val="visible"/>
                                      </p:to>
                                    </p:set>
                                    <p:animEffect transition="in" filter="box(out)">
                                      <p:cBhvr>
                                        <p:cTn id="19" dur="500"/>
                                        <p:tgtEl>
                                          <p:spTgt spid="967687"/>
                                        </p:tgtEl>
                                      </p:cBhvr>
                                    </p:animEffect>
                                  </p:childTnLst>
                                </p:cTn>
                              </p:par>
                            </p:childTnLst>
                          </p:cTn>
                        </p:par>
                        <p:par>
                          <p:cTn id="20" fill="hold">
                            <p:stCondLst>
                              <p:cond delay="1000"/>
                            </p:stCondLst>
                            <p:childTnLst>
                              <p:par>
                                <p:cTn id="21" presetID="4" presetClass="entr" presetSubtype="32" fill="hold" grpId="0" nodeType="afterEffect">
                                  <p:stCondLst>
                                    <p:cond delay="0"/>
                                  </p:stCondLst>
                                  <p:childTnLst>
                                    <p:set>
                                      <p:cBhvr>
                                        <p:cTn id="22" dur="1" fill="hold">
                                          <p:stCondLst>
                                            <p:cond delay="0"/>
                                          </p:stCondLst>
                                        </p:cTn>
                                        <p:tgtEl>
                                          <p:spTgt spid="967686"/>
                                        </p:tgtEl>
                                        <p:attrNameLst>
                                          <p:attrName>style.visibility</p:attrName>
                                        </p:attrNameLst>
                                      </p:cBhvr>
                                      <p:to>
                                        <p:strVal val="visible"/>
                                      </p:to>
                                    </p:set>
                                    <p:animEffect transition="in" filter="box(out)">
                                      <p:cBhvr>
                                        <p:cTn id="23" dur="500"/>
                                        <p:tgtEl>
                                          <p:spTgt spid="967686"/>
                                        </p:tgtEl>
                                      </p:cBhvr>
                                    </p:animEffect>
                                  </p:childTnLst>
                                </p:cTn>
                              </p:par>
                            </p:childTnLst>
                          </p:cTn>
                        </p:par>
                        <p:par>
                          <p:cTn id="24" fill="hold">
                            <p:stCondLst>
                              <p:cond delay="1500"/>
                            </p:stCondLst>
                            <p:childTnLst>
                              <p:par>
                                <p:cTn id="25" presetID="4" presetClass="entr" presetSubtype="32" fill="hold" grpId="0" nodeType="afterEffect">
                                  <p:stCondLst>
                                    <p:cond delay="0"/>
                                  </p:stCondLst>
                                  <p:childTnLst>
                                    <p:set>
                                      <p:cBhvr>
                                        <p:cTn id="26" dur="1" fill="hold">
                                          <p:stCondLst>
                                            <p:cond delay="0"/>
                                          </p:stCondLst>
                                        </p:cTn>
                                        <p:tgtEl>
                                          <p:spTgt spid="967685"/>
                                        </p:tgtEl>
                                        <p:attrNameLst>
                                          <p:attrName>style.visibility</p:attrName>
                                        </p:attrNameLst>
                                      </p:cBhvr>
                                      <p:to>
                                        <p:strVal val="visible"/>
                                      </p:to>
                                    </p:set>
                                    <p:animEffect transition="in" filter="box(out)">
                                      <p:cBhvr>
                                        <p:cTn id="27" dur="500"/>
                                        <p:tgtEl>
                                          <p:spTgt spid="96768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967697"/>
                                        </p:tgtEl>
                                        <p:attrNameLst>
                                          <p:attrName>style.visibility</p:attrName>
                                        </p:attrNameLst>
                                      </p:cBhvr>
                                      <p:to>
                                        <p:strVal val="visible"/>
                                      </p:to>
                                    </p:set>
                                    <p:animEffect transition="in" filter="box(out)">
                                      <p:cBhvr>
                                        <p:cTn id="32" dur="500"/>
                                        <p:tgtEl>
                                          <p:spTgt spid="967697"/>
                                        </p:tgtEl>
                                      </p:cBhvr>
                                    </p:animEffect>
                                  </p:childTnLst>
                                </p:cTn>
                              </p:par>
                            </p:childTnLst>
                          </p:cTn>
                        </p:par>
                        <p:par>
                          <p:cTn id="33" fill="hold">
                            <p:stCondLst>
                              <p:cond delay="500"/>
                            </p:stCondLst>
                            <p:childTnLst>
                              <p:par>
                                <p:cTn id="34" presetID="4" presetClass="entr" presetSubtype="32" fill="hold" nodeType="afterEffect">
                                  <p:stCondLst>
                                    <p:cond delay="0"/>
                                  </p:stCondLst>
                                  <p:childTnLst>
                                    <p:set>
                                      <p:cBhvr>
                                        <p:cTn id="35" dur="1" fill="hold">
                                          <p:stCondLst>
                                            <p:cond delay="0"/>
                                          </p:stCondLst>
                                        </p:cTn>
                                        <p:tgtEl>
                                          <p:spTgt spid="967693"/>
                                        </p:tgtEl>
                                        <p:attrNameLst>
                                          <p:attrName>style.visibility</p:attrName>
                                        </p:attrNameLst>
                                      </p:cBhvr>
                                      <p:to>
                                        <p:strVal val="visible"/>
                                      </p:to>
                                    </p:set>
                                    <p:animEffect transition="in" filter="box(out)">
                                      <p:cBhvr>
                                        <p:cTn id="36" dur="500"/>
                                        <p:tgtEl>
                                          <p:spTgt spid="967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5" grpId="0" autoUpdateAnimBg="0"/>
      <p:bldP spid="967686" grpId="0" autoUpdateAnimBg="0"/>
      <p:bldP spid="967687" grpId="0" autoUpdateAnimBg="0"/>
      <p:bldP spid="967688" grpId="0" autoUpdateAnimBg="0"/>
      <p:bldP spid="967697" grpId="0" autoUpdateAnimBg="0"/>
      <p:bldP spid="9677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5020</TotalTime>
  <Words>3187</Words>
  <Application>Microsoft Office PowerPoint</Application>
  <PresentationFormat>Widescreen</PresentationFormat>
  <Paragraphs>489</Paragraphs>
  <Slides>62</Slides>
  <Notes>1</Notes>
  <HiddenSlides>1</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Calibri</vt:lpstr>
      <vt:lpstr>Calibri Light</vt:lpstr>
      <vt:lpstr>Times</vt:lpstr>
      <vt:lpstr>Times New Roman</vt:lpstr>
      <vt:lpstr>Wingdings</vt:lpstr>
      <vt:lpstr>Office Theme</vt:lpstr>
      <vt:lpstr>Opening Ceremonies: All Members in Unison:</vt:lpstr>
      <vt:lpstr>PowerPoint Presentation</vt:lpstr>
      <vt:lpstr>Protein Synthesis Transcription Practice p. 65NB</vt:lpstr>
      <vt:lpstr>Cracking the Code</vt:lpstr>
      <vt:lpstr>Section 11.2 Summary – pages 288 - 295</vt:lpstr>
      <vt:lpstr>HW CH 11 DNA &amp; Genes p.41 NB</vt:lpstr>
      <vt:lpstr>HW CH 11 DNA &amp;Genes*</vt:lpstr>
      <vt:lpstr>PowerPoint Presentation</vt:lpstr>
      <vt:lpstr>Chapter Assessment</vt:lpstr>
      <vt:lpstr>Chapter Assessment</vt:lpstr>
      <vt:lpstr>Section 11.2 Summary – pages 288 - 295</vt:lpstr>
      <vt:lpstr>PowerPoint Presentation</vt:lpstr>
      <vt:lpstr>PowerPoint Presentation</vt:lpstr>
      <vt:lpstr>PowerPoint Presentation</vt:lpstr>
      <vt:lpstr>1st Period  P.  77 NB</vt:lpstr>
      <vt:lpstr> </vt:lpstr>
      <vt:lpstr>PowerPoint Presentation</vt:lpstr>
      <vt:lpstr>PowerPoint Presentation</vt:lpstr>
      <vt:lpstr>Rice Krispy Protein Synthesis P.79 NB</vt:lpstr>
      <vt:lpstr>Classwork – Transcription &amp; Translation p. 53 NB</vt:lpstr>
      <vt:lpstr>10/10  Applied Genetics 13.2 Obj. TSW be able to explain how basic DNA technology is used to construct recombinant DNA molecules in a Minilab 13.1 p.72 NB</vt:lpstr>
      <vt:lpstr>Genetic Engineering</vt:lpstr>
      <vt:lpstr>Draw Protein Synthesis</vt:lpstr>
      <vt:lpstr>PowerPoint Presentation</vt:lpstr>
      <vt:lpstr>Proteins Notes P. 81 NB</vt:lpstr>
      <vt:lpstr>Warm Up Answer</vt:lpstr>
      <vt:lpstr>Building a Protein Choose the sequence you had when you did the Rice Krispy Protein Lab.  Transcribe and Translate your DNA sequence. Then form a tertiary protein based on the chemical characteristics of the proteins you have. When you are finished, explain to McAllister what you have done.</vt:lpstr>
      <vt:lpstr>Section 13.2 Summary – pages 341 - 348</vt:lpstr>
      <vt:lpstr>Section 13.2 Summary – pages 341 - 348</vt:lpstr>
      <vt:lpstr>10/11 Gel Electrophoresis CH 13.1 Obj. TSW learn how to build a protein from an amino acid sequence using the hydrophobic and hydrophilic properties of the amino acids. P. 74 NB</vt:lpstr>
      <vt:lpstr>10/12 Genetically Modified Organisms  EEI Curriculum Obj. TSW demonstrate the pros and cons of Genetically Modified Organisms.  p. 76 NB</vt:lpstr>
      <vt:lpstr>Genetically Modified Organisms</vt:lpstr>
      <vt:lpstr>PowerPoint Presentation</vt:lpstr>
      <vt:lpstr>PowerPoint Presentation</vt:lpstr>
      <vt:lpstr>PowerPoint Presentation</vt:lpstr>
      <vt:lpstr>PowerPoint Presentation</vt:lpstr>
      <vt:lpstr>2015 Midterm Study Guide answers</vt:lpstr>
      <vt:lpstr>Study Guide for Midterm Final Biology</vt:lpstr>
      <vt:lpstr>PowerPoint Presentation</vt:lpstr>
      <vt:lpstr>PowerPoint Presentation</vt:lpstr>
      <vt:lpstr>PowerPoint Presentation</vt:lpstr>
      <vt:lpstr>Study Guide</vt:lpstr>
      <vt:lpstr>Study guide</vt:lpstr>
      <vt:lpstr>Study Guide</vt:lpstr>
      <vt:lpstr>PowerPoint Presentation</vt:lpstr>
      <vt:lpstr>  10/13 Building Molecules &amp; Enzymes CH 6.3 Obj. TSW identify the macromolecules living things are made of and describe their properties. P. 78NB </vt:lpstr>
      <vt:lpstr>Enzymes </vt:lpstr>
      <vt:lpstr>6.3 Section Summary 6.3 – pages 157-163</vt:lpstr>
      <vt:lpstr>Enzyme Activity</vt:lpstr>
      <vt:lpstr>10/14 Enzymes CH 6.3 Obj. TSW learn how enzymes function and the environmental factors that influence them in and activity/ lab. P.80NB</vt:lpstr>
      <vt:lpstr> Macromolecules &amp; Subunits Notes p. 85NB </vt:lpstr>
      <vt:lpstr>Enzymatic Reaction of Sucrase on Sucrose</vt:lpstr>
      <vt:lpstr>Enzymatic Reaction of Sucrase on Sucrose</vt:lpstr>
      <vt:lpstr>Catalase Lab</vt:lpstr>
      <vt:lpstr>Catalase Lab P. 27</vt:lpstr>
      <vt:lpstr>AXES Paragraph – Catalase Lab</vt:lpstr>
      <vt:lpstr>10/17 Review for Midterm Test Obj. TSW review for the midterm test by answering the following questions relating to their study guide. P. 82 NB</vt:lpstr>
      <vt:lpstr>10/18 Review for Midterm Obj. TSW learn compare and contrast major biological concepts for their study guide. P. 84 NB</vt:lpstr>
      <vt:lpstr>10/19 Review for Midterm Obj. TSW review variables and the control in a lab and analyze the graph.  P. 86 NB</vt:lpstr>
      <vt:lpstr>Taboo</vt:lpstr>
      <vt:lpstr>Taboo</vt:lpstr>
      <vt:lpstr>Taboo</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10/5 Protein Synthesis: Transcription 11.2 Obj. TSW explain the process of Protein Synthesis by transcribing and translating DNA sequences from their Mini Lab 11.1 P. NBto explain the process P.68 NB</dc:title>
  <dc:creator>Jennifer Mc Allister</dc:creator>
  <cp:lastModifiedBy>Jennifer Mc Allister</cp:lastModifiedBy>
  <cp:revision>75</cp:revision>
  <cp:lastPrinted>2016-10-08T22:05:26Z</cp:lastPrinted>
  <dcterms:created xsi:type="dcterms:W3CDTF">2015-10-04T19:31:31Z</dcterms:created>
  <dcterms:modified xsi:type="dcterms:W3CDTF">2016-10-17T14:02:16Z</dcterms:modified>
</cp:coreProperties>
</file>