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3" r:id="rId2"/>
    <p:sldId id="324" r:id="rId3"/>
    <p:sldId id="317" r:id="rId4"/>
    <p:sldId id="285" r:id="rId5"/>
    <p:sldId id="258" r:id="rId6"/>
    <p:sldId id="262" r:id="rId7"/>
    <p:sldId id="265" r:id="rId8"/>
    <p:sldId id="266" r:id="rId9"/>
    <p:sldId id="269" r:id="rId10"/>
    <p:sldId id="270" r:id="rId11"/>
    <p:sldId id="271" r:id="rId12"/>
    <p:sldId id="277" r:id="rId13"/>
    <p:sldId id="322" r:id="rId14"/>
    <p:sldId id="281" r:id="rId15"/>
    <p:sldId id="286" r:id="rId16"/>
    <p:sldId id="288" r:id="rId17"/>
    <p:sldId id="289" r:id="rId18"/>
    <p:sldId id="290" r:id="rId19"/>
    <p:sldId id="291" r:id="rId20"/>
    <p:sldId id="294" r:id="rId21"/>
    <p:sldId id="295" r:id="rId22"/>
    <p:sldId id="301" r:id="rId23"/>
    <p:sldId id="302" r:id="rId24"/>
    <p:sldId id="296" r:id="rId25"/>
    <p:sldId id="297" r:id="rId26"/>
    <p:sldId id="298" r:id="rId27"/>
    <p:sldId id="299" r:id="rId28"/>
    <p:sldId id="325" r:id="rId29"/>
    <p:sldId id="303" r:id="rId30"/>
    <p:sldId id="304" r:id="rId31"/>
    <p:sldId id="305" r:id="rId32"/>
    <p:sldId id="300" r:id="rId33"/>
    <p:sldId id="326" r:id="rId34"/>
    <p:sldId id="327" r:id="rId35"/>
    <p:sldId id="328" r:id="rId36"/>
    <p:sldId id="329" r:id="rId37"/>
    <p:sldId id="330" r:id="rId38"/>
    <p:sldId id="331" r:id="rId39"/>
    <p:sldId id="332" r:id="rId40"/>
    <p:sldId id="333" r:id="rId41"/>
    <p:sldId id="334" r:id="rId42"/>
    <p:sldId id="335" r:id="rId43"/>
    <p:sldId id="337" r:id="rId44"/>
    <p:sldId id="338" r:id="rId45"/>
    <p:sldId id="336" r:id="rId46"/>
    <p:sldId id="339" r:id="rId47"/>
    <p:sldId id="340" r:id="rId48"/>
    <p:sldId id="341" r:id="rId49"/>
    <p:sldId id="342" r:id="rId50"/>
    <p:sldId id="343" r:id="rId51"/>
    <p:sldId id="344" r:id="rId52"/>
    <p:sldId id="345" r:id="rId53"/>
    <p:sldId id="346" r:id="rId54"/>
    <p:sldId id="347" r:id="rId55"/>
    <p:sldId id="348" r:id="rId56"/>
    <p:sldId id="349"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21" cy="466168"/>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idx="1"/>
          </p:nvPr>
        </p:nvSpPr>
        <p:spPr>
          <a:xfrm>
            <a:off x="3970395" y="1"/>
            <a:ext cx="3038420" cy="466168"/>
          </a:xfrm>
          <a:prstGeom prst="rect">
            <a:avLst/>
          </a:prstGeom>
        </p:spPr>
        <p:txBody>
          <a:bodyPr vert="horz" lIns="91303" tIns="45651" rIns="91303" bIns="45651" rtlCol="0"/>
          <a:lstStyle>
            <a:lvl1pPr algn="r">
              <a:defRPr sz="1200"/>
            </a:lvl1pPr>
          </a:lstStyle>
          <a:p>
            <a:fld id="{8EBA68F4-124B-44FC-961A-5E8A908C20B5}" type="datetimeFigureOut">
              <a:rPr lang="en-US" smtClean="0"/>
              <a:t>10/8/2016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700566" y="4474577"/>
            <a:ext cx="5609271" cy="3659575"/>
          </a:xfrm>
          <a:prstGeom prst="rect">
            <a:avLst/>
          </a:prstGeom>
        </p:spPr>
        <p:txBody>
          <a:bodyPr vert="horz" lIns="91303" tIns="45651" rIns="91303" bIns="456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234"/>
            <a:ext cx="3038421" cy="466168"/>
          </a:xfrm>
          <a:prstGeom prst="rect">
            <a:avLst/>
          </a:prstGeom>
        </p:spPr>
        <p:txBody>
          <a:bodyPr vert="horz" lIns="91303" tIns="45651" rIns="91303" bIns="45651" rtlCol="0" anchor="b"/>
          <a:lstStyle>
            <a:lvl1pPr algn="l">
              <a:defRPr sz="1200"/>
            </a:lvl1pPr>
          </a:lstStyle>
          <a:p>
            <a:endParaRPr lang="en-US"/>
          </a:p>
        </p:txBody>
      </p:sp>
      <p:sp>
        <p:nvSpPr>
          <p:cNvPr id="7" name="Slide Number Placeholder 6"/>
          <p:cNvSpPr>
            <a:spLocks noGrp="1"/>
          </p:cNvSpPr>
          <p:nvPr>
            <p:ph type="sldNum" sz="quarter" idx="5"/>
          </p:nvPr>
        </p:nvSpPr>
        <p:spPr>
          <a:xfrm>
            <a:off x="3970395" y="8830234"/>
            <a:ext cx="3038420" cy="466168"/>
          </a:xfrm>
          <a:prstGeom prst="rect">
            <a:avLst/>
          </a:prstGeom>
        </p:spPr>
        <p:txBody>
          <a:bodyPr vert="horz" lIns="91303" tIns="45651" rIns="91303" bIns="45651" rtlCol="0" anchor="b"/>
          <a:lstStyle>
            <a:lvl1pPr algn="r">
              <a:defRPr sz="1200"/>
            </a:lvl1pPr>
          </a:lstStyle>
          <a:p>
            <a:fld id="{194C41DD-BF27-4D31-BB40-0BEF82DEA7B7}" type="slidenum">
              <a:rPr lang="en-US" smtClean="0"/>
              <a:t>‹#›</a:t>
            </a:fld>
            <a:endParaRPr lang="en-US"/>
          </a:p>
        </p:txBody>
      </p:sp>
    </p:spTree>
    <p:extLst>
      <p:ext uri="{BB962C8B-B14F-4D97-AF65-F5344CB8AC3E}">
        <p14:creationId xmlns:p14="http://schemas.microsoft.com/office/powerpoint/2010/main" val="45035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31</a:t>
            </a:fld>
            <a:endParaRPr lang="en-US"/>
          </a:p>
        </p:txBody>
      </p:sp>
    </p:spTree>
    <p:extLst>
      <p:ext uri="{BB962C8B-B14F-4D97-AF65-F5344CB8AC3E}">
        <p14:creationId xmlns:p14="http://schemas.microsoft.com/office/powerpoint/2010/main" val="84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47819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404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1257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8293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5443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5BED0-1A24-4FD1-A093-556160A5D92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50208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5BED0-1A24-4FD1-A093-556160A5D92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8390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5BED0-1A24-4FD1-A093-556160A5D925}"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28438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5BED0-1A24-4FD1-A093-556160A5D925}"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883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BED0-1A24-4FD1-A093-556160A5D925}"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962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7020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6915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BED0-1A24-4FD1-A093-556160A5D925}"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5DD1-F83E-4510-9AB5-2D83AC961373}" type="slidenum">
              <a:rPr lang="en-US" smtClean="0"/>
              <a:t>‹#›</a:t>
            </a:fld>
            <a:endParaRPr lang="en-US"/>
          </a:p>
        </p:txBody>
      </p:sp>
    </p:spTree>
    <p:extLst>
      <p:ext uri="{BB962C8B-B14F-4D97-AF65-F5344CB8AC3E}">
        <p14:creationId xmlns:p14="http://schemas.microsoft.com/office/powerpoint/2010/main" val="114418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3.jpe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3.jpe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4.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slide" Target="slide40.xm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4.xml"/><Relationship Id="rId10" Type="http://schemas.openxmlformats.org/officeDocument/2006/relationships/slide" Target="slide40.xml"/><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4.xml"/><Relationship Id="rId10" Type="http://schemas.openxmlformats.org/officeDocument/2006/relationships/slide" Target="slide40.xm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HMI.org" TargetMode="Externa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0M.AVI" TargetMode="Externa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hyperlink" Target="https://www.ffa.org/ffa2015/Pages/Jacket-Measuring-Videos.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2M.AVI" TargetMode="Externa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google.com/url?sa=i&amp;rct=j&amp;q=activation+energy+enzymes+graph&amp;source=images&amp;cd=&amp;cad=rja&amp;docid=WrOFNgHm0iUNRM&amp;tbnid=M4UWUjy10qzKzM:&amp;ved=0CAUQjRw&amp;url=http://legacy.hopkinsville.kctcs.edu/instructors/Jason-Arnold/VLI/Module%202/m2cellfunctionandenergetics/m2cellfunctionandenergetics4.html&amp;ei=P-fmUsyENMj9oATXpoHwBA&amp;bvm=bv.59930103,d.cGU&amp;psig=AFQjCNE1W_GiSbWUXZ-gSz6A6l6aLXOj1w&amp;ust=1390950587823588" TargetMode="External"/><Relationship Id="rId3" Type="http://schemas.openxmlformats.org/officeDocument/2006/relationships/image" Target="../media/image3.png"/><Relationship Id="rId7" Type="http://schemas.openxmlformats.org/officeDocument/2006/relationships/hyperlink" Target="RESOURCES.ppt" TargetMode="External"/><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audio" Target="../media/audio2.wav"/><Relationship Id="rId5" Type="http://schemas.openxmlformats.org/officeDocument/2006/relationships/image" Target="../media/image5.png"/><Relationship Id="rId10" Type="http://schemas.openxmlformats.org/officeDocument/2006/relationships/image" Target="../media/image45.jpeg"/><Relationship Id="rId4" Type="http://schemas.openxmlformats.org/officeDocument/2006/relationships/image" Target="../media/image4.png"/><Relationship Id="rId9" Type="http://schemas.openxmlformats.org/officeDocument/2006/relationships/image" Target="../media/image44.jpeg"/><Relationship Id="rId1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enzymes+lock+&amp;+key+model&amp;source=images&amp;cd=&amp;cad=rja&amp;docid=6emOyQd9xzmmZM&amp;tbnid=gu9USW7VuCYBVM:&amp;ved=0CAUQjRw&amp;url=http://www.elmhurst.edu/~chm/vchembook/571lockkey.html&amp;ei=ptgsUu6kMaH-iwKej4CIBw&amp;bvm=bv.51773540,d.cGE&amp;psig=AFQjCNEVAKz8LkxILfXICA--0ezfLPDrWQ&amp;ust=1378757152719551" TargetMode="External"/><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_IgSDVD4QE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enzymes+lock+&amp;+key+model&amp;source=images&amp;cd=&amp;cad=rja&amp;docid=zoTU1wXhdCBqkM&amp;tbnid=uRTswaY7GSDrzM:&amp;ved=0CAUQjRw&amp;url=http://www.freethought-forum.com/forum/showthread.php?t=11574&amp;garpg=12&amp;ei=99gsUuylCsisiALFjYG4Cg&amp;bvm=bv.51773540,d.cGE&amp;psig=AFQjCNEVAKz8LkxILfXICA--0ezfLPDrWQ&amp;ust=137875715271955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4462134"/>
              </p:ext>
            </p:extLst>
          </p:nvPr>
        </p:nvGraphicFramePr>
        <p:xfrm>
          <a:off x="0" y="-1"/>
          <a:ext cx="10840065" cy="6858000"/>
        </p:xfrm>
        <a:graphic>
          <a:graphicData uri="http://schemas.openxmlformats.org/drawingml/2006/table">
            <a:tbl>
              <a:tblPr firstRow="1" firstCol="1" bandRow="1">
                <a:tableStyleId>{5C22544A-7EE6-4342-B048-85BDC9FD1C3A}</a:tableStyleId>
              </a:tblPr>
              <a:tblGrid>
                <a:gridCol w="841887"/>
                <a:gridCol w="7381091"/>
                <a:gridCol w="2617087"/>
              </a:tblGrid>
              <a:tr h="377122">
                <a:tc>
                  <a:txBody>
                    <a:bodyPr/>
                    <a:lstStyle/>
                    <a:p>
                      <a:pPr marL="0" marR="0">
                        <a:lnSpc>
                          <a:spcPct val="107000"/>
                        </a:lnSpc>
                        <a:spcBef>
                          <a:spcPts val="0"/>
                        </a:spcBef>
                        <a:spcAft>
                          <a:spcPts val="0"/>
                        </a:spcAft>
                      </a:pPr>
                      <a:r>
                        <a:rPr lang="en-US" sz="1800">
                          <a:effectLst/>
                        </a:rPr>
                        <a:t>10/3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Transcription CH 11.2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Transcription Practice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Translation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The Genetic Code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Translation CH 11.2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DNA Quiz</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Mutations: A change in a gene CH 11.3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Molecular Genetics –Protein Synthesis Practice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Applied Genetics CH 13.2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Mini Lab CH 11.1  p. 293 BB</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Gel Electrophoresis CH 13.1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Draw Protein Synthesis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Genetically Modified Organisms EEI Curriculum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Molecular Genetics AXES Paragraph</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77 Notebook Check</a:t>
                      </a:r>
                    </a:p>
                    <a:p>
                      <a:pPr marL="0" marR="0">
                        <a:lnSpc>
                          <a:spcPct val="107000"/>
                        </a:lnSpc>
                        <a:spcBef>
                          <a:spcPts val="0"/>
                        </a:spcBef>
                        <a:spcAft>
                          <a:spcPts val="0"/>
                        </a:spcAft>
                      </a:pPr>
                      <a:r>
                        <a:rPr lang="en-US" sz="1800" dirty="0">
                          <a:effectLst/>
                        </a:rPr>
                        <a:t>P.64 – 77 (70 Points)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659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7694" name="Picture 14"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42522470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9738"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996299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731495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a:t>
            </a:r>
            <a:r>
              <a:rPr lang="en-US" sz="3600" dirty="0" smtClean="0">
                <a:solidFill>
                  <a:schemeClr val="tx2"/>
                </a:solidFill>
                <a:latin typeface="Times" pitchFamily="18" charset="0"/>
              </a:rPr>
              <a:t>BB  p. 67 NB</a:t>
            </a:r>
            <a:endParaRPr lang="en-US" sz="3600" dirty="0">
              <a:solidFill>
                <a:schemeClr val="tx2"/>
              </a:solidFill>
              <a:latin typeface="Times" pitchFamily="18" charset="0"/>
            </a:endParaRP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1"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275562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8870" t="18267" r="15001" b="8431"/>
          <a:stretch>
            <a:fillRect/>
          </a:stretch>
        </p:blipFill>
        <p:spPr bwMode="auto">
          <a:xfrm>
            <a:off x="2895600" y="0"/>
            <a:ext cx="4953000" cy="5867400"/>
          </a:xfrm>
          <a:prstGeom prst="rect">
            <a:avLst/>
          </a:prstGeom>
          <a:noFill/>
          <a:ln w="9525">
            <a:noFill/>
            <a:miter lim="800000"/>
            <a:headEnd/>
            <a:tailEnd/>
          </a:ln>
        </p:spPr>
      </p:pic>
      <p:sp>
        <p:nvSpPr>
          <p:cNvPr id="3" name="TextBox 2"/>
          <p:cNvSpPr txBox="1"/>
          <p:nvPr/>
        </p:nvSpPr>
        <p:spPr>
          <a:xfrm>
            <a:off x="1524000" y="0"/>
            <a:ext cx="1981200" cy="1569660"/>
          </a:xfrm>
          <a:prstGeom prst="rect">
            <a:avLst/>
          </a:prstGeom>
          <a:noFill/>
        </p:spPr>
        <p:txBody>
          <a:bodyPr wrap="square" rtlCol="0">
            <a:spAutoFit/>
          </a:bodyPr>
          <a:lstStyle/>
          <a:p>
            <a:r>
              <a:rPr lang="en-US" sz="2400" dirty="0"/>
              <a:t>Write a 4 sentence summary </a:t>
            </a:r>
          </a:p>
          <a:p>
            <a:r>
              <a:rPr lang="en-US" sz="2400"/>
              <a:t> </a:t>
            </a:r>
            <a:r>
              <a:rPr lang="en-US" sz="2400" smtClean="0"/>
              <a:t>P. </a:t>
            </a:r>
            <a:r>
              <a:rPr lang="en-US" sz="2400" dirty="0" smtClean="0"/>
              <a:t>67 </a:t>
            </a:r>
            <a:r>
              <a:rPr lang="en-US" sz="2400" dirty="0"/>
              <a:t>NB</a:t>
            </a:r>
          </a:p>
        </p:txBody>
      </p:sp>
      <p:sp>
        <p:nvSpPr>
          <p:cNvPr id="4" name="TextBox 3"/>
          <p:cNvSpPr txBox="1"/>
          <p:nvPr/>
        </p:nvSpPr>
        <p:spPr>
          <a:xfrm>
            <a:off x="7848600" y="1"/>
            <a:ext cx="2819400" cy="5262979"/>
          </a:xfrm>
          <a:prstGeom prst="rect">
            <a:avLst/>
          </a:prstGeom>
          <a:noFill/>
        </p:spPr>
        <p:txBody>
          <a:bodyPr wrap="square" rtlCol="0">
            <a:spAutoFit/>
          </a:bodyPr>
          <a:lstStyle/>
          <a:p>
            <a:r>
              <a:rPr lang="en-US" sz="2400" dirty="0"/>
              <a:t>ACGT</a:t>
            </a:r>
          </a:p>
          <a:p>
            <a:r>
              <a:rPr lang="en-US" sz="2400" dirty="0"/>
              <a:t>ACGU</a:t>
            </a:r>
          </a:p>
          <a:p>
            <a:r>
              <a:rPr lang="en-US" sz="2400" dirty="0"/>
              <a:t>DNA</a:t>
            </a:r>
          </a:p>
          <a:p>
            <a:r>
              <a:rPr lang="en-US" sz="2400" dirty="0" err="1"/>
              <a:t>Deoxyribose</a:t>
            </a:r>
            <a:endParaRPr lang="en-US" sz="2400" dirty="0"/>
          </a:p>
          <a:p>
            <a:r>
              <a:rPr lang="en-US" sz="2400" dirty="0"/>
              <a:t>Double chain/ Helix</a:t>
            </a:r>
          </a:p>
          <a:p>
            <a:r>
              <a:rPr lang="en-US" sz="2400" dirty="0"/>
              <a:t>mRNA</a:t>
            </a:r>
          </a:p>
          <a:p>
            <a:r>
              <a:rPr lang="en-US" sz="2400" dirty="0"/>
              <a:t>Ribose</a:t>
            </a:r>
          </a:p>
          <a:p>
            <a:r>
              <a:rPr lang="en-US" sz="2400" dirty="0"/>
              <a:t>Yes</a:t>
            </a:r>
          </a:p>
          <a:p>
            <a:r>
              <a:rPr lang="en-US" sz="2400" dirty="0"/>
              <a:t>No</a:t>
            </a:r>
          </a:p>
          <a:p>
            <a:r>
              <a:rPr lang="en-US" sz="2400" dirty="0"/>
              <a:t>Nucleus</a:t>
            </a:r>
          </a:p>
          <a:p>
            <a:r>
              <a:rPr lang="en-US" sz="2400" dirty="0"/>
              <a:t>Nucleus &amp; Cytoplasm</a:t>
            </a:r>
          </a:p>
          <a:p>
            <a:r>
              <a:rPr lang="en-US" sz="2400" dirty="0"/>
              <a:t>RNA</a:t>
            </a:r>
          </a:p>
          <a:p>
            <a:r>
              <a:rPr lang="en-US" sz="2400" dirty="0" err="1"/>
              <a:t>rRNA</a:t>
            </a:r>
            <a:endParaRPr lang="en-US" sz="2400" dirty="0"/>
          </a:p>
          <a:p>
            <a:r>
              <a:rPr lang="en-US" sz="2400" dirty="0" err="1"/>
              <a:t>tRNA</a:t>
            </a:r>
            <a:endParaRPr lang="en-US" sz="2400" dirty="0"/>
          </a:p>
        </p:txBody>
      </p:sp>
    </p:spTree>
    <p:extLst>
      <p:ext uri="{BB962C8B-B14F-4D97-AF65-F5344CB8AC3E}">
        <p14:creationId xmlns:p14="http://schemas.microsoft.com/office/powerpoint/2010/main" val="49579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2783314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
        <p:nvSpPr>
          <p:cNvPr id="2" name="TextBox 1"/>
          <p:cNvSpPr txBox="1"/>
          <p:nvPr/>
        </p:nvSpPr>
        <p:spPr>
          <a:xfrm>
            <a:off x="10002129" y="1153551"/>
            <a:ext cx="2189871" cy="584775"/>
          </a:xfrm>
          <a:prstGeom prst="rect">
            <a:avLst/>
          </a:prstGeom>
          <a:noFill/>
        </p:spPr>
        <p:txBody>
          <a:bodyPr wrap="square" rtlCol="0">
            <a:spAutoFit/>
          </a:bodyPr>
          <a:lstStyle/>
          <a:p>
            <a:r>
              <a:rPr lang="en-US" sz="3200" dirty="0" smtClean="0"/>
              <a:t>Page 75 NB</a:t>
            </a:r>
            <a:endParaRPr lang="en-US" sz="3200" dirty="0"/>
          </a:p>
        </p:txBody>
      </p:sp>
    </p:spTree>
    <p:extLst>
      <p:ext uri="{BB962C8B-B14F-4D97-AF65-F5344CB8AC3E}">
        <p14:creationId xmlns:p14="http://schemas.microsoft.com/office/powerpoint/2010/main" val="145707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1st Period  P.  77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97622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4161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4066652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4381803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Officer Position Parliamentarian</a:t>
            </a:r>
            <a:endParaRPr lang="en-US" dirty="0"/>
          </a:p>
        </p:txBody>
      </p:sp>
      <p:sp>
        <p:nvSpPr>
          <p:cNvPr id="3" name="Content Placeholder 2"/>
          <p:cNvSpPr>
            <a:spLocks noGrp="1"/>
          </p:cNvSpPr>
          <p:nvPr>
            <p:ph idx="1"/>
          </p:nvPr>
        </p:nvSpPr>
        <p:spPr/>
        <p:txBody>
          <a:bodyPr/>
          <a:lstStyle/>
          <a:p>
            <a:pPr lvl="1"/>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804213" y="1502497"/>
            <a:ext cx="10583573" cy="3853006"/>
          </a:xfrm>
          <a:prstGeom prst="rect">
            <a:avLst/>
          </a:prstGeom>
        </p:spPr>
      </p:pic>
    </p:spTree>
    <p:extLst>
      <p:ext uri="{BB962C8B-B14F-4D97-AF65-F5344CB8AC3E}">
        <p14:creationId xmlns:p14="http://schemas.microsoft.com/office/powerpoint/2010/main" val="315588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normAutofit fontScale="90000"/>
          </a:bodyPr>
          <a:lstStyle/>
          <a:p>
            <a:r>
              <a:rPr lang="en-US" dirty="0" smtClean="0"/>
              <a:t>Rice Krispy Protein Synthesis P.79 NB</a:t>
            </a:r>
            <a:endParaRPr lang="en-US" dirty="0"/>
          </a:p>
        </p:txBody>
      </p:sp>
      <p:sp>
        <p:nvSpPr>
          <p:cNvPr id="3" name="Content Placeholder 2"/>
          <p:cNvSpPr>
            <a:spLocks noGrp="1"/>
          </p:cNvSpPr>
          <p:nvPr>
            <p:ph idx="1"/>
          </p:nvPr>
        </p:nvSpPr>
        <p:spPr>
          <a:xfrm>
            <a:off x="1524000" y="990601"/>
            <a:ext cx="9144000" cy="5135563"/>
          </a:xfrm>
        </p:spPr>
        <p:txBody>
          <a:bodyPr>
            <a:normAutofit fontScale="85000" lnSpcReduction="20000"/>
          </a:bodyPr>
          <a:lstStyle/>
          <a:p>
            <a:pPr marL="514350" indent="-514350">
              <a:buFont typeface="+mj-lt"/>
              <a:buAutoNum type="arabicPeriod"/>
            </a:pPr>
            <a:r>
              <a:rPr lang="en-US" dirty="0" smtClean="0"/>
              <a:t>My protein looks like:  Round, Flat, Color, M&amp;M or </a:t>
            </a:r>
            <a:r>
              <a:rPr lang="en-US" dirty="0" err="1" smtClean="0"/>
              <a:t>Gummi</a:t>
            </a:r>
            <a:r>
              <a:rPr lang="en-US" dirty="0" smtClean="0"/>
              <a:t> Bears</a:t>
            </a:r>
          </a:p>
          <a:p>
            <a:pPr marL="514350" indent="-514350">
              <a:buFont typeface="+mj-lt"/>
              <a:buAutoNum type="arabicPeriod"/>
            </a:pPr>
            <a:r>
              <a:rPr lang="en-US" dirty="0" smtClean="0"/>
              <a:t>Deleting the fifth nucleotide of your DNA will cause </a:t>
            </a:r>
            <a:r>
              <a:rPr lang="en-US" b="1" dirty="0" smtClean="0"/>
              <a:t>a </a:t>
            </a:r>
            <a:r>
              <a:rPr lang="en-US" b="1" dirty="0" err="1" smtClean="0"/>
              <a:t>frameshift</a:t>
            </a:r>
            <a:r>
              <a:rPr lang="en-US" b="1" dirty="0" smtClean="0"/>
              <a:t> </a:t>
            </a:r>
            <a:r>
              <a:rPr lang="en-US" dirty="0" smtClean="0"/>
              <a:t>mutation that changes every amino acid after the deletion. Change how many marshmallows were used.</a:t>
            </a:r>
          </a:p>
          <a:p>
            <a:pPr marL="514350" indent="-514350">
              <a:buFont typeface="+mj-lt"/>
              <a:buAutoNum type="arabicPeriod"/>
            </a:pPr>
            <a:r>
              <a:rPr lang="en-US" dirty="0" smtClean="0"/>
              <a:t>Changing the 11</a:t>
            </a:r>
            <a:r>
              <a:rPr lang="en-US" baseline="30000" dirty="0" smtClean="0"/>
              <a:t>th</a:t>
            </a:r>
            <a:r>
              <a:rPr lang="en-US" dirty="0" smtClean="0"/>
              <a:t> nucleotide of your DNA sequence from G to T would be a </a:t>
            </a:r>
            <a:r>
              <a:rPr lang="en-US" b="1" dirty="0" smtClean="0"/>
              <a:t>point mutation </a:t>
            </a:r>
            <a:r>
              <a:rPr lang="en-US" dirty="0" smtClean="0"/>
              <a:t>and will change the amino acid </a:t>
            </a:r>
            <a:r>
              <a:rPr lang="en-US" b="1" dirty="0" smtClean="0"/>
              <a:t>Serine</a:t>
            </a:r>
            <a:r>
              <a:rPr lang="en-US" dirty="0" smtClean="0"/>
              <a:t> to </a:t>
            </a:r>
            <a:r>
              <a:rPr lang="en-US" b="1" dirty="0" smtClean="0"/>
              <a:t>STOP </a:t>
            </a:r>
            <a:r>
              <a:rPr lang="en-US" b="1" dirty="0" err="1" smtClean="0"/>
              <a:t>codon</a:t>
            </a:r>
            <a:r>
              <a:rPr lang="en-US" dirty="0" smtClean="0"/>
              <a:t>, however, this is bad because the protein is not complete. </a:t>
            </a:r>
            <a:r>
              <a:rPr lang="en-US" dirty="0" err="1" smtClean="0"/>
              <a:t>Marshmellows</a:t>
            </a:r>
            <a:r>
              <a:rPr lang="en-US" dirty="0" smtClean="0"/>
              <a:t> would not be smooth.</a:t>
            </a:r>
          </a:p>
          <a:p>
            <a:pPr marL="514350" indent="-514350">
              <a:buFont typeface="+mj-lt"/>
              <a:buAutoNum type="arabicPeriod"/>
            </a:pPr>
            <a:r>
              <a:rPr lang="en-US" dirty="0" smtClean="0"/>
              <a:t>If the 19</a:t>
            </a:r>
            <a:r>
              <a:rPr lang="en-US" baseline="30000" dirty="0" smtClean="0"/>
              <a:t>th</a:t>
            </a:r>
            <a:r>
              <a:rPr lang="en-US" dirty="0" smtClean="0"/>
              <a:t>, 20th, 21</a:t>
            </a:r>
            <a:r>
              <a:rPr lang="en-US" baseline="30000" dirty="0" smtClean="0"/>
              <a:t>st</a:t>
            </a:r>
            <a:r>
              <a:rPr lang="en-US" dirty="0" smtClean="0"/>
              <a:t> nucleotides of your DNA sequence were deleted the 7</a:t>
            </a:r>
            <a:r>
              <a:rPr lang="en-US" baseline="30000" dirty="0" smtClean="0"/>
              <a:t>th</a:t>
            </a:r>
            <a:r>
              <a:rPr lang="en-US" dirty="0" smtClean="0"/>
              <a:t> </a:t>
            </a:r>
            <a:r>
              <a:rPr lang="en-US" dirty="0" err="1" smtClean="0"/>
              <a:t>codon</a:t>
            </a:r>
            <a:r>
              <a:rPr lang="en-US" dirty="0" smtClean="0"/>
              <a:t> were deleted the rice </a:t>
            </a:r>
            <a:r>
              <a:rPr lang="en-US" dirty="0" err="1" smtClean="0"/>
              <a:t>krispie</a:t>
            </a:r>
            <a:r>
              <a:rPr lang="en-US" dirty="0" smtClean="0"/>
              <a:t> treat would not have color.</a:t>
            </a:r>
          </a:p>
          <a:p>
            <a:pPr marL="514350" indent="-514350">
              <a:buFont typeface="+mj-lt"/>
              <a:buAutoNum type="arabicPeriod"/>
            </a:pPr>
            <a:r>
              <a:rPr lang="en-US" dirty="0" smtClean="0"/>
              <a:t>Two proteins are different by some were flat, round, some were red, some blue, some M&amp;M’s &amp;/ gummy bears.</a:t>
            </a:r>
          </a:p>
          <a:p>
            <a:pPr marL="514350" indent="-514350">
              <a:buNone/>
            </a:pPr>
            <a:r>
              <a:rPr lang="en-US" dirty="0" smtClean="0"/>
              <a:t>Conclusion</a:t>
            </a:r>
          </a:p>
          <a:p>
            <a:pPr marL="514350" indent="-514350">
              <a:buNone/>
            </a:pPr>
            <a:r>
              <a:rPr lang="en-US" dirty="0" smtClean="0"/>
              <a:t>1.If you were given the</a:t>
            </a:r>
          </a:p>
        </p:txBody>
      </p:sp>
    </p:spTree>
    <p:extLst>
      <p:ext uri="{BB962C8B-B14F-4D97-AF65-F5344CB8AC3E}">
        <p14:creationId xmlns:p14="http://schemas.microsoft.com/office/powerpoint/2010/main" val="3427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Classwork – Transcription &amp; Translation p. 53 NB</a:t>
            </a:r>
            <a:endParaRPr lang="en-US" dirty="0"/>
          </a:p>
        </p:txBody>
      </p:sp>
      <p:sp>
        <p:nvSpPr>
          <p:cNvPr id="3" name="Content Placeholder 2"/>
          <p:cNvSpPr>
            <a:spLocks noGrp="1"/>
          </p:cNvSpPr>
          <p:nvPr>
            <p:ph idx="1"/>
          </p:nvPr>
        </p:nvSpPr>
        <p:spPr/>
        <p:txBody>
          <a:bodyPr/>
          <a:lstStyle/>
          <a:p>
            <a:r>
              <a:rPr lang="en-US" dirty="0" smtClean="0"/>
              <a:t>Work on worksheet about Protein Synthesis.</a:t>
            </a:r>
          </a:p>
          <a:p>
            <a:r>
              <a:rPr lang="en-US" dirty="0" smtClean="0"/>
              <a:t>Transcribe the DNA sequence.</a:t>
            </a:r>
          </a:p>
          <a:p>
            <a:r>
              <a:rPr lang="en-US" dirty="0" smtClean="0"/>
              <a:t>Then, translate the Amino Acid sequence to the right of the Codons.</a:t>
            </a:r>
            <a:endParaRPr lang="en-US" dirty="0"/>
          </a:p>
        </p:txBody>
      </p:sp>
    </p:spTree>
    <p:extLst>
      <p:ext uri="{BB962C8B-B14F-4D97-AF65-F5344CB8AC3E}">
        <p14:creationId xmlns:p14="http://schemas.microsoft.com/office/powerpoint/2010/main" val="368878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8868" cy="1417638"/>
          </a:xfrm>
        </p:spPr>
        <p:txBody>
          <a:bodyPr>
            <a:normAutofit/>
          </a:bodyPr>
          <a:lstStyle/>
          <a:p>
            <a:r>
              <a:rPr lang="en-US" sz="2400" dirty="0" smtClean="0"/>
              <a:t>10/10  </a:t>
            </a:r>
            <a:r>
              <a:rPr lang="en-US" sz="2400" dirty="0"/>
              <a:t>Applied Genetics 13.2</a:t>
            </a:r>
            <a:br>
              <a:rPr lang="en-US" sz="2400" dirty="0"/>
            </a:br>
            <a:r>
              <a:rPr lang="en-US" sz="2400" dirty="0"/>
              <a:t>Obj. TSW be able to explain how basic DNA technology is used to construct recombinant DNA molecules in a Minilab 13.1 </a:t>
            </a:r>
            <a:r>
              <a:rPr lang="en-US" sz="2400" dirty="0" smtClean="0"/>
              <a:t>p.72 NB</a:t>
            </a:r>
            <a:endParaRPr lang="en-US" sz="2400" dirty="0"/>
          </a:p>
        </p:txBody>
      </p:sp>
      <p:sp>
        <p:nvSpPr>
          <p:cNvPr id="3" name="Text Placeholder 2"/>
          <p:cNvSpPr>
            <a:spLocks noGrp="1"/>
          </p:cNvSpPr>
          <p:nvPr>
            <p:ph type="body" idx="1"/>
          </p:nvPr>
        </p:nvSpPr>
        <p:spPr>
          <a:xfrm>
            <a:off x="2057400" y="1066800"/>
            <a:ext cx="4040188" cy="639762"/>
          </a:xfrm>
        </p:spPr>
        <p:txBody>
          <a:bodyPr/>
          <a:lstStyle/>
          <a:p>
            <a:r>
              <a:rPr lang="en-US" dirty="0" smtClean="0">
                <a:hlinkClick r:id="rId2" action="ppaction://hlinkfile"/>
              </a:rPr>
              <a:t>HHMI.org</a:t>
            </a:r>
            <a:endParaRPr lang="en-US" dirty="0"/>
          </a:p>
        </p:txBody>
      </p:sp>
      <p:sp>
        <p:nvSpPr>
          <p:cNvPr id="5" name="Text Placeholder 4"/>
          <p:cNvSpPr>
            <a:spLocks noGrp="1"/>
          </p:cNvSpPr>
          <p:nvPr>
            <p:ph type="body" sz="quarter" idx="3"/>
          </p:nvPr>
        </p:nvSpPr>
        <p:spPr>
          <a:xfrm>
            <a:off x="6172201" y="1066800"/>
            <a:ext cx="4041775" cy="639762"/>
          </a:xfrm>
        </p:spPr>
        <p:txBody>
          <a:bodyPr/>
          <a:lstStyle/>
          <a:p>
            <a:r>
              <a:rPr lang="en-US" dirty="0" smtClean="0"/>
              <a:t>NOVA.pbs.org</a:t>
            </a:r>
            <a:endParaRPr lang="en-US" dirty="0"/>
          </a:p>
        </p:txBody>
      </p:sp>
      <p:sp>
        <p:nvSpPr>
          <p:cNvPr id="6" name="Content Placeholder 5"/>
          <p:cNvSpPr>
            <a:spLocks noGrp="1"/>
          </p:cNvSpPr>
          <p:nvPr>
            <p:ph sz="quarter" idx="4"/>
          </p:nvPr>
        </p:nvSpPr>
        <p:spPr>
          <a:xfrm>
            <a:off x="6787708" y="1867080"/>
            <a:ext cx="5404292" cy="3951288"/>
          </a:xfrm>
        </p:spPr>
        <p:txBody>
          <a:bodyPr/>
          <a:lstStyle/>
          <a:p>
            <a:pPr marL="457200" indent="-457200">
              <a:buFont typeface="+mj-lt"/>
              <a:buAutoNum type="arabicPeriod"/>
            </a:pPr>
            <a:r>
              <a:rPr lang="en-US" dirty="0" smtClean="0"/>
              <a:t>Genetic Engineering uses Recombinant DNA, explain.</a:t>
            </a:r>
          </a:p>
          <a:p>
            <a:pPr marL="457200" indent="-457200">
              <a:buFont typeface="+mj-lt"/>
              <a:buAutoNum type="arabicPeriod"/>
            </a:pPr>
            <a:r>
              <a:rPr lang="en-US" dirty="0" smtClean="0"/>
              <a:t>Explain a transgenic organism.</a:t>
            </a:r>
          </a:p>
          <a:p>
            <a:pPr marL="457200" indent="-457200">
              <a:buFont typeface="+mj-lt"/>
              <a:buAutoNum type="arabicPeriod"/>
            </a:pPr>
            <a:r>
              <a:rPr lang="en-US" dirty="0" smtClean="0"/>
              <a:t>Explain two ways in which recombinant bacteria are used for human applications.</a:t>
            </a: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1609726"/>
            <a:ext cx="2714625" cy="3429000"/>
          </a:xfrm>
          <a:prstGeom prst="rect">
            <a:avLst/>
          </a:prstGeom>
          <a:noFill/>
        </p:spPr>
      </p:pic>
      <p:pic>
        <p:nvPicPr>
          <p:cNvPr id="8" name="Picture 13" descr="Fig"/>
          <p:cNvPicPr>
            <a:picLocks noChangeAspect="1" noChangeArrowheads="1"/>
          </p:cNvPicPr>
          <p:nvPr/>
        </p:nvPicPr>
        <p:blipFill>
          <a:blip r:embed="rId4" cstate="print"/>
          <a:srcRect/>
          <a:stretch>
            <a:fillRect/>
          </a:stretch>
        </p:blipFill>
        <p:spPr bwMode="auto">
          <a:xfrm>
            <a:off x="4724400" y="4719711"/>
            <a:ext cx="4790404" cy="2133600"/>
          </a:xfrm>
          <a:prstGeom prst="rect">
            <a:avLst/>
          </a:prstGeom>
          <a:noFill/>
        </p:spPr>
      </p:pic>
      <p:pic>
        <p:nvPicPr>
          <p:cNvPr id="9" name="Picture 2065" descr="Fig"/>
          <p:cNvPicPr>
            <a:picLocks noChangeAspect="1" noChangeArrowheads="1"/>
          </p:cNvPicPr>
          <p:nvPr/>
        </p:nvPicPr>
        <p:blipFill>
          <a:blip r:embed="rId5" cstate="print"/>
          <a:srcRect/>
          <a:stretch>
            <a:fillRect/>
          </a:stretch>
        </p:blipFill>
        <p:spPr bwMode="auto">
          <a:xfrm>
            <a:off x="1521949" y="4748797"/>
            <a:ext cx="3200400" cy="2010446"/>
          </a:xfrm>
          <a:prstGeom prst="rect">
            <a:avLst/>
          </a:prstGeom>
          <a:noFill/>
        </p:spPr>
      </p:pic>
      <p:pic>
        <p:nvPicPr>
          <p:cNvPr id="10" name="Picture 17" descr="Fig"/>
          <p:cNvPicPr>
            <a:picLocks noChangeAspect="1" noChangeArrowheads="1"/>
          </p:cNvPicPr>
          <p:nvPr/>
        </p:nvPicPr>
        <p:blipFill>
          <a:blip r:embed="rId6" cstate="print"/>
          <a:srcRect/>
          <a:stretch>
            <a:fillRect/>
          </a:stretch>
        </p:blipFill>
        <p:spPr bwMode="auto">
          <a:xfrm>
            <a:off x="2718727" y="2910068"/>
            <a:ext cx="2264585" cy="1865312"/>
          </a:xfrm>
          <a:prstGeom prst="rect">
            <a:avLst/>
          </a:prstGeom>
          <a:noFill/>
        </p:spPr>
      </p:pic>
      <p:sp>
        <p:nvSpPr>
          <p:cNvPr id="11" name="TextBox 10"/>
          <p:cNvSpPr txBox="1"/>
          <p:nvPr/>
        </p:nvSpPr>
        <p:spPr>
          <a:xfrm>
            <a:off x="4191000" y="1600201"/>
            <a:ext cx="2667000" cy="1200329"/>
          </a:xfrm>
          <a:prstGeom prst="rect">
            <a:avLst/>
          </a:prstGeom>
          <a:noFill/>
        </p:spPr>
        <p:txBody>
          <a:bodyPr wrap="square" rtlCol="0">
            <a:spAutoFit/>
          </a:bodyPr>
          <a:lstStyle/>
          <a:p>
            <a:r>
              <a:rPr lang="en-US" sz="2400" b="1" dirty="0"/>
              <a:t>HW – Read CH 13</a:t>
            </a:r>
          </a:p>
          <a:p>
            <a:r>
              <a:rPr lang="en-US" sz="2400" b="1" dirty="0"/>
              <a:t>1pg notes P. </a:t>
            </a:r>
            <a:r>
              <a:rPr lang="en-US" sz="2400" b="1" dirty="0" smtClean="0"/>
              <a:t>81 </a:t>
            </a:r>
            <a:r>
              <a:rPr lang="en-US" sz="2400" b="1" dirty="0"/>
              <a:t>NB</a:t>
            </a:r>
          </a:p>
          <a:p>
            <a:r>
              <a:rPr lang="en-US" sz="2400" b="1" dirty="0"/>
              <a:t>Finish Study Guide</a:t>
            </a:r>
          </a:p>
        </p:txBody>
      </p:sp>
    </p:spTree>
    <p:extLst>
      <p:ext uri="{BB962C8B-B14F-4D97-AF65-F5344CB8AC3E}">
        <p14:creationId xmlns:p14="http://schemas.microsoft.com/office/powerpoint/2010/main" val="415085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a:xfrm>
            <a:off x="1524000" y="1371601"/>
            <a:ext cx="9144000" cy="4525963"/>
          </a:xfrm>
        </p:spPr>
        <p:txBody>
          <a:bodyPr/>
          <a:lstStyle/>
          <a:p>
            <a:pPr marL="514350" indent="-514350">
              <a:buNone/>
            </a:pPr>
            <a:r>
              <a:rPr lang="en-US" dirty="0" smtClean="0"/>
              <a:t>#1. Recombinant DNA is DNA that has one or more genes  from another organism in it’s genome.  </a:t>
            </a:r>
          </a:p>
          <a:p>
            <a:pPr marL="514350" indent="-514350">
              <a:buNone/>
            </a:pPr>
            <a:r>
              <a:rPr lang="en-US" dirty="0" smtClean="0"/>
              <a:t>#2.  A transgenic organism has Recombinant DNA.</a:t>
            </a:r>
          </a:p>
          <a:p>
            <a:pPr marL="514350" indent="-514350">
              <a:buNone/>
            </a:pPr>
            <a:r>
              <a:rPr lang="en-US" dirty="0" smtClean="0"/>
              <a:t>#3. Bacteria is a transgenic organism that can have the gene to make insulin for people who have Diabetes.  They also can have the gene for Growth Hormone to help people who have Dwarfism be a more normal range of height.</a:t>
            </a:r>
            <a:endParaRPr lang="en-US" dirty="0"/>
          </a:p>
        </p:txBody>
      </p:sp>
    </p:spTree>
    <p:extLst>
      <p:ext uri="{BB962C8B-B14F-4D97-AF65-F5344CB8AC3E}">
        <p14:creationId xmlns:p14="http://schemas.microsoft.com/office/powerpoint/2010/main" val="36056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Draw Protein Synthesis</a:t>
            </a:r>
            <a:endParaRPr lang="en-US" dirty="0"/>
          </a:p>
        </p:txBody>
      </p:sp>
      <p:sp>
        <p:nvSpPr>
          <p:cNvPr id="3" name="Content Placeholder 2"/>
          <p:cNvSpPr>
            <a:spLocks noGrp="1"/>
          </p:cNvSpPr>
          <p:nvPr>
            <p:ph idx="1"/>
          </p:nvPr>
        </p:nvSpPr>
        <p:spPr>
          <a:xfrm>
            <a:off x="1524000" y="1066801"/>
            <a:ext cx="9144000" cy="5059363"/>
          </a:xfrm>
        </p:spPr>
        <p:txBody>
          <a:bodyPr/>
          <a:lstStyle/>
          <a:p>
            <a:r>
              <a:rPr lang="en-US" dirty="0" smtClean="0"/>
              <a:t>P. 73 NB</a:t>
            </a:r>
          </a:p>
          <a:p>
            <a:r>
              <a:rPr lang="en-US" dirty="0" smtClean="0"/>
              <a:t>Turn your book Landscape Style    </a:t>
            </a:r>
            <a:r>
              <a:rPr lang="en-US" dirty="0" smtClean="0">
                <a:sym typeface="Wingdings" pitchFamily="2" charset="2"/>
              </a:rPr>
              <a:t>------</a:t>
            </a:r>
          </a:p>
          <a:p>
            <a:r>
              <a:rPr lang="en-US" dirty="0" smtClean="0">
                <a:sym typeface="Wingdings" pitchFamily="2" charset="2"/>
              </a:rPr>
              <a:t>Have 4 different colored pencils.</a:t>
            </a:r>
          </a:p>
          <a:p>
            <a:r>
              <a:rPr lang="en-US" dirty="0" smtClean="0">
                <a:sym typeface="Wingdings" pitchFamily="2" charset="2"/>
              </a:rPr>
              <a:t>Write on the </a:t>
            </a:r>
            <a:r>
              <a:rPr lang="en-US" dirty="0" smtClean="0">
                <a:solidFill>
                  <a:srgbClr val="FF0000"/>
                </a:solidFill>
                <a:sym typeface="Wingdings" pitchFamily="2" charset="2"/>
              </a:rPr>
              <a:t>RED</a:t>
            </a:r>
            <a:r>
              <a:rPr lang="en-US" dirty="0" smtClean="0">
                <a:sym typeface="Wingdings" pitchFamily="2" charset="2"/>
              </a:rPr>
              <a:t> line at the top: </a:t>
            </a:r>
            <a:r>
              <a:rPr lang="en-US" b="1" dirty="0" smtClean="0">
                <a:sym typeface="Wingdings" pitchFamily="2" charset="2"/>
              </a:rPr>
              <a:t>Protein Synthesis: the making of Proteins</a:t>
            </a:r>
          </a:p>
          <a:p>
            <a:r>
              <a:rPr lang="en-US" dirty="0" smtClean="0">
                <a:sym typeface="Wingdings" pitchFamily="2" charset="2"/>
              </a:rPr>
              <a:t>Use ¾ of the page</a:t>
            </a:r>
          </a:p>
          <a:p>
            <a:r>
              <a:rPr lang="en-US" dirty="0" smtClean="0">
                <a:sym typeface="Wingdings" pitchFamily="2" charset="2"/>
              </a:rPr>
              <a:t>The last ¼ of the page will be a summary/ AXES paragraph.</a:t>
            </a:r>
          </a:p>
          <a:p>
            <a:endParaRPr lang="en-US" dirty="0"/>
          </a:p>
        </p:txBody>
      </p:sp>
    </p:spTree>
    <p:extLst>
      <p:ext uri="{BB962C8B-B14F-4D97-AF65-F5344CB8AC3E}">
        <p14:creationId xmlns:p14="http://schemas.microsoft.com/office/powerpoint/2010/main" val="3051301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callister\My Documents\My Pictures\Protein Synthesi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10812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
            <a:ext cx="8229600" cy="490537"/>
          </a:xfrm>
        </p:spPr>
        <p:txBody>
          <a:bodyPr>
            <a:normAutofit/>
          </a:bodyPr>
          <a:lstStyle/>
          <a:p>
            <a:r>
              <a:rPr lang="en-US" sz="2400" dirty="0"/>
              <a:t>Proteins Notes P. </a:t>
            </a:r>
            <a:r>
              <a:rPr lang="en-US" sz="2400" dirty="0" smtClean="0"/>
              <a:t>81 </a:t>
            </a:r>
            <a:r>
              <a:rPr lang="en-US" sz="2400" dirty="0"/>
              <a:t>NB</a:t>
            </a:r>
          </a:p>
        </p:txBody>
      </p:sp>
      <p:sp>
        <p:nvSpPr>
          <p:cNvPr id="8195" name="Rectangle 3"/>
          <p:cNvSpPr>
            <a:spLocks noGrp="1" noChangeArrowheads="1"/>
          </p:cNvSpPr>
          <p:nvPr>
            <p:ph type="body" idx="1"/>
          </p:nvPr>
        </p:nvSpPr>
        <p:spPr>
          <a:xfrm>
            <a:off x="486697" y="836613"/>
            <a:ext cx="9724103" cy="5289550"/>
          </a:xfrm>
        </p:spPr>
        <p:txBody>
          <a:bodyPr/>
          <a:lstStyle/>
          <a:p>
            <a:r>
              <a:rPr lang="en-US" sz="2400" dirty="0"/>
              <a:t>Proteins can come in </a:t>
            </a:r>
          </a:p>
          <a:p>
            <a:pPr>
              <a:buFontTx/>
              <a:buNone/>
            </a:pPr>
            <a:r>
              <a:rPr lang="en-US" sz="2400" dirty="0"/>
              <a:t>many different shapes </a:t>
            </a:r>
          </a:p>
          <a:p>
            <a:pPr>
              <a:buFontTx/>
              <a:buNone/>
            </a:pPr>
            <a:r>
              <a:rPr lang="en-US" sz="2400" dirty="0"/>
              <a:t>and </a:t>
            </a:r>
            <a:r>
              <a:rPr lang="en-US" sz="2400" dirty="0" smtClean="0"/>
              <a:t>sizes.</a:t>
            </a:r>
            <a:endParaRPr lang="en-US" sz="2400" dirty="0"/>
          </a:p>
          <a:p>
            <a:r>
              <a:rPr lang="en-US" sz="2400" dirty="0"/>
              <a:t>The number &amp; sequence of</a:t>
            </a:r>
          </a:p>
          <a:p>
            <a:pPr>
              <a:buNone/>
            </a:pPr>
            <a:r>
              <a:rPr lang="en-US" sz="2400" dirty="0"/>
              <a:t> amino acids determine its</a:t>
            </a:r>
          </a:p>
          <a:p>
            <a:pPr>
              <a:buNone/>
            </a:pPr>
            <a:r>
              <a:rPr lang="en-US" sz="2400" dirty="0"/>
              <a:t>a proteins shape.</a:t>
            </a:r>
          </a:p>
          <a:p>
            <a:r>
              <a:rPr lang="en-US" sz="2400" dirty="0"/>
              <a:t>An example of </a:t>
            </a:r>
          </a:p>
          <a:p>
            <a:pPr>
              <a:buFontTx/>
              <a:buNone/>
            </a:pPr>
            <a:r>
              <a:rPr lang="en-US" sz="2400" dirty="0"/>
              <a:t>proteins: ENZYMES!</a:t>
            </a:r>
          </a:p>
          <a:p>
            <a:r>
              <a:rPr lang="en-US" sz="2400" dirty="0"/>
              <a:t>Proteins must have a </a:t>
            </a:r>
          </a:p>
          <a:p>
            <a:pPr marL="0" indent="0">
              <a:buNone/>
            </a:pPr>
            <a:r>
              <a:rPr lang="en-US" sz="2400" dirty="0"/>
              <a:t>specific structure in order</a:t>
            </a:r>
          </a:p>
          <a:p>
            <a:pPr marL="0" indent="0">
              <a:buNone/>
            </a:pPr>
            <a:r>
              <a:rPr lang="en-US" sz="2400" dirty="0"/>
              <a:t> to function properly.</a:t>
            </a:r>
          </a:p>
          <a:p>
            <a:endParaRPr lang="en-US" sz="2000" dirty="0"/>
          </a:p>
        </p:txBody>
      </p:sp>
      <p:pic>
        <p:nvPicPr>
          <p:cNvPr id="8196" name="Picture 4"/>
          <p:cNvPicPr>
            <a:picLocks noChangeAspect="1" noChangeArrowheads="1"/>
          </p:cNvPicPr>
          <p:nvPr/>
        </p:nvPicPr>
        <p:blipFill>
          <a:blip r:embed="rId2" cstate="print"/>
          <a:srcRect/>
          <a:stretch>
            <a:fillRect/>
          </a:stretch>
        </p:blipFill>
        <p:spPr bwMode="auto">
          <a:xfrm>
            <a:off x="6961239" y="470694"/>
            <a:ext cx="5029200" cy="6021388"/>
          </a:xfrm>
          <a:prstGeom prst="rect">
            <a:avLst/>
          </a:prstGeom>
          <a:noFill/>
          <a:ln w="9525">
            <a:noFill/>
            <a:miter lim="800000"/>
            <a:headEnd/>
            <a:tailEnd/>
          </a:ln>
          <a:effectLst/>
        </p:spPr>
      </p:pic>
    </p:spTree>
    <p:extLst>
      <p:ext uri="{BB962C8B-B14F-4D97-AF65-F5344CB8AC3E}">
        <p14:creationId xmlns:p14="http://schemas.microsoft.com/office/powerpoint/2010/main" val="2137479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3412"/>
          </a:xfrm>
        </p:spPr>
        <p:txBody>
          <a:bodyPr/>
          <a:lstStyle/>
          <a:p>
            <a:r>
              <a:rPr lang="en-US" sz="1800"/>
              <a:t>Warm Up Answer</a:t>
            </a:r>
          </a:p>
        </p:txBody>
      </p:sp>
      <p:sp>
        <p:nvSpPr>
          <p:cNvPr id="2053" name="Rectangle 5"/>
          <p:cNvSpPr>
            <a:spLocks noGrp="1" noChangeArrowheads="1"/>
          </p:cNvSpPr>
          <p:nvPr>
            <p:ph type="body" idx="1"/>
          </p:nvPr>
        </p:nvSpPr>
        <p:spPr/>
        <p:txBody>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3216276" y="1360489"/>
            <a:ext cx="7451725" cy="48037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703389" y="115889"/>
            <a:ext cx="3240087" cy="2560637"/>
          </a:xfrm>
          <a:prstGeom prst="rect">
            <a:avLst/>
          </a:prstGeom>
          <a:noFill/>
          <a:ln w="9525">
            <a:noFill/>
            <a:miter lim="800000"/>
            <a:headEnd/>
            <a:tailEnd/>
          </a:ln>
          <a:effectLst/>
        </p:spPr>
      </p:pic>
    </p:spTree>
    <p:extLst>
      <p:ext uri="{BB962C8B-B14F-4D97-AF65-F5344CB8AC3E}">
        <p14:creationId xmlns:p14="http://schemas.microsoft.com/office/powerpoint/2010/main" val="3952298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982"/>
            <a:ext cx="12192000" cy="1690688"/>
          </a:xfrm>
        </p:spPr>
        <p:txBody>
          <a:bodyPr vert="horz" lIns="91440" tIns="45720" rIns="91440" bIns="45720" rtlCol="0" anchor="ctr">
            <a:noAutofit/>
          </a:bodyPr>
          <a:lstStyle/>
          <a:p>
            <a:r>
              <a:rPr lang="en-US" sz="2800" dirty="0"/>
              <a:t>Building a Protein</a:t>
            </a:r>
            <a:br>
              <a:rPr lang="en-US" sz="2800" dirty="0"/>
            </a:br>
            <a:r>
              <a:rPr lang="en-US" sz="2800" dirty="0"/>
              <a:t>Choose the sequence you had when you did the Rice Krispy Protein Lab.  Transcribe and Translate your DNA sequence. Then form a tertiary protein based on the chemical characteristics of the proteins you have. When you are finished, explain to McAllister what you have done.</a:t>
            </a:r>
          </a:p>
        </p:txBody>
      </p:sp>
      <p:sp>
        <p:nvSpPr>
          <p:cNvPr id="3" name="Content Placeholder 2"/>
          <p:cNvSpPr>
            <a:spLocks noGrp="1"/>
          </p:cNvSpPr>
          <p:nvPr>
            <p:ph idx="1"/>
          </p:nvPr>
        </p:nvSpPr>
        <p:spPr>
          <a:xfrm>
            <a:off x="743564" y="2002604"/>
            <a:ext cx="10704871" cy="4634169"/>
          </a:xfrm>
        </p:spPr>
        <p:txBody>
          <a:bodyPr/>
          <a:lstStyle/>
          <a:p>
            <a:pPr marL="0" indent="0">
              <a:buNone/>
            </a:pPr>
            <a:r>
              <a:rPr lang="en-US" dirty="0" smtClean="0"/>
              <a:t>Gene #1: TAC-CAC-AAC-AGC-TAG-AGT-CTA-TGC-GTA-ACG-ACC-CCT-ATT</a:t>
            </a:r>
          </a:p>
          <a:p>
            <a:pPr marL="0" indent="0">
              <a:buNone/>
            </a:pPr>
            <a:r>
              <a:rPr lang="en-US" dirty="0" smtClean="0"/>
              <a:t>Gene #2: TAC-CAC-AAC-AGC-TAG-AGT-CTA-TGC-ATA-ACG-ACC-GGG-ATC</a:t>
            </a:r>
          </a:p>
          <a:p>
            <a:pPr marL="0" indent="0">
              <a:buNone/>
            </a:pPr>
            <a:r>
              <a:rPr lang="en-US" dirty="0" smtClean="0"/>
              <a:t>Gene #3: TAC-CAC-AAC-AGC-TAG-AGT-CGA-TGC-GTA-ACG-ACC-GGG-ACT</a:t>
            </a:r>
          </a:p>
          <a:p>
            <a:pPr marL="0" indent="0">
              <a:buNone/>
            </a:pPr>
            <a:r>
              <a:rPr lang="en-US" dirty="0" smtClean="0"/>
              <a:t>Gene #4: TAC-CAC-AAC-AGC-TAG-AGT-CGA-TGC-ATA-ACG-ACC-CCT-ATT</a:t>
            </a:r>
          </a:p>
          <a:p>
            <a:pPr marL="0" indent="0">
              <a:buNone/>
            </a:pPr>
            <a:r>
              <a:rPr lang="en-US" dirty="0" smtClean="0"/>
              <a:t>Gene #5: TAC-CAC-AAC-AGC-TAG-AGT-TTT-TGC-GTA-ACG-ACC-CCT-ATC</a:t>
            </a:r>
          </a:p>
          <a:p>
            <a:pPr marL="0" indent="0">
              <a:buNone/>
            </a:pPr>
            <a:r>
              <a:rPr lang="en-US" dirty="0" smtClean="0"/>
              <a:t>Gene #6: TAC-CAC-AAC-AGC-TAG-AGT-TTT-TGC-ATA-ACG-ACC-GGG-ACT</a:t>
            </a:r>
          </a:p>
          <a:p>
            <a:pPr marL="0" indent="0">
              <a:buNone/>
            </a:pPr>
            <a:r>
              <a:rPr lang="en-US" dirty="0" smtClean="0"/>
              <a:t>Gene #7: TAC-CAC-AAC-AGC-TAG-AGT-TCT-TGC-GTA-ACG-ACC-GGG-ATT</a:t>
            </a:r>
          </a:p>
          <a:p>
            <a:pPr marL="0" indent="0">
              <a:buNone/>
            </a:pPr>
            <a:r>
              <a:rPr lang="en-US" dirty="0" smtClean="0"/>
              <a:t>Gene #8: TAC-CAC-AAC-AGC-TAG-AGT-TCT-TGC-ATA-ACG-ACC-CCT-ATC</a:t>
            </a:r>
            <a:endParaRPr lang="en-US" dirty="0"/>
          </a:p>
        </p:txBody>
      </p:sp>
    </p:spTree>
    <p:extLst>
      <p:ext uri="{BB962C8B-B14F-4D97-AF65-F5344CB8AC3E}">
        <p14:creationId xmlns:p14="http://schemas.microsoft.com/office/powerpoint/2010/main" val="108986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0867"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Restriction enzymes cleave DNA</a:t>
            </a:r>
          </a:p>
        </p:txBody>
      </p:sp>
      <p:pic>
        <p:nvPicPr>
          <p:cNvPr id="10608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08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0870"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08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08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08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0875"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0876"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pic>
        <p:nvPicPr>
          <p:cNvPr id="1060878" name="GB4F630M.AVI">
            <a:hlinkClick r:id="" action="ppaction://media"/>
          </p:cNvPr>
          <p:cNvPicPr>
            <a:picLocks noRot="1" noChangeAspect="1" noChangeArrowheads="1"/>
          </p:cNvPicPr>
          <p:nvPr>
            <a:videoFile r:link="rId1"/>
          </p:nvPr>
        </p:nvPicPr>
        <p:blipFill>
          <a:blip r:embed="rId12" cstate="print"/>
          <a:srcRect/>
          <a:stretch>
            <a:fillRect/>
          </a:stretch>
        </p:blipFill>
        <p:spPr bwMode="auto">
          <a:xfrm>
            <a:off x="4572000" y="2286000"/>
            <a:ext cx="3048000" cy="2286000"/>
          </a:xfrm>
          <a:prstGeom prst="rect">
            <a:avLst/>
          </a:prstGeom>
          <a:noFill/>
        </p:spPr>
      </p:pic>
      <p:sp>
        <p:nvSpPr>
          <p:cNvPr id="1060879" name="Text Box 15"/>
          <p:cNvSpPr txBox="1">
            <a:spLocks noChangeArrowheads="1"/>
          </p:cNvSpPr>
          <p:nvPr/>
        </p:nvSpPr>
        <p:spPr bwMode="auto">
          <a:xfrm>
            <a:off x="4924425" y="4572000"/>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233267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60868"/>
                                        </p:tgtEl>
                                        <p:attrNameLst>
                                          <p:attrName>style.visibility</p:attrName>
                                        </p:attrNameLst>
                                      </p:cBhvr>
                                      <p:to>
                                        <p:strVal val="visible"/>
                                      </p:to>
                                    </p:set>
                                    <p:animEffect transition="in" filter="box(out)">
                                      <p:cBhvr>
                                        <p:cTn id="7" dur="500"/>
                                        <p:tgtEl>
                                          <p:spTgt spid="10608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087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0878"/>
                                        </p:tgtEl>
                                      </p:cBhvr>
                                    </p:cmd>
                                  </p:childTnLst>
                                </p:cTn>
                              </p:par>
                            </p:childTnLst>
                          </p:cTn>
                        </p:par>
                      </p:childTnLst>
                    </p:cTn>
                  </p:par>
                </p:childTnLst>
              </p:cTn>
              <p:nextCondLst>
                <p:cond evt="onClick" delay="0">
                  <p:tgtEl>
                    <p:spTgt spid="1060878"/>
                  </p:tgtEl>
                </p:cond>
              </p:nextCondLst>
            </p:seq>
            <p:video>
              <p:cMediaNode>
                <p:cTn id="13" fill="remove" display="0">
                  <p:stCondLst>
                    <p:cond delay="indefinite"/>
                  </p:stCondLst>
                  <p:endCondLst>
                    <p:cond evt="onNext" delay="0">
                      <p:tgtEl>
                        <p:sldTgt/>
                      </p:tgtEl>
                    </p:cond>
                    <p:cond evt="onPrev" delay="0">
                      <p:tgtEl>
                        <p:sldTgt/>
                      </p:tgtEl>
                    </p:cond>
                  </p:endCondLst>
                </p:cTn>
                <p:tgtEl>
                  <p:spTgt spid="106087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FFA Jacket Measurement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657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1891"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Vectors transfer DNA</a:t>
            </a:r>
          </a:p>
        </p:txBody>
      </p:sp>
      <p:pic>
        <p:nvPicPr>
          <p:cNvPr id="106189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189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1894"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18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18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18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1899"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1900"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sp>
        <p:nvSpPr>
          <p:cNvPr id="1061902" name="Rectangle 14"/>
          <p:cNvSpPr>
            <a:spLocks noChangeArrowheads="1"/>
          </p:cNvSpPr>
          <p:nvPr/>
        </p:nvSpPr>
        <p:spPr bwMode="auto">
          <a:xfrm>
            <a:off x="2057400" y="1676400"/>
            <a:ext cx="7467600" cy="1569660"/>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pitchFamily="18" charset="0"/>
              </a:rPr>
              <a:t>Biological vectors include viruses and plasmids.  A </a:t>
            </a:r>
            <a:r>
              <a:rPr lang="en-US" altLang="en-US" sz="3200">
                <a:solidFill>
                  <a:srgbClr val="FF0066"/>
                </a:solidFill>
                <a:latin typeface="Times" pitchFamily="18" charset="0"/>
              </a:rPr>
              <a:t>plasmid</a:t>
            </a:r>
            <a:r>
              <a:rPr lang="en-US" altLang="en-US" sz="3200">
                <a:latin typeface="Times" pitchFamily="18" charset="0"/>
              </a:rPr>
              <a:t>, is a small ring of DNA found in a bacterial cell.</a:t>
            </a:r>
          </a:p>
        </p:txBody>
      </p:sp>
      <p:pic>
        <p:nvPicPr>
          <p:cNvPr id="1061904" name="Picture 16" descr="audio image blue">
            <a:hlinkClick r:id="" action="ppaction://noaction">
              <a:snd r:embed="rId12" name="13-plasmid.WAV"/>
            </a:hlinkClick>
          </p:cNvPr>
          <p:cNvPicPr>
            <a:picLocks noChangeAspect="1" noChangeArrowheads="1"/>
          </p:cNvPicPr>
          <p:nvPr/>
        </p:nvPicPr>
        <p:blipFill>
          <a:blip r:embed="rId13" cstate="print"/>
          <a:srcRect/>
          <a:stretch>
            <a:fillRect/>
          </a:stretch>
        </p:blipFill>
        <p:spPr bwMode="auto">
          <a:xfrm>
            <a:off x="7543801" y="2663826"/>
            <a:ext cx="354013" cy="354013"/>
          </a:xfrm>
          <a:prstGeom prst="rect">
            <a:avLst/>
          </a:prstGeom>
          <a:noFill/>
        </p:spPr>
      </p:pic>
      <p:pic>
        <p:nvPicPr>
          <p:cNvPr id="1061905" name="GB4F632M.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200400"/>
            <a:ext cx="3048000" cy="2286000"/>
          </a:xfrm>
          <a:prstGeom prst="rect">
            <a:avLst/>
          </a:prstGeom>
          <a:noFill/>
        </p:spPr>
      </p:pic>
      <p:sp>
        <p:nvSpPr>
          <p:cNvPr id="1061906" name="Text Box 18"/>
          <p:cNvSpPr txBox="1">
            <a:spLocks noChangeArrowheads="1"/>
          </p:cNvSpPr>
          <p:nvPr/>
        </p:nvSpPr>
        <p:spPr bwMode="auto">
          <a:xfrm>
            <a:off x="4924425" y="5554663"/>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799600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1902"/>
                                        </p:tgtEl>
                                        <p:attrNameLst>
                                          <p:attrName>style.visibility</p:attrName>
                                        </p:attrNameLst>
                                      </p:cBhvr>
                                      <p:to>
                                        <p:strVal val="visible"/>
                                      </p:to>
                                    </p:set>
                                    <p:animEffect transition="in" filter="box(out)">
                                      <p:cBhvr>
                                        <p:cTn id="7" dur="500"/>
                                        <p:tgtEl>
                                          <p:spTgt spid="1061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ox(out)">
                                      <p:cBhvr>
                                        <p:cTn id="12" dur="500"/>
                                        <p:tgtEl>
                                          <p:spTgt spid="106190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61892"/>
                                        </p:tgtEl>
                                        <p:attrNameLst>
                                          <p:attrName>style.visibility</p:attrName>
                                        </p:attrNameLst>
                                      </p:cBhvr>
                                      <p:to>
                                        <p:strVal val="visible"/>
                                      </p:to>
                                    </p:set>
                                    <p:animEffect transition="in" filter="box(out)">
                                      <p:cBhvr>
                                        <p:cTn id="16"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6190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61905"/>
                                        </p:tgtEl>
                                      </p:cBhvr>
                                    </p:cmd>
                                  </p:childTnLst>
                                </p:cTn>
                              </p:par>
                            </p:childTnLst>
                          </p:cTn>
                        </p:par>
                      </p:childTnLst>
                    </p:cTn>
                  </p:par>
                </p:childTnLst>
              </p:cTn>
              <p:nextCondLst>
                <p:cond evt="onClick" delay="0">
                  <p:tgtEl>
                    <p:spTgt spid="1061905"/>
                  </p:tgtEl>
                </p:cond>
              </p:nextCondLst>
            </p:seq>
            <p:video>
              <p:cMediaNode>
                <p:cTn id="22" fill="remove" display="0">
                  <p:stCondLst>
                    <p:cond delay="indefinite"/>
                  </p:stCondLst>
                  <p:endCondLst>
                    <p:cond evt="onNext" delay="0">
                      <p:tgtEl>
                        <p:sldTgt/>
                      </p:tgtEl>
                    </p:cond>
                    <p:cond evt="onPrev" delay="0">
                      <p:tgtEl>
                        <p:sldTgt/>
                      </p:tgtEl>
                    </p:cond>
                  </p:endCondLst>
                </p:cTn>
                <p:tgtEl>
                  <p:spTgt spid="1061905"/>
                </p:tgtEl>
              </p:cMediaNode>
            </p:video>
          </p:childTnLst>
        </p:cTn>
      </p:par>
    </p:tnLst>
    <p:bldLst>
      <p:bldP spid="10619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10/11 </a:t>
            </a:r>
            <a:r>
              <a:rPr lang="en-US" sz="2400" dirty="0"/>
              <a:t>Gel Electrophoresis CH 13.1</a:t>
            </a:r>
            <a:br>
              <a:rPr lang="en-US" sz="2400" dirty="0"/>
            </a:br>
            <a:r>
              <a:rPr lang="en-US" sz="2400" dirty="0"/>
              <a:t>Obj. TSW learn how to build a protein from an amino acid sequence using the hydrophobic and hydrophilic properties of the amino acids. P. </a:t>
            </a:r>
            <a:r>
              <a:rPr lang="en-US" sz="2400" dirty="0" smtClean="0"/>
              <a:t>74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a:t>Watch Gel Video</a:t>
            </a:r>
          </a:p>
          <a:p>
            <a:r>
              <a:rPr lang="en-US" sz="2400" dirty="0"/>
              <a:t>HW CH 13</a:t>
            </a:r>
          </a:p>
          <a:p>
            <a:r>
              <a:rPr lang="en-US" sz="2400" dirty="0"/>
              <a:t>HW Study </a:t>
            </a:r>
            <a:r>
              <a:rPr lang="en-US" sz="2400" dirty="0" smtClean="0"/>
              <a:t>Guide</a:t>
            </a:r>
          </a:p>
          <a:p>
            <a:r>
              <a:rPr lang="en-US" sz="2400" dirty="0" smtClean="0"/>
              <a:t>Final 10/15</a:t>
            </a:r>
            <a:endParaRPr lang="en-US" sz="2400" dirty="0"/>
          </a:p>
        </p:txBody>
      </p:sp>
    </p:spTree>
    <p:extLst>
      <p:ext uri="{BB962C8B-B14F-4D97-AF65-F5344CB8AC3E}">
        <p14:creationId xmlns:p14="http://schemas.microsoft.com/office/powerpoint/2010/main" val="4233789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54547"/>
            <a:ext cx="11008775" cy="1536142"/>
          </a:xfrm>
        </p:spPr>
        <p:txBody>
          <a:bodyPr>
            <a:normAutofit/>
          </a:bodyPr>
          <a:lstStyle/>
          <a:p>
            <a:r>
              <a:rPr lang="en-US" sz="2400" dirty="0" smtClean="0"/>
              <a:t>10/12 Genetically Modified Organisms  EEI Curriculum</a:t>
            </a:r>
            <a:r>
              <a:rPr lang="en-US" sz="2400" dirty="0"/>
              <a:t/>
            </a:r>
            <a:br>
              <a:rPr lang="en-US" sz="2400" dirty="0"/>
            </a:br>
            <a:r>
              <a:rPr lang="en-US" sz="2400" dirty="0"/>
              <a:t>Obj. TSW </a:t>
            </a:r>
            <a:r>
              <a:rPr lang="en-US" sz="2400" dirty="0" smtClean="0"/>
              <a:t>demonstrate the pros and cons of Genetically Modified Organisms.  </a:t>
            </a:r>
            <a:r>
              <a:rPr lang="en-US" sz="2400" dirty="0"/>
              <a:t>p. </a:t>
            </a:r>
            <a:r>
              <a:rPr lang="en-US" sz="2400" dirty="0" smtClean="0"/>
              <a:t>76 NB</a:t>
            </a:r>
            <a:endParaRPr lang="en-US" sz="2400" dirty="0"/>
          </a:p>
        </p:txBody>
      </p:sp>
      <p:sp>
        <p:nvSpPr>
          <p:cNvPr id="6" name="Content Placeholder 5"/>
          <p:cNvSpPr>
            <a:spLocks noGrp="1"/>
          </p:cNvSpPr>
          <p:nvPr>
            <p:ph sz="quarter" idx="4"/>
          </p:nvPr>
        </p:nvSpPr>
        <p:spPr>
          <a:xfrm>
            <a:off x="7047915" y="1690688"/>
            <a:ext cx="5144086" cy="3951288"/>
          </a:xfrm>
        </p:spPr>
        <p:txBody>
          <a:bodyPr/>
          <a:lstStyle/>
          <a:p>
            <a:pPr marL="457200" indent="-457200">
              <a:buFont typeface="+mj-lt"/>
              <a:buAutoNum type="arabicPeriod"/>
            </a:pPr>
            <a:r>
              <a:rPr lang="en-US" dirty="0" smtClean="0"/>
              <a:t>What does GMO stand for?</a:t>
            </a:r>
          </a:p>
          <a:p>
            <a:pPr marL="457200" indent="-457200">
              <a:buFont typeface="+mj-lt"/>
              <a:buAutoNum type="arabicPeriod"/>
            </a:pPr>
            <a:endParaRPr lang="en-US" dirty="0" smtClean="0"/>
          </a:p>
          <a:p>
            <a:pPr marL="457200" indent="-457200">
              <a:buFont typeface="+mj-lt"/>
              <a:buAutoNum type="arabicPeriod"/>
            </a:pPr>
            <a:r>
              <a:rPr lang="en-US" dirty="0" smtClean="0"/>
              <a:t>What are some concerns about GMO’s.</a:t>
            </a:r>
          </a:p>
          <a:p>
            <a:pPr marL="457200" indent="-457200">
              <a:buFont typeface="+mj-lt"/>
              <a:buAutoNum type="arabicPeriod"/>
            </a:pPr>
            <a:r>
              <a:rPr lang="en-US" dirty="0" smtClean="0"/>
              <a:t>What are some benefits to GMO’s.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651"/>
            <a:ext cx="7067290" cy="5344638"/>
          </a:xfrm>
          <a:prstGeom prst="rect">
            <a:avLst/>
          </a:prstGeom>
        </p:spPr>
      </p:pic>
    </p:spTree>
    <p:extLst>
      <p:ext uri="{BB962C8B-B14F-4D97-AF65-F5344CB8AC3E}">
        <p14:creationId xmlns:p14="http://schemas.microsoft.com/office/powerpoint/2010/main" val="1363209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 Proteins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6820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Midterm Study Guide answers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Age in Years</a:t>
            </a:r>
          </a:p>
          <a:p>
            <a:pPr marL="0" indent="0">
              <a:buNone/>
            </a:pPr>
            <a:r>
              <a:rPr lang="en-US" dirty="0" smtClean="0"/>
              <a:t>b. Number of Teens</a:t>
            </a:r>
          </a:p>
          <a:p>
            <a:pPr marL="0" indent="0">
              <a:buNone/>
            </a:pPr>
            <a:r>
              <a:rPr lang="en-US" dirty="0" smtClean="0"/>
              <a:t>2. The trend is increasing for teens with phones.</a:t>
            </a:r>
          </a:p>
          <a:p>
            <a:pPr marL="0" indent="0">
              <a:buNone/>
            </a:pPr>
            <a:r>
              <a:rPr lang="en-US" dirty="0" smtClean="0"/>
              <a:t>3. As teens get older, more have cell phones.</a:t>
            </a:r>
          </a:p>
          <a:p>
            <a:pPr marL="0" indent="0">
              <a:buNone/>
            </a:pPr>
            <a:r>
              <a:rPr lang="en-US" dirty="0" smtClean="0"/>
              <a:t>4. A decrease in 60 teens who have cell phones.</a:t>
            </a:r>
          </a:p>
          <a:p>
            <a:pPr marL="0" indent="0">
              <a:buNone/>
            </a:pPr>
            <a:r>
              <a:rPr lang="en-US" dirty="0" smtClean="0"/>
              <a:t>5. Eukaryotic: Nucleus, Membrane Bound Organelle, Animal cell, Plant cell </a:t>
            </a:r>
          </a:p>
          <a:p>
            <a:pPr marL="0" indent="0">
              <a:buNone/>
            </a:pPr>
            <a:r>
              <a:rPr lang="en-US" dirty="0" smtClean="0"/>
              <a:t>Prokaryotic: No Nucleus, Bacteria</a:t>
            </a:r>
          </a:p>
          <a:p>
            <a:pPr marL="0" indent="0">
              <a:buNone/>
            </a:pPr>
            <a:r>
              <a:rPr lang="en-US" dirty="0" smtClean="0"/>
              <a:t>Both: DNA, Ribosomes, Cell </a:t>
            </a:r>
            <a:r>
              <a:rPr lang="en-US" dirty="0"/>
              <a:t>W</a:t>
            </a:r>
            <a:r>
              <a:rPr lang="en-US" dirty="0" smtClean="0"/>
              <a:t>all, Plasma Membrane,</a:t>
            </a:r>
          </a:p>
          <a:p>
            <a:pPr marL="514350" indent="-514350">
              <a:buFont typeface="+mj-lt"/>
              <a:buAutoNum type="arabicPeriod"/>
            </a:pPr>
            <a:endParaRPr lang="en-US" dirty="0"/>
          </a:p>
        </p:txBody>
      </p:sp>
    </p:spTree>
    <p:extLst>
      <p:ext uri="{BB962C8B-B14F-4D97-AF65-F5344CB8AC3E}">
        <p14:creationId xmlns:p14="http://schemas.microsoft.com/office/powerpoint/2010/main" val="26416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2609"/>
          </a:xfrm>
        </p:spPr>
        <p:txBody>
          <a:bodyPr>
            <a:normAutofit/>
          </a:bodyPr>
          <a:lstStyle/>
          <a:p>
            <a:r>
              <a:rPr lang="en-US" sz="2400" dirty="0" smtClean="0"/>
              <a:t>Study Guide for Midterm Final Biology</a:t>
            </a:r>
            <a:endParaRPr lang="en-US" sz="2400" dirty="0"/>
          </a:p>
        </p:txBody>
      </p:sp>
      <p:sp>
        <p:nvSpPr>
          <p:cNvPr id="3" name="Content Placeholder 2"/>
          <p:cNvSpPr>
            <a:spLocks noGrp="1"/>
          </p:cNvSpPr>
          <p:nvPr>
            <p:ph idx="1"/>
          </p:nvPr>
        </p:nvSpPr>
        <p:spPr>
          <a:xfrm>
            <a:off x="0" y="450574"/>
            <a:ext cx="12192000" cy="5726389"/>
          </a:xfrm>
        </p:spPr>
        <p:txBody>
          <a:bodyPr>
            <a:normAutofit fontScale="92500" lnSpcReduction="20000"/>
          </a:bodyPr>
          <a:lstStyle/>
          <a:p>
            <a:pPr marL="0" indent="0">
              <a:buNone/>
            </a:pPr>
            <a:r>
              <a:rPr lang="en-US" dirty="0" smtClean="0"/>
              <a:t>6. a. Proteins: Carbon Hydrogen and Oxygen, Nitrogen, Sulfur</a:t>
            </a:r>
          </a:p>
          <a:p>
            <a:pPr marL="0" indent="0">
              <a:buNone/>
            </a:pPr>
            <a:r>
              <a:rPr lang="en-US" dirty="0" smtClean="0"/>
              <a:t>b. Lipids: Carbon, Hydrogen, Oxygen</a:t>
            </a:r>
          </a:p>
          <a:p>
            <a:pPr marL="0" indent="0">
              <a:buNone/>
            </a:pPr>
            <a:r>
              <a:rPr lang="en-US" dirty="0" smtClean="0"/>
              <a:t>c. Carbohydrates: Carbon, Hydrogen, Oxygen</a:t>
            </a:r>
          </a:p>
          <a:p>
            <a:pPr marL="0" indent="0">
              <a:buNone/>
            </a:pPr>
            <a:r>
              <a:rPr lang="en-US" dirty="0" smtClean="0"/>
              <a:t>d. Nucleic Acids: Carbon, Hydrogen, Oxygen, Phosphorus, Nitrogen, Sulfur</a:t>
            </a:r>
          </a:p>
          <a:p>
            <a:pPr marL="0" indent="0">
              <a:buNone/>
            </a:pPr>
            <a:r>
              <a:rPr lang="en-US" dirty="0" smtClean="0"/>
              <a:t>7. The Mitochondria converts Glucose into ATP (energy) and it produces Heat, CO2 &amp; H2O.</a:t>
            </a:r>
          </a:p>
          <a:p>
            <a:pPr marL="0" indent="0">
              <a:buNone/>
            </a:pPr>
            <a:r>
              <a:rPr lang="en-US" dirty="0" smtClean="0"/>
              <a:t>8. The Chloroplast captures light energy and converts it to sugar ( C6H12O6), Chemical Energy.</a:t>
            </a:r>
          </a:p>
          <a:p>
            <a:pPr marL="0" indent="0">
              <a:buNone/>
            </a:pPr>
            <a:r>
              <a:rPr lang="en-US" dirty="0" smtClean="0"/>
              <a:t>9. An Enzyme is a Protein, that speeds up chemical reactions.</a:t>
            </a:r>
          </a:p>
          <a:p>
            <a:pPr marL="0" indent="0">
              <a:buNone/>
            </a:pPr>
            <a:r>
              <a:rPr lang="en-US" dirty="0" smtClean="0"/>
              <a:t>10. Draw</a:t>
            </a:r>
            <a:r>
              <a:rPr lang="en-US" dirty="0" smtClean="0">
                <a:sym typeface="Wingdings" panose="05000000000000000000" pitchFamily="2" charset="2"/>
              </a:rPr>
              <a:t></a:t>
            </a:r>
          </a:p>
          <a:p>
            <a:pPr marL="0" indent="0">
              <a:buNone/>
            </a:pPr>
            <a:r>
              <a:rPr lang="en-US" dirty="0" smtClean="0">
                <a:sym typeface="Wingdings" panose="05000000000000000000" pitchFamily="2" charset="2"/>
              </a:rPr>
              <a:t>11. Environmental Factors: Temperature, pH, Ionic Conditions</a:t>
            </a:r>
          </a:p>
          <a:p>
            <a:pPr marL="0" indent="0">
              <a:buNone/>
            </a:pPr>
            <a:r>
              <a:rPr lang="en-US" dirty="0" smtClean="0">
                <a:sym typeface="Wingdings" panose="05000000000000000000" pitchFamily="2" charset="2"/>
              </a:rPr>
              <a:t>12. Plant – Cell Wall, Large Vacuole, Chloroplasts, </a:t>
            </a:r>
          </a:p>
          <a:p>
            <a:pPr marL="0" indent="0">
              <a:buNone/>
            </a:pPr>
            <a:r>
              <a:rPr lang="en-US" dirty="0" smtClean="0">
                <a:sym typeface="Wingdings" panose="05000000000000000000" pitchFamily="2" charset="2"/>
              </a:rPr>
              <a:t>Animal – Small </a:t>
            </a:r>
            <a:r>
              <a:rPr lang="en-US" dirty="0" err="1" smtClean="0">
                <a:sym typeface="Wingdings" panose="05000000000000000000" pitchFamily="2" charset="2"/>
              </a:rPr>
              <a:t>vacoule</a:t>
            </a:r>
            <a:endParaRPr lang="en-US" dirty="0" smtClean="0">
              <a:sym typeface="Wingdings" panose="05000000000000000000" pitchFamily="2" charset="2"/>
            </a:endParaRPr>
          </a:p>
          <a:p>
            <a:pPr marL="0" indent="0">
              <a:buNone/>
            </a:pPr>
            <a:r>
              <a:rPr lang="en-US" dirty="0" smtClean="0">
                <a:sym typeface="Wingdings" panose="05000000000000000000" pitchFamily="2" charset="2"/>
              </a:rPr>
              <a:t>Both: </a:t>
            </a:r>
            <a:r>
              <a:rPr lang="en-US" dirty="0" err="1" smtClean="0">
                <a:sym typeface="Wingdings" panose="05000000000000000000" pitchFamily="2" charset="2"/>
              </a:rPr>
              <a:t>Eukayotic</a:t>
            </a:r>
            <a:r>
              <a:rPr lang="en-US" dirty="0" smtClean="0">
                <a:sym typeface="Wingdings" panose="05000000000000000000" pitchFamily="2" charset="2"/>
              </a:rPr>
              <a:t>, Cell Organelles, Plasma Membrane, Nucleus, Mitochondria</a:t>
            </a:r>
          </a:p>
          <a:p>
            <a:pPr marL="0" indent="0">
              <a:buNone/>
            </a:pPr>
            <a:endParaRPr lang="en-US" dirty="0"/>
          </a:p>
        </p:txBody>
      </p:sp>
    </p:spTree>
    <p:extLst>
      <p:ext uri="{BB962C8B-B14F-4D97-AF65-F5344CB8AC3E}">
        <p14:creationId xmlns:p14="http://schemas.microsoft.com/office/powerpoint/2010/main" val="1845114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10817" y="463826"/>
            <a:ext cx="11304105" cy="5575052"/>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A type of nucleic acid that has a double helix and contains thymine.</a:t>
            </a:r>
          </a:p>
          <a:p>
            <a:pPr marL="342900" indent="-342900">
              <a:lnSpc>
                <a:spcPct val="150000"/>
              </a:lnSpc>
              <a:buFont typeface="+mj-lt"/>
              <a:buAutoNum type="arabicPeriod"/>
            </a:pPr>
            <a:r>
              <a:rPr lang="en-US" sz="2400" dirty="0" smtClean="0"/>
              <a:t>This process uses glucose and oxygen to produce ATP, CO2 (carbon dioxide), and water.</a:t>
            </a:r>
          </a:p>
          <a:p>
            <a:pPr marL="342900" indent="-342900">
              <a:lnSpc>
                <a:spcPct val="150000"/>
              </a:lnSpc>
              <a:buFont typeface="+mj-lt"/>
              <a:buAutoNum type="arabicPeriod"/>
            </a:pPr>
            <a:r>
              <a:rPr lang="en-US" sz="2400" dirty="0" smtClean="0"/>
              <a:t>This is a three nucleotide sequence found on</a:t>
            </a:r>
            <a:r>
              <a:rPr lang="en-US" sz="2400" b="1" dirty="0" smtClean="0"/>
              <a:t> </a:t>
            </a:r>
            <a:r>
              <a:rPr lang="en-US" sz="2400" b="1" dirty="0" err="1" smtClean="0"/>
              <a:t>tRNA</a:t>
            </a:r>
            <a:r>
              <a:rPr lang="en-US" sz="2400" b="1" dirty="0" smtClean="0"/>
              <a:t> </a:t>
            </a:r>
            <a:r>
              <a:rPr lang="en-US" sz="2400" dirty="0" smtClean="0"/>
              <a:t>that codes for a specific amino acid. </a:t>
            </a:r>
          </a:p>
          <a:p>
            <a:pPr marL="342900" indent="-342900">
              <a:lnSpc>
                <a:spcPct val="150000"/>
              </a:lnSpc>
              <a:buFont typeface="+mj-lt"/>
              <a:buAutoNum type="arabicPeriod"/>
            </a:pPr>
            <a:r>
              <a:rPr lang="en-US" sz="2400" dirty="0" smtClean="0"/>
              <a:t>This macromolecule is composed of amino acid chains.</a:t>
            </a:r>
          </a:p>
          <a:p>
            <a:pPr marL="342900" indent="-342900">
              <a:lnSpc>
                <a:spcPct val="150000"/>
              </a:lnSpc>
              <a:buFont typeface="+mj-lt"/>
              <a:buAutoNum type="arabicPeriod"/>
            </a:pPr>
            <a:r>
              <a:rPr lang="en-US" sz="2400" dirty="0" smtClean="0"/>
              <a:t>This type of macromolecule that includes glucose, fructose, and other saccharides. It has oxygen, carbon, and hydrogen atoms.  </a:t>
            </a:r>
          </a:p>
          <a:p>
            <a:pPr marL="342900" indent="-342900">
              <a:lnSpc>
                <a:spcPct val="150000"/>
              </a:lnSpc>
              <a:buFont typeface="+mj-lt"/>
              <a:buAutoNum type="arabicPeriod"/>
            </a:pPr>
            <a:r>
              <a:rPr lang="en-US" sz="2400" dirty="0" smtClean="0"/>
              <a:t>This type of eukaryotic cell does not have cell walls or chloroplasts.</a:t>
            </a:r>
          </a:p>
          <a:p>
            <a:pPr marL="342900" indent="-342900">
              <a:lnSpc>
                <a:spcPct val="150000"/>
              </a:lnSpc>
              <a:buFont typeface="+mj-lt"/>
              <a:buAutoNum type="arabicPeriod"/>
            </a:pPr>
            <a:r>
              <a:rPr lang="en-US" sz="2400" dirty="0" smtClean="0"/>
              <a:t>This type of cell has cell walls, mitochondria, chlorophyll, and it utilizes both cellular respiration and photosynthesis to convert solar or organic energy into ATP. </a:t>
            </a:r>
          </a:p>
          <a:p>
            <a:pPr marL="342900" indent="-342900">
              <a:lnSpc>
                <a:spcPct val="150000"/>
              </a:lnSpc>
              <a:buFont typeface="+mj-lt"/>
              <a:buAutoNum type="arabicPeriod"/>
            </a:pPr>
            <a:r>
              <a:rPr lang="en-US" sz="2400" dirty="0" smtClean="0"/>
              <a:t>This nucleic acid is single stranded and contains uracil.</a:t>
            </a:r>
            <a:endParaRPr lang="en-US" sz="2400" dirty="0"/>
          </a:p>
        </p:txBody>
      </p:sp>
    </p:spTree>
    <p:extLst>
      <p:ext uri="{BB962C8B-B14F-4D97-AF65-F5344CB8AC3E}">
        <p14:creationId xmlns:p14="http://schemas.microsoft.com/office/powerpoint/2010/main" val="192690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8780" y="323385"/>
            <a:ext cx="11664176"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 three base sequence that corresponds with a specific amino acid for protein synthesis.</a:t>
            </a:r>
          </a:p>
          <a:p>
            <a:pPr marL="285750" indent="-285750">
              <a:buFont typeface="Arial" panose="020B0604020202020204" pitchFamily="34" charset="0"/>
              <a:buChar char="•"/>
            </a:pPr>
            <a:r>
              <a:rPr lang="en-US" sz="2800" dirty="0" smtClean="0"/>
              <a:t>This is a pathogen that infects other cells and it hijacks a host cell’s machinery to replicate.</a:t>
            </a:r>
          </a:p>
          <a:p>
            <a:pPr marL="285750" indent="-285750">
              <a:buFont typeface="Arial" panose="020B0604020202020204" pitchFamily="34" charset="0"/>
              <a:buChar char="•"/>
            </a:pPr>
            <a:r>
              <a:rPr lang="en-US" sz="2800" dirty="0" smtClean="0"/>
              <a:t>This process uses carbon dioxide and water to produce glucose and oxygen.</a:t>
            </a:r>
          </a:p>
          <a:p>
            <a:pPr marL="285750" indent="-285750">
              <a:buFont typeface="Arial" panose="020B0604020202020204" pitchFamily="34" charset="0"/>
              <a:buChar char="•"/>
            </a:pPr>
            <a:r>
              <a:rPr lang="en-US" sz="2800" dirty="0" smtClean="0"/>
              <a:t>This is a change in a nucleotide sequence that can cause the readings of the codons after the change to code for different amino acids. Can cause an abnormally short or abnormally long amino acid chain.</a:t>
            </a:r>
          </a:p>
          <a:p>
            <a:pPr marL="285750" indent="-285750">
              <a:buFont typeface="Arial" panose="020B0604020202020204" pitchFamily="34" charset="0"/>
              <a:buChar char="•"/>
            </a:pPr>
            <a:r>
              <a:rPr lang="en-US" sz="2800" dirty="0" smtClean="0"/>
              <a:t>This molecule is a pigment found in the chloroplasts of plants and is vital in the process of photosynthesis.</a:t>
            </a:r>
          </a:p>
          <a:p>
            <a:pPr marL="285750" indent="-285750">
              <a:buFont typeface="Arial" panose="020B0604020202020204" pitchFamily="34" charset="0"/>
              <a:buChar char="•"/>
            </a:pPr>
            <a:r>
              <a:rPr lang="en-US" sz="2800" dirty="0" smtClean="0"/>
              <a:t>These proteins increase the rate of chemical reactions and are affected by environmental conditions. </a:t>
            </a:r>
          </a:p>
          <a:p>
            <a:pPr marL="285750" indent="-285750">
              <a:buFont typeface="Arial" panose="020B0604020202020204" pitchFamily="34" charset="0"/>
              <a:buChar char="•"/>
            </a:pPr>
            <a:r>
              <a:rPr lang="en-US" sz="2800" dirty="0" smtClean="0"/>
              <a:t>This is a type of RNA that makes up part of the ribosome and is essential in protein synthesis.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04475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7629" y="245327"/>
            <a:ext cx="1161957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process that occurs in the cytosol and involves different forms of RNA. It occurs at the ribosome where the mRNA is read. </a:t>
            </a:r>
          </a:p>
          <a:p>
            <a:pPr marL="285750" indent="-285750">
              <a:buFont typeface="Arial" panose="020B0604020202020204" pitchFamily="34" charset="0"/>
              <a:buChar char="•"/>
            </a:pPr>
            <a:r>
              <a:rPr lang="en-US" dirty="0" smtClean="0"/>
              <a:t>This organelle is used in cellular respiration and it is found in both animal and plant cells. </a:t>
            </a:r>
            <a:endParaRPr lang="en-US" dirty="0"/>
          </a:p>
        </p:txBody>
      </p:sp>
    </p:spTree>
    <p:extLst>
      <p:ext uri="{BB962C8B-B14F-4D97-AF65-F5344CB8AC3E}">
        <p14:creationId xmlns:p14="http://schemas.microsoft.com/office/powerpoint/2010/main" val="1920520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13. AXES Paragraph about folded membranes:</a:t>
            </a:r>
          </a:p>
          <a:p>
            <a:pPr marL="0" indent="0">
              <a:buNone/>
            </a:pPr>
            <a:r>
              <a:rPr lang="en-US" dirty="0" smtClean="0"/>
              <a:t>Having folded membranes in cells is better. Organelles in the cell that have folded membranes are: Mitochondria, Golgi Apparatus, Endoplasmic Reticulum, and Chloroplasts.  The folded membranes increase the chemical reactions in the cell because it has more surface area.  In addition, the chemical reactions are more efficient due to the increased surface area.  The chemical reactions help maintain homeostasis in the body.</a:t>
            </a:r>
            <a:endParaRPr lang="en-US" dirty="0"/>
          </a:p>
        </p:txBody>
      </p:sp>
    </p:spTree>
    <p:extLst>
      <p:ext uri="{BB962C8B-B14F-4D97-AF65-F5344CB8AC3E}">
        <p14:creationId xmlns:p14="http://schemas.microsoft.com/office/powerpoint/2010/main" val="297511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65NB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611948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a:xfrm>
            <a:off x="46464" y="1239935"/>
            <a:ext cx="10515600" cy="4351338"/>
          </a:xfrm>
        </p:spPr>
        <p:txBody>
          <a:bodyPr/>
          <a:lstStyle/>
          <a:p>
            <a:pPr marL="0" indent="0">
              <a:buNone/>
            </a:pPr>
            <a:r>
              <a:rPr lang="en-US" dirty="0" smtClean="0"/>
              <a:t>14.Photosynthesis: Glucose &amp; O2 as a Product, Chloroplast, Needs Sunlight, CO2 &amp; H20 as a reactant,</a:t>
            </a:r>
          </a:p>
          <a:p>
            <a:pPr marL="0" indent="0">
              <a:buNone/>
            </a:pPr>
            <a:r>
              <a:rPr lang="en-US" dirty="0" smtClean="0"/>
              <a:t>Cellular Respiration: Glucose &amp; O2 as a Reactant, animals, CO2 &amp; H2O as a product,</a:t>
            </a:r>
          </a:p>
          <a:p>
            <a:pPr marL="0" indent="0">
              <a:buNone/>
            </a:pPr>
            <a:r>
              <a:rPr lang="en-US" dirty="0" smtClean="0"/>
              <a:t>Both: Mitochondria, Plants</a:t>
            </a:r>
          </a:p>
          <a:p>
            <a:pPr marL="0" indent="0">
              <a:buNone/>
            </a:pPr>
            <a:r>
              <a:rPr lang="en-US" dirty="0" smtClean="0"/>
              <a:t>15.</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4423318" y="2713076"/>
            <a:ext cx="4899102" cy="3871755"/>
          </a:xfrm>
          <a:prstGeom prst="rect">
            <a:avLst/>
          </a:prstGeom>
          <a:noFill/>
          <a:ln w="9525">
            <a:noFill/>
            <a:miter lim="800000"/>
            <a:headEnd/>
            <a:tailEnd/>
          </a:ln>
          <a:effectLst/>
        </p:spPr>
      </p:pic>
    </p:spTree>
    <p:extLst>
      <p:ext uri="{BB962C8B-B14F-4D97-AF65-F5344CB8AC3E}">
        <p14:creationId xmlns:p14="http://schemas.microsoft.com/office/powerpoint/2010/main" val="1774457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16.  DNA:	Adenine=Thymine</a:t>
            </a:r>
          </a:p>
          <a:p>
            <a:pPr marL="0" indent="0">
              <a:buNone/>
            </a:pPr>
            <a:r>
              <a:rPr lang="en-US" dirty="0" smtClean="0"/>
              <a:t>		Cytosine</a:t>
            </a:r>
            <a:r>
              <a:rPr lang="en-US" u="sng" dirty="0" smtClean="0"/>
              <a:t>=</a:t>
            </a:r>
            <a:r>
              <a:rPr lang="en-US" dirty="0" smtClean="0"/>
              <a:t>Guanine</a:t>
            </a:r>
          </a:p>
          <a:p>
            <a:pPr marL="0" indent="0">
              <a:buNone/>
            </a:pPr>
            <a:r>
              <a:rPr lang="en-US" dirty="0" smtClean="0"/>
              <a:t>17. RNA:  	Adenine= Uracil</a:t>
            </a:r>
          </a:p>
          <a:p>
            <a:pPr marL="0" indent="0">
              <a:buNone/>
            </a:pPr>
            <a:r>
              <a:rPr lang="en-US" dirty="0"/>
              <a:t>	</a:t>
            </a:r>
            <a:r>
              <a:rPr lang="en-US" dirty="0" smtClean="0"/>
              <a:t>	Cytosine</a:t>
            </a:r>
            <a:r>
              <a:rPr lang="en-US" u="sng" dirty="0" smtClean="0"/>
              <a:t>=</a:t>
            </a:r>
            <a:r>
              <a:rPr lang="en-US" dirty="0" smtClean="0"/>
              <a:t>Guanine</a:t>
            </a:r>
          </a:p>
          <a:p>
            <a:pPr marL="0" indent="0">
              <a:buNone/>
            </a:pPr>
            <a:r>
              <a:rPr lang="en-US" dirty="0" smtClean="0"/>
              <a:t>18. </a:t>
            </a:r>
            <a:r>
              <a:rPr lang="en-US" dirty="0" err="1" smtClean="0"/>
              <a:t>Frameshift</a:t>
            </a:r>
            <a:r>
              <a:rPr lang="en-US" dirty="0" smtClean="0"/>
              <a:t> Mutation: changes every amino acid after the addition or deletion, deletion of a nucleotide, addition of a nucleotide, is more severe</a:t>
            </a:r>
          </a:p>
          <a:p>
            <a:pPr marL="0" indent="0">
              <a:buNone/>
            </a:pPr>
            <a:r>
              <a:rPr lang="en-US" dirty="0" smtClean="0"/>
              <a:t>Point Mutation: changes one nucleotide, changes on amino acid,</a:t>
            </a:r>
          </a:p>
          <a:p>
            <a:pPr marL="0" indent="0">
              <a:buNone/>
            </a:pPr>
            <a:r>
              <a:rPr lang="en-US" dirty="0" smtClean="0"/>
              <a:t>Both: type of mutation</a:t>
            </a:r>
          </a:p>
          <a:p>
            <a:pPr marL="0" indent="0">
              <a:buNone/>
            </a:pPr>
            <a:endParaRPr lang="en-US" dirty="0"/>
          </a:p>
        </p:txBody>
      </p:sp>
    </p:spTree>
    <p:extLst>
      <p:ext uri="{BB962C8B-B14F-4D97-AF65-F5344CB8AC3E}">
        <p14:creationId xmlns:p14="http://schemas.microsoft.com/office/powerpoint/2010/main" val="50177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19. AXES paragraph:</a:t>
            </a:r>
          </a:p>
          <a:p>
            <a:pPr marL="0" indent="0">
              <a:buNone/>
            </a:pPr>
            <a:r>
              <a:rPr lang="en-US" dirty="0" smtClean="0"/>
              <a:t>Selective permeability allows some molecules in and out and other not.  Glucose is a molecule that the cells need for energy. Carbon dioxide and water are released from the cell.  Passive transport allows molecules across the cell membrane without energy.  Active transport requires energy.  Glucose provides energy for the body to perform cellular respiration, and maintains homeostasis for the body.</a:t>
            </a:r>
          </a:p>
          <a:p>
            <a:pPr marL="0" indent="0">
              <a:buNone/>
            </a:pPr>
            <a:r>
              <a:rPr lang="en-US" dirty="0" smtClean="0"/>
              <a:t>20. Virus – </a:t>
            </a:r>
            <a:r>
              <a:rPr lang="en-US" err="1" smtClean="0"/>
              <a:t>pathogen</a:t>
            </a:r>
            <a:r>
              <a:rPr lang="en-US" smtClean="0"/>
              <a:t>, needs </a:t>
            </a:r>
            <a:r>
              <a:rPr lang="en-US" dirty="0" smtClean="0"/>
              <a:t>a host cell to live and replicate.</a:t>
            </a:r>
            <a:endParaRPr lang="en-US" dirty="0"/>
          </a:p>
        </p:txBody>
      </p:sp>
    </p:spTree>
    <p:extLst>
      <p:ext uri="{BB962C8B-B14F-4D97-AF65-F5344CB8AC3E}">
        <p14:creationId xmlns:p14="http://schemas.microsoft.com/office/powerpoint/2010/main" val="2264901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10</a:t>
            </a:r>
            <a:r>
              <a:rPr lang="en-US" sz="3100" dirty="0" smtClean="0"/>
              <a:t>/13 </a:t>
            </a:r>
            <a:r>
              <a:rPr lang="en-US" sz="3100" dirty="0" smtClean="0"/>
              <a:t>Building Molecules &amp; Enzymes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a:t>
            </a:r>
            <a:r>
              <a:rPr lang="en-US" sz="3100" dirty="0" smtClean="0"/>
              <a:t>78</a:t>
            </a:r>
            <a:r>
              <a:rPr lang="en-US" sz="3100" dirty="0" smtClean="0"/>
              <a:t>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6403184" y="3139270"/>
            <a:ext cx="5181600" cy="305546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1975803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4953001" y="0"/>
            <a:ext cx="5805297" cy="2590800"/>
          </a:xfrm>
          <a:prstGeom prst="rect">
            <a:avLst/>
          </a:prstGeom>
          <a:noFill/>
        </p:spPr>
      </p:pic>
      <p:sp>
        <p:nvSpPr>
          <p:cNvPr id="2" name="Title 1"/>
          <p:cNvSpPr>
            <a:spLocks noGrp="1"/>
          </p:cNvSpPr>
          <p:nvPr>
            <p:ph type="title"/>
          </p:nvPr>
        </p:nvSpPr>
        <p:spPr>
          <a:xfrm>
            <a:off x="1981201" y="274639"/>
            <a:ext cx="2971800" cy="1019323"/>
          </a:xfrm>
        </p:spPr>
        <p:txBody>
          <a:bodyPr>
            <a:normAutofit fontScale="90000"/>
          </a:bodyPr>
          <a:lstStyle/>
          <a:p>
            <a:r>
              <a:rPr lang="en-US" u="sng" dirty="0" smtClean="0"/>
              <a:t>Enzymes</a:t>
            </a:r>
            <a:br>
              <a:rPr lang="en-US" u="sng" dirty="0" smtClean="0"/>
            </a:br>
            <a:endParaRPr lang="en-US" u="sng" dirty="0"/>
          </a:p>
        </p:txBody>
      </p:sp>
      <p:sp>
        <p:nvSpPr>
          <p:cNvPr id="3" name="Content Placeholder 2"/>
          <p:cNvSpPr>
            <a:spLocks noGrp="1"/>
          </p:cNvSpPr>
          <p:nvPr>
            <p:ph idx="1"/>
          </p:nvPr>
        </p:nvSpPr>
        <p:spPr>
          <a:xfrm>
            <a:off x="1524000" y="2576287"/>
            <a:ext cx="9144000" cy="4525963"/>
          </a:xfrm>
        </p:spPr>
        <p:txBody>
          <a:bodyPr/>
          <a:lstStyle/>
          <a:p>
            <a:pPr marL="0" indent="0">
              <a:buNone/>
            </a:pPr>
            <a:r>
              <a:rPr lang="en-US" sz="2400" dirty="0" smtClean="0"/>
              <a:t>2. Enzymes are a type of protein that </a:t>
            </a:r>
            <a:r>
              <a:rPr lang="en-US" sz="2400" b="1" dirty="0" smtClean="0"/>
              <a:t>catalyze </a:t>
            </a:r>
            <a:r>
              <a:rPr lang="en-US" sz="2400" dirty="0" smtClean="0"/>
              <a:t>chemical reactions. This means they </a:t>
            </a:r>
            <a:r>
              <a:rPr lang="en-US" sz="2400" b="1" dirty="0" smtClean="0"/>
              <a:t>speed up </a:t>
            </a:r>
            <a:r>
              <a:rPr lang="en-US" sz="2400" dirty="0" smtClean="0"/>
              <a:t>the rate of chemical reactions. </a:t>
            </a:r>
          </a:p>
          <a:p>
            <a:pPr marL="0" indent="0">
              <a:buNone/>
            </a:pPr>
            <a:r>
              <a:rPr lang="en-US" sz="2400" dirty="0" smtClean="0"/>
              <a:t>3. There are three things that impact how well an enzyme will work:	</a:t>
            </a:r>
          </a:p>
          <a:p>
            <a:pPr lvl="1"/>
            <a:r>
              <a:rPr lang="en-US" dirty="0" smtClean="0"/>
              <a:t>pH</a:t>
            </a:r>
          </a:p>
          <a:p>
            <a:pPr lvl="1"/>
            <a:r>
              <a:rPr lang="en-US" dirty="0" smtClean="0"/>
              <a:t>Temperature</a:t>
            </a:r>
          </a:p>
          <a:p>
            <a:pPr lvl="1"/>
            <a:r>
              <a:rPr lang="en-US" dirty="0" smtClean="0"/>
              <a:t>Amount of Substrate &amp;/or the amount of Enzyme</a:t>
            </a:r>
          </a:p>
        </p:txBody>
      </p:sp>
      <p:sp>
        <p:nvSpPr>
          <p:cNvPr id="5" name="TextBox 4"/>
          <p:cNvSpPr txBox="1"/>
          <p:nvPr/>
        </p:nvSpPr>
        <p:spPr>
          <a:xfrm>
            <a:off x="1568850" y="1021140"/>
            <a:ext cx="3186023" cy="1569660"/>
          </a:xfrm>
          <a:prstGeom prst="rect">
            <a:avLst/>
          </a:prstGeom>
          <a:noFill/>
        </p:spPr>
        <p:txBody>
          <a:bodyPr wrap="square" rtlCol="0">
            <a:spAutoFit/>
          </a:bodyPr>
          <a:lstStyle/>
          <a:p>
            <a:r>
              <a:rPr lang="en-US" sz="2400" dirty="0" smtClean="0"/>
              <a:t>1. CHONPS- Carbon, Hydrogen, Oxygen, Nitrogen, Phosphorus, &amp; Sulfur.</a:t>
            </a:r>
            <a:endParaRPr lang="en-US" sz="2400" dirty="0"/>
          </a:p>
        </p:txBody>
      </p:sp>
    </p:spTree>
    <p:extLst>
      <p:ext uri="{BB962C8B-B14F-4D97-AF65-F5344CB8AC3E}">
        <p14:creationId xmlns:p14="http://schemas.microsoft.com/office/powerpoint/2010/main" val="374196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900100" name="Rectangle 4"/>
          <p:cNvSpPr>
            <a:spLocks noChangeArrowheads="1"/>
          </p:cNvSpPr>
          <p:nvPr/>
        </p:nvSpPr>
        <p:spPr bwMode="auto">
          <a:xfrm>
            <a:off x="3352800" y="762001"/>
            <a:ext cx="7315200" cy="912813"/>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Take notes P. 15 NB</a:t>
            </a:r>
          </a:p>
          <a:p>
            <a:pPr>
              <a:buFontTx/>
              <a:buNone/>
            </a:pPr>
            <a:r>
              <a:rPr lang="en-US" altLang="en-US" sz="3600" b="1" dirty="0">
                <a:solidFill>
                  <a:schemeClr val="tx2"/>
                </a:solidFill>
                <a:latin typeface="Times" charset="0"/>
              </a:rPr>
              <a:t>The structure of proteins</a:t>
            </a:r>
            <a:r>
              <a:rPr lang="en-US" altLang="en-US" sz="4000" b="1" dirty="0">
                <a:solidFill>
                  <a:srgbClr val="FFFF00"/>
                </a:solidFill>
                <a:latin typeface="Times" charset="0"/>
              </a:rPr>
              <a:t> </a:t>
            </a:r>
          </a:p>
        </p:txBody>
      </p:sp>
      <p:pic>
        <p:nvPicPr>
          <p:cNvPr id="90010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010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010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010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00107"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0108"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900109" name="Rectangle 13"/>
          <p:cNvSpPr>
            <a:spLocks noChangeArrowheads="1"/>
          </p:cNvSpPr>
          <p:nvPr/>
        </p:nvSpPr>
        <p:spPr bwMode="auto">
          <a:xfrm>
            <a:off x="1981200" y="1676401"/>
            <a:ext cx="8077200" cy="140652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Enzymes are important proteins found in living things.  *An </a:t>
            </a:r>
            <a:r>
              <a:rPr lang="en-US" altLang="en-US" sz="2800" dirty="0">
                <a:solidFill>
                  <a:srgbClr val="FF0066"/>
                </a:solidFill>
                <a:latin typeface="Times" charset="0"/>
              </a:rPr>
              <a:t>enzyme</a:t>
            </a:r>
            <a:r>
              <a:rPr lang="en-US" altLang="en-US" sz="2800" dirty="0">
                <a:latin typeface="Times" charset="0"/>
              </a:rPr>
              <a:t> is a protein that changes the rate of a chemical reaction.</a:t>
            </a:r>
          </a:p>
        </p:txBody>
      </p:sp>
      <p:sp>
        <p:nvSpPr>
          <p:cNvPr id="900110" name="Rectangle 14"/>
          <p:cNvSpPr>
            <a:spLocks noChangeArrowheads="1"/>
          </p:cNvSpPr>
          <p:nvPr/>
        </p:nvSpPr>
        <p:spPr bwMode="auto">
          <a:xfrm>
            <a:off x="1981200" y="3276601"/>
            <a:ext cx="38862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They speed the reactions in digestion of food.</a:t>
            </a:r>
          </a:p>
        </p:txBody>
      </p:sp>
      <p:pic>
        <p:nvPicPr>
          <p:cNvPr id="900111" name="Picture 15" descr="audio image blue">
            <a:hlinkClick r:id="" action="ppaction://noaction">
              <a:snd r:embed="rId11" name="06-enzyme.WAV"/>
            </a:hlinkClick>
          </p:cNvPr>
          <p:cNvPicPr>
            <a:picLocks noChangeAspect="1" noChangeArrowheads="1"/>
          </p:cNvPicPr>
          <p:nvPr/>
        </p:nvPicPr>
        <p:blipFill>
          <a:blip r:embed="rId12" cstate="print"/>
          <a:srcRect/>
          <a:stretch>
            <a:fillRect/>
          </a:stretch>
        </p:blipFill>
        <p:spPr bwMode="auto">
          <a:xfrm>
            <a:off x="8877301" y="2667001"/>
            <a:ext cx="354013" cy="354013"/>
          </a:xfrm>
          <a:prstGeom prst="rect">
            <a:avLst/>
          </a:prstGeom>
          <a:noFill/>
        </p:spPr>
      </p:pic>
      <p:sp>
        <p:nvSpPr>
          <p:cNvPr id="900113" name="Text Box 17"/>
          <p:cNvSpPr txBox="1">
            <a:spLocks noChangeArrowheads="1"/>
          </p:cNvSpPr>
          <p:nvPr/>
        </p:nvSpPr>
        <p:spPr bwMode="auto">
          <a:xfrm>
            <a:off x="6397626" y="5683250"/>
            <a:ext cx="2441575" cy="336550"/>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buFontTx/>
              <a:buNone/>
            </a:pPr>
            <a:r>
              <a:rPr lang="en-US" altLang="en-US" sz="1600">
                <a:solidFill>
                  <a:schemeClr val="hlink"/>
                </a:solidFill>
                <a:latin typeface="Times" charset="0"/>
              </a:rPr>
              <a:t>Click image to view movie.</a:t>
            </a:r>
          </a:p>
        </p:txBody>
      </p:sp>
      <p:sp>
        <p:nvSpPr>
          <p:cNvPr id="17" name="TextBox 16"/>
          <p:cNvSpPr txBox="1"/>
          <p:nvPr/>
        </p:nvSpPr>
        <p:spPr>
          <a:xfrm>
            <a:off x="2057401" y="4495801"/>
            <a:ext cx="3810659" cy="461665"/>
          </a:xfrm>
          <a:prstGeom prst="rect">
            <a:avLst/>
          </a:prstGeom>
          <a:noFill/>
        </p:spPr>
        <p:txBody>
          <a:bodyPr wrap="none" rtlCol="0">
            <a:spAutoFit/>
          </a:bodyPr>
          <a:lstStyle/>
          <a:p>
            <a:r>
              <a:rPr lang="en-US" sz="2400" dirty="0"/>
              <a:t>Made up of Amino Acids (20)</a:t>
            </a:r>
          </a:p>
        </p:txBody>
      </p:sp>
      <p:sp>
        <p:nvSpPr>
          <p:cNvPr id="18" name="TextBox 17"/>
          <p:cNvSpPr txBox="1"/>
          <p:nvPr/>
        </p:nvSpPr>
        <p:spPr>
          <a:xfrm>
            <a:off x="2133600" y="4953001"/>
            <a:ext cx="3886200" cy="1200329"/>
          </a:xfrm>
          <a:prstGeom prst="rect">
            <a:avLst/>
          </a:prstGeom>
          <a:noFill/>
        </p:spPr>
        <p:txBody>
          <a:bodyPr wrap="square" rtlCol="0">
            <a:spAutoFit/>
          </a:bodyPr>
          <a:lstStyle/>
          <a:p>
            <a:r>
              <a:rPr lang="en-US" sz="2400" dirty="0"/>
              <a:t>Enzymes can be used again and again without being used up.</a:t>
            </a:r>
          </a:p>
        </p:txBody>
      </p:sp>
      <p:pic>
        <p:nvPicPr>
          <p:cNvPr id="226306" name="Picture 2" descr="http://t2.gstatic.com/images?q=tbn:ANd9GcQHdhDTs1UC6-RwPOv9MFcXO9MjgKQWI9pUKYox9SIltvJP0Z6iTQ:legacy.hopkinsville.kctcs.edu/instructors/Jason-Arnold/VLI/Module%25202/m2cellfunctionandenergetics/f5-08_energy_of_activat_c.jpg">
            <a:hlinkClick r:id="rId13"/>
          </p:cNvPr>
          <p:cNvPicPr>
            <a:picLocks noChangeAspect="1" noChangeArrowheads="1"/>
          </p:cNvPicPr>
          <p:nvPr/>
        </p:nvPicPr>
        <p:blipFill>
          <a:blip r:embed="rId14" cstate="print"/>
          <a:srcRect/>
          <a:stretch>
            <a:fillRect/>
          </a:stretch>
        </p:blipFill>
        <p:spPr bwMode="auto">
          <a:xfrm>
            <a:off x="6019800" y="2667001"/>
            <a:ext cx="3257550" cy="3440149"/>
          </a:xfrm>
          <a:prstGeom prst="rect">
            <a:avLst/>
          </a:prstGeom>
          <a:noFill/>
        </p:spPr>
      </p:pic>
    </p:spTree>
    <p:extLst>
      <p:ext uri="{BB962C8B-B14F-4D97-AF65-F5344CB8AC3E}">
        <p14:creationId xmlns:p14="http://schemas.microsoft.com/office/powerpoint/2010/main" val="34276554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0109"/>
                                        </p:tgtEl>
                                        <p:attrNameLst>
                                          <p:attrName>style.visibility</p:attrName>
                                        </p:attrNameLst>
                                      </p:cBhvr>
                                      <p:to>
                                        <p:strVal val="visible"/>
                                      </p:to>
                                    </p:set>
                                    <p:animEffect transition="in" filter="box(out)">
                                      <p:cBhvr>
                                        <p:cTn id="7" dur="500"/>
                                        <p:tgtEl>
                                          <p:spTgt spid="9001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0111"/>
                                        </p:tgtEl>
                                        <p:attrNameLst>
                                          <p:attrName>style.visibility</p:attrName>
                                        </p:attrNameLst>
                                      </p:cBhvr>
                                      <p:to>
                                        <p:strVal val="visible"/>
                                      </p:to>
                                    </p:set>
                                    <p:animEffect transition="in" filter="box(out)">
                                      <p:cBhvr>
                                        <p:cTn id="12" dur="500"/>
                                        <p:tgtEl>
                                          <p:spTgt spid="900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0110"/>
                                        </p:tgtEl>
                                        <p:attrNameLst>
                                          <p:attrName>style.visibility</p:attrName>
                                        </p:attrNameLst>
                                      </p:cBhvr>
                                      <p:to>
                                        <p:strVal val="visible"/>
                                      </p:to>
                                    </p:set>
                                    <p:animEffect transition="in" filter="box(out)">
                                      <p:cBhvr>
                                        <p:cTn id="17" dur="500"/>
                                        <p:tgtEl>
                                          <p:spTgt spid="900110"/>
                                        </p:tgtEl>
                                      </p:cBhvr>
                                    </p:animEffect>
                                  </p:childTnLst>
                                </p:cTn>
                              </p:par>
                            </p:childTnLst>
                          </p:cTn>
                        </p:par>
                        <p:par>
                          <p:cTn id="18" fill="hold">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900113"/>
                                        </p:tgtEl>
                                        <p:attrNameLst>
                                          <p:attrName>style.visibility</p:attrName>
                                        </p:attrNameLst>
                                      </p:cBhvr>
                                      <p:to>
                                        <p:strVal val="visible"/>
                                      </p:to>
                                    </p:set>
                                    <p:animEffect transition="in" filter="box(out)">
                                      <p:cBhvr>
                                        <p:cTn id="21" dur="500"/>
                                        <p:tgtEl>
                                          <p:spTgt spid="900113"/>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900101"/>
                                        </p:tgtEl>
                                        <p:attrNameLst>
                                          <p:attrName>style.visibility</p:attrName>
                                        </p:attrNameLst>
                                      </p:cBhvr>
                                      <p:to>
                                        <p:strVal val="visible"/>
                                      </p:to>
                                    </p:set>
                                    <p:animEffect transition="in" filter="box(out)">
                                      <p:cBhvr>
                                        <p:cTn id="25" dur="500"/>
                                        <p:tgtEl>
                                          <p:spTgt spid="90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9" grpId="0" autoUpdateAnimBg="0"/>
      <p:bldP spid="900110" grpId="0" autoUpdateAnimBg="0"/>
      <p:bldP spid="90011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10530625" cy="1417638"/>
          </a:xfrm>
        </p:spPr>
        <p:txBody>
          <a:bodyPr>
            <a:noAutofit/>
          </a:bodyPr>
          <a:lstStyle/>
          <a:p>
            <a:r>
              <a:rPr lang="en-US" sz="2800" dirty="0" smtClean="0"/>
              <a:t>10</a:t>
            </a:r>
            <a:r>
              <a:rPr lang="en-US" sz="2800" dirty="0" smtClean="0"/>
              <a:t>/14 </a:t>
            </a:r>
            <a:r>
              <a:rPr lang="en-US" sz="2800" dirty="0"/>
              <a:t>Enzymes CH 6.3</a:t>
            </a:r>
            <a:br>
              <a:rPr lang="en-US" sz="2800" dirty="0"/>
            </a:br>
            <a:r>
              <a:rPr lang="en-US" sz="2800" dirty="0"/>
              <a:t>Obj. TSW learn how enzymes function and the environmental factors that influence them in and activity/ lab. </a:t>
            </a:r>
            <a:r>
              <a:rPr lang="en-US" sz="2800" dirty="0" smtClean="0"/>
              <a:t>P.80NB</a:t>
            </a:r>
            <a:endParaRPr lang="en-US" sz="2800" dirty="0"/>
          </a:p>
        </p:txBody>
      </p:sp>
      <p:sp>
        <p:nvSpPr>
          <p:cNvPr id="3" name="Content Placeholder 2"/>
          <p:cNvSpPr>
            <a:spLocks noGrp="1"/>
          </p:cNvSpPr>
          <p:nvPr>
            <p:ph idx="1"/>
          </p:nvPr>
        </p:nvSpPr>
        <p:spPr>
          <a:xfrm>
            <a:off x="1524000" y="1295401"/>
            <a:ext cx="9144000" cy="5562600"/>
          </a:xfrm>
        </p:spPr>
        <p:txBody>
          <a:bodyPr/>
          <a:lstStyle/>
          <a:p>
            <a:pPr marL="514350" indent="-514350">
              <a:buFont typeface="+mj-lt"/>
              <a:buAutoNum type="arabicPeriod"/>
            </a:pPr>
            <a:r>
              <a:rPr lang="en-US" dirty="0" smtClean="0"/>
              <a:t>What type of macromolecule is an enzyme?</a:t>
            </a:r>
          </a:p>
          <a:p>
            <a:pPr marL="514350" indent="-514350">
              <a:buFont typeface="+mj-lt"/>
              <a:buAutoNum type="arabicPeriod"/>
            </a:pPr>
            <a:r>
              <a:rPr lang="en-US" dirty="0" smtClean="0"/>
              <a:t>What is the purpose of an enzyme?</a:t>
            </a:r>
          </a:p>
          <a:p>
            <a:pPr marL="514350" indent="-514350">
              <a:buFont typeface="+mj-lt"/>
              <a:buAutoNum type="arabicPeriod"/>
            </a:pPr>
            <a:r>
              <a:rPr lang="en-US" dirty="0" smtClean="0"/>
              <a:t>Name 3 environmental factors that influence an enzymes function.</a:t>
            </a:r>
          </a:p>
          <a:p>
            <a:pPr marL="514350" indent="-514350">
              <a:buFont typeface="+mj-lt"/>
              <a:buAutoNum type="arabicPeriod"/>
            </a:pPr>
            <a:endParaRPr lang="en-US" dirty="0"/>
          </a:p>
        </p:txBody>
      </p:sp>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1525138" y="3505200"/>
            <a:ext cx="5805297" cy="2590800"/>
          </a:xfrm>
          <a:prstGeom prst="rect">
            <a:avLst/>
          </a:prstGeom>
          <a:noFill/>
        </p:spPr>
      </p:pic>
    </p:spTree>
    <p:extLst>
      <p:ext uri="{BB962C8B-B14F-4D97-AF65-F5344CB8AC3E}">
        <p14:creationId xmlns:p14="http://schemas.microsoft.com/office/powerpoint/2010/main" val="2328273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6165292" y="0"/>
            <a:ext cx="5805297" cy="2590800"/>
          </a:xfrm>
          <a:prstGeom prst="rect">
            <a:avLst/>
          </a:prstGeom>
          <a:noFill/>
        </p:spPr>
      </p:pic>
      <p:sp>
        <p:nvSpPr>
          <p:cNvPr id="2" name="Title 1"/>
          <p:cNvSpPr>
            <a:spLocks noGrp="1"/>
          </p:cNvSpPr>
          <p:nvPr>
            <p:ph type="title"/>
          </p:nvPr>
        </p:nvSpPr>
        <p:spPr>
          <a:xfrm>
            <a:off x="1524000" y="0"/>
            <a:ext cx="2667000" cy="1417638"/>
          </a:xfrm>
        </p:spPr>
        <p:txBody>
          <a:bodyPr>
            <a:normAutofit fontScale="90000"/>
          </a:bodyPr>
          <a:lstStyle/>
          <a:p>
            <a:r>
              <a:rPr lang="en-US" dirty="0" smtClean="0"/>
              <a:t/>
            </a:r>
            <a:br>
              <a:rPr lang="en-US" dirty="0" smtClean="0"/>
            </a:br>
            <a:r>
              <a:rPr lang="en-US" sz="3100" b="1" dirty="0"/>
              <a:t>Macromolecules &amp; Subunits Notes p. </a:t>
            </a:r>
            <a:r>
              <a:rPr lang="en-US" sz="3100" b="1" dirty="0" smtClean="0"/>
              <a:t>45NB</a:t>
            </a:r>
            <a:r>
              <a:rPr lang="en-US" dirty="0" smtClean="0"/>
              <a:t/>
            </a:r>
            <a:br>
              <a:rPr lang="en-US" dirty="0" smtClean="0"/>
            </a:br>
            <a:endParaRPr lang="en-US" dirty="0"/>
          </a:p>
        </p:txBody>
      </p:sp>
      <p:sp>
        <p:nvSpPr>
          <p:cNvPr id="3" name="Content Placeholder 2"/>
          <p:cNvSpPr>
            <a:spLocks noGrp="1"/>
          </p:cNvSpPr>
          <p:nvPr>
            <p:ph idx="1"/>
          </p:nvPr>
        </p:nvSpPr>
        <p:spPr>
          <a:xfrm>
            <a:off x="1524000" y="2209801"/>
            <a:ext cx="8229600" cy="3916363"/>
          </a:xfrm>
        </p:spPr>
        <p:txBody>
          <a:bodyPr>
            <a:normAutofit lnSpcReduction="10000"/>
          </a:bodyPr>
          <a:lstStyle/>
          <a:p>
            <a:r>
              <a:rPr lang="en-US" b="1" dirty="0" smtClean="0"/>
              <a:t>Lipid</a:t>
            </a:r>
            <a:r>
              <a:rPr lang="en-US" baseline="-25000" dirty="0" smtClean="0"/>
              <a:t> </a:t>
            </a:r>
            <a:r>
              <a:rPr lang="en-US" dirty="0" smtClean="0"/>
              <a:t>– Fatty Acids</a:t>
            </a:r>
          </a:p>
          <a:p>
            <a:r>
              <a:rPr lang="en-US" b="1" dirty="0" smtClean="0"/>
              <a:t>Carbohydrate</a:t>
            </a:r>
            <a:r>
              <a:rPr lang="en-US" dirty="0" smtClean="0"/>
              <a:t>- Saccharides</a:t>
            </a:r>
          </a:p>
          <a:p>
            <a:r>
              <a:rPr lang="en-US" b="1" dirty="0" smtClean="0"/>
              <a:t>Protein</a:t>
            </a:r>
            <a:r>
              <a:rPr lang="en-US" dirty="0" smtClean="0"/>
              <a:t>( Enzymes)– Amino Acids</a:t>
            </a:r>
          </a:p>
          <a:p>
            <a:pPr lvl="1"/>
            <a:r>
              <a:rPr lang="en-US" dirty="0" smtClean="0"/>
              <a:t>Temperature</a:t>
            </a:r>
          </a:p>
          <a:p>
            <a:pPr lvl="1"/>
            <a:r>
              <a:rPr lang="en-US" dirty="0" smtClean="0"/>
              <a:t>pH</a:t>
            </a:r>
          </a:p>
          <a:p>
            <a:pPr lvl="1"/>
            <a:r>
              <a:rPr lang="en-US" dirty="0" smtClean="0"/>
              <a:t>[Substrate ]  &amp; [Enzymes]</a:t>
            </a:r>
          </a:p>
          <a:p>
            <a:pPr lvl="1"/>
            <a:r>
              <a:rPr lang="en-US" dirty="0" smtClean="0"/>
              <a:t>[Salt]</a:t>
            </a:r>
          </a:p>
          <a:p>
            <a:pPr marL="457200" lvl="1" indent="0">
              <a:buNone/>
            </a:pPr>
            <a:endParaRPr lang="en-US" dirty="0" smtClean="0"/>
          </a:p>
          <a:p>
            <a:r>
              <a:rPr lang="en-US" b="1" dirty="0" smtClean="0"/>
              <a:t>Nucleic Acid  </a:t>
            </a:r>
            <a:r>
              <a:rPr lang="en-US" dirty="0" smtClean="0"/>
              <a:t>- Nucleotides</a:t>
            </a:r>
            <a:endParaRPr lang="en-US" dirty="0"/>
          </a:p>
        </p:txBody>
      </p:sp>
      <p:pic>
        <p:nvPicPr>
          <p:cNvPr id="5" name="Picture 2" descr="http://www.elmhurst.edu/~chm/vchembook/images/571lockkey.gif">
            <a:hlinkClick r:id="rId3"/>
          </p:cNvPr>
          <p:cNvPicPr>
            <a:picLocks noChangeAspect="1" noChangeArrowheads="1"/>
          </p:cNvPicPr>
          <p:nvPr/>
        </p:nvPicPr>
        <p:blipFill>
          <a:blip r:embed="rId4" cstate="print"/>
          <a:srcRect/>
          <a:stretch>
            <a:fillRect/>
          </a:stretch>
        </p:blipFill>
        <p:spPr bwMode="auto">
          <a:xfrm>
            <a:off x="7647214" y="3276600"/>
            <a:ext cx="3020786" cy="3171826"/>
          </a:xfrm>
          <a:prstGeom prst="rect">
            <a:avLst/>
          </a:prstGeom>
          <a:noFill/>
        </p:spPr>
      </p:pic>
      <p:sp>
        <p:nvSpPr>
          <p:cNvPr id="6" name="TextBox 5"/>
          <p:cNvSpPr txBox="1"/>
          <p:nvPr/>
        </p:nvSpPr>
        <p:spPr>
          <a:xfrm>
            <a:off x="293298" y="4400848"/>
            <a:ext cx="1708030" cy="923330"/>
          </a:xfrm>
          <a:prstGeom prst="rect">
            <a:avLst/>
          </a:prstGeom>
          <a:noFill/>
        </p:spPr>
        <p:txBody>
          <a:bodyPr wrap="square" rtlCol="0">
            <a:spAutoFit/>
          </a:bodyPr>
          <a:lstStyle/>
          <a:p>
            <a:r>
              <a:rPr lang="en-US" dirty="0" smtClean="0">
                <a:solidFill>
                  <a:srgbClr val="FF0000"/>
                </a:solidFill>
              </a:rPr>
              <a:t>***[    ] means concentration, or amount. </a:t>
            </a:r>
            <a:endParaRPr lang="en-US" dirty="0">
              <a:solidFill>
                <a:srgbClr val="FF0000"/>
              </a:solidFill>
            </a:endParaRPr>
          </a:p>
        </p:txBody>
      </p:sp>
      <p:sp>
        <p:nvSpPr>
          <p:cNvPr id="7" name="TextBox 6"/>
          <p:cNvSpPr txBox="1"/>
          <p:nvPr/>
        </p:nvSpPr>
        <p:spPr>
          <a:xfrm>
            <a:off x="4632385" y="396815"/>
            <a:ext cx="1449238" cy="369332"/>
          </a:xfrm>
          <a:prstGeom prst="rect">
            <a:avLst/>
          </a:prstGeom>
          <a:noFill/>
        </p:spPr>
        <p:txBody>
          <a:bodyPr wrap="square" rtlCol="0">
            <a:spAutoFit/>
          </a:bodyPr>
          <a:lstStyle/>
          <a:p>
            <a:r>
              <a:rPr lang="en-US" b="1" dirty="0" smtClean="0">
                <a:solidFill>
                  <a:srgbClr val="FF0000"/>
                </a:solidFill>
              </a:rPr>
              <a:t>Draw this </a:t>
            </a:r>
            <a:endParaRPr lang="en-US" b="1" dirty="0">
              <a:solidFill>
                <a:srgbClr val="FF0000"/>
              </a:solidFill>
            </a:endParaRPr>
          </a:p>
        </p:txBody>
      </p:sp>
      <p:sp>
        <p:nvSpPr>
          <p:cNvPr id="8" name="Right Arrow 7"/>
          <p:cNvSpPr/>
          <p:nvPr/>
        </p:nvSpPr>
        <p:spPr>
          <a:xfrm>
            <a:off x="5726642" y="452084"/>
            <a:ext cx="396815" cy="2587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02999" y="1417638"/>
            <a:ext cx="2708694" cy="646331"/>
          </a:xfrm>
          <a:prstGeom prst="rect">
            <a:avLst/>
          </a:prstGeom>
          <a:noFill/>
        </p:spPr>
        <p:txBody>
          <a:bodyPr wrap="square" rtlCol="0">
            <a:spAutoFit/>
          </a:bodyPr>
          <a:lstStyle/>
          <a:p>
            <a:r>
              <a:rPr lang="en-US" b="1" dirty="0" smtClean="0">
                <a:solidFill>
                  <a:srgbClr val="FF0000"/>
                </a:solidFill>
              </a:rPr>
              <a:t>Write down these notes below.</a:t>
            </a:r>
            <a:endParaRPr lang="en-US" b="1" dirty="0">
              <a:solidFill>
                <a:srgbClr val="FF0000"/>
              </a:solidFill>
            </a:endParaRPr>
          </a:p>
        </p:txBody>
      </p:sp>
      <p:sp>
        <p:nvSpPr>
          <p:cNvPr id="10" name="Down Arrow 9"/>
          <p:cNvSpPr/>
          <p:nvPr/>
        </p:nvSpPr>
        <p:spPr>
          <a:xfrm>
            <a:off x="2691442" y="1802921"/>
            <a:ext cx="365904" cy="406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2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3045657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603" y="756220"/>
            <a:ext cx="8082794" cy="5388529"/>
          </a:xfrm>
        </p:spPr>
      </p:pic>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spTree>
    <p:extLst>
      <p:ext uri="{BB962C8B-B14F-4D97-AF65-F5344CB8AC3E}">
        <p14:creationId xmlns:p14="http://schemas.microsoft.com/office/powerpoint/2010/main" val="121394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Students will take a page of notes on Notebook Paper and tape into their NB page 71 NB</a:t>
            </a:r>
            <a:endParaRPr lang="en-US" dirty="0"/>
          </a:p>
        </p:txBody>
      </p:sp>
    </p:spTree>
    <p:extLst>
      <p:ext uri="{BB962C8B-B14F-4D97-AF65-F5344CB8AC3E}">
        <p14:creationId xmlns:p14="http://schemas.microsoft.com/office/powerpoint/2010/main" val="1444473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191000" cy="1143000"/>
          </a:xfrm>
        </p:spPr>
        <p:txBody>
          <a:bodyPr/>
          <a:lstStyle/>
          <a:p>
            <a:r>
              <a:rPr lang="en-US" dirty="0" smtClean="0"/>
              <a:t>Enzyme Activity</a:t>
            </a:r>
            <a:endParaRPr lang="en-US" dirty="0"/>
          </a:p>
        </p:txBody>
      </p:sp>
      <p:sp>
        <p:nvSpPr>
          <p:cNvPr id="3" name="Content Placeholder 2"/>
          <p:cNvSpPr>
            <a:spLocks noGrp="1"/>
          </p:cNvSpPr>
          <p:nvPr>
            <p:ph idx="1"/>
          </p:nvPr>
        </p:nvSpPr>
        <p:spPr>
          <a:xfrm>
            <a:off x="1524000" y="1828801"/>
            <a:ext cx="9144000" cy="4525963"/>
          </a:xfrm>
        </p:spPr>
        <p:txBody>
          <a:bodyPr>
            <a:normAutofit/>
          </a:bodyPr>
          <a:lstStyle/>
          <a:p>
            <a:r>
              <a:rPr lang="en-US" dirty="0" smtClean="0"/>
              <a:t>You will be given a substrate or a part of an enzyme.  </a:t>
            </a:r>
          </a:p>
          <a:p>
            <a:r>
              <a:rPr lang="en-US" dirty="0" smtClean="0"/>
              <a:t>Find the matching part, that fits your active site.</a:t>
            </a:r>
          </a:p>
          <a:p>
            <a:r>
              <a:rPr lang="en-US" dirty="0" smtClean="0"/>
              <a:t>Bring your matching Enzyme/ Substrate combinations (Lock &amp; Key) to McAllister</a:t>
            </a:r>
          </a:p>
          <a:p>
            <a:r>
              <a:rPr lang="en-US" dirty="0" smtClean="0"/>
              <a:t>I will quiz you on your knowledge of monomers and polymers in </a:t>
            </a:r>
            <a:r>
              <a:rPr lang="en-US" dirty="0" err="1" smtClean="0"/>
              <a:t>endergonic</a:t>
            </a:r>
            <a:r>
              <a:rPr lang="en-US" dirty="0" smtClean="0"/>
              <a:t> &amp; </a:t>
            </a:r>
            <a:r>
              <a:rPr lang="en-US" dirty="0" err="1" smtClean="0"/>
              <a:t>exergonic</a:t>
            </a:r>
            <a:r>
              <a:rPr lang="en-US" dirty="0" smtClean="0"/>
              <a:t> reactions.</a:t>
            </a:r>
            <a:endParaRPr lang="en-US" dirty="0"/>
          </a:p>
        </p:txBody>
      </p:sp>
      <p:pic>
        <p:nvPicPr>
          <p:cNvPr id="64516" name="Picture 4" descr="http://www.freethought-forum.com/images/anatomy3/lockandkey.jpg">
            <a:hlinkClick r:id="rId2"/>
          </p:cNvPr>
          <p:cNvPicPr>
            <a:picLocks noChangeAspect="1" noChangeArrowheads="1"/>
          </p:cNvPicPr>
          <p:nvPr/>
        </p:nvPicPr>
        <p:blipFill>
          <a:blip r:embed="rId3" cstate="print"/>
          <a:srcRect/>
          <a:stretch>
            <a:fillRect/>
          </a:stretch>
        </p:blipFill>
        <p:spPr bwMode="auto">
          <a:xfrm>
            <a:off x="5562601" y="1"/>
            <a:ext cx="5105400" cy="1838325"/>
          </a:xfrm>
          <a:prstGeom prst="rect">
            <a:avLst/>
          </a:prstGeom>
          <a:noFill/>
        </p:spPr>
      </p:pic>
    </p:spTree>
    <p:extLst>
      <p:ext uri="{BB962C8B-B14F-4D97-AF65-F5344CB8AC3E}">
        <p14:creationId xmlns:p14="http://schemas.microsoft.com/office/powerpoint/2010/main" val="667066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094495"/>
              </p:ext>
            </p:extLst>
          </p:nvPr>
        </p:nvGraphicFramePr>
        <p:xfrm>
          <a:off x="0" y="1600201"/>
          <a:ext cx="12192000" cy="4632168"/>
        </p:xfrm>
        <a:graphic>
          <a:graphicData uri="http://schemas.openxmlformats.org/drawingml/2006/table">
            <a:tbl>
              <a:tblPr firstRow="1" bandRow="1">
                <a:tableStyleId>{5C22544A-7EE6-4342-B048-85BDC9FD1C3A}</a:tableStyleId>
              </a:tblPr>
              <a:tblGrid>
                <a:gridCol w="1599260"/>
                <a:gridCol w="2464740"/>
                <a:gridCol w="2032000"/>
                <a:gridCol w="2032000"/>
                <a:gridCol w="2032000"/>
                <a:gridCol w="2032000"/>
              </a:tblGrid>
              <a:tr h="1888968">
                <a:tc>
                  <a:txBody>
                    <a:bodyPr/>
                    <a:lstStyle/>
                    <a:p>
                      <a:r>
                        <a:rPr lang="en-US" sz="2400" dirty="0" smtClean="0"/>
                        <a:t>ml H2O2</a:t>
                      </a:r>
                      <a:endParaRPr lang="en-US" sz="2400" dirty="0"/>
                    </a:p>
                  </a:txBody>
                  <a:tcPr/>
                </a:tc>
                <a:tc>
                  <a:txBody>
                    <a:bodyPr/>
                    <a:lstStyle/>
                    <a:p>
                      <a:r>
                        <a:rPr lang="en-US" sz="2400" dirty="0" smtClean="0"/>
                        <a:t>Person</a:t>
                      </a:r>
                      <a:r>
                        <a:rPr lang="en-US" sz="2400" baseline="0" dirty="0" smtClean="0"/>
                        <a:t> 1</a:t>
                      </a:r>
                      <a:endParaRPr lang="en-US" sz="2400" dirty="0"/>
                    </a:p>
                  </a:txBody>
                  <a:tcPr/>
                </a:tc>
                <a:tc>
                  <a:txBody>
                    <a:bodyPr/>
                    <a:lstStyle/>
                    <a:p>
                      <a:r>
                        <a:rPr lang="en-US" sz="2400" dirty="0" smtClean="0"/>
                        <a:t>Person 2</a:t>
                      </a:r>
                      <a:endParaRPr lang="en-US" sz="2400" dirty="0"/>
                    </a:p>
                  </a:txBody>
                  <a:tcPr/>
                </a:tc>
                <a:tc>
                  <a:txBody>
                    <a:bodyPr/>
                    <a:lstStyle/>
                    <a:p>
                      <a:r>
                        <a:rPr lang="en-US" sz="2400" dirty="0" smtClean="0"/>
                        <a:t>Person</a:t>
                      </a:r>
                      <a:r>
                        <a:rPr lang="en-US" sz="2400" baseline="0" dirty="0" smtClean="0"/>
                        <a:t> 3</a:t>
                      </a:r>
                      <a:endParaRPr lang="en-US" sz="2400" dirty="0"/>
                    </a:p>
                  </a:txBody>
                  <a:tcPr/>
                </a:tc>
                <a:tc>
                  <a:txBody>
                    <a:bodyPr/>
                    <a:lstStyle/>
                    <a:p>
                      <a:r>
                        <a:rPr lang="en-US" sz="2400" dirty="0" smtClean="0"/>
                        <a:t>Person</a:t>
                      </a:r>
                      <a:r>
                        <a:rPr lang="en-US" sz="2400" baseline="0" dirty="0" smtClean="0"/>
                        <a:t> 4</a:t>
                      </a:r>
                      <a:endParaRPr lang="en-US" sz="2400" dirty="0"/>
                    </a:p>
                  </a:txBody>
                  <a:tcPr/>
                </a:tc>
                <a:tc>
                  <a:txBody>
                    <a:bodyPr/>
                    <a:lstStyle/>
                    <a:p>
                      <a:r>
                        <a:rPr lang="en-US" sz="2400" dirty="0" smtClean="0"/>
                        <a:t>Person 5</a:t>
                      </a:r>
                      <a:endParaRPr lang="en-US" sz="2400" dirty="0"/>
                    </a:p>
                  </a:txBody>
                  <a:tcPr/>
                </a:tc>
              </a:tr>
              <a:tr h="450636">
                <a:tc>
                  <a:txBody>
                    <a:bodyPr/>
                    <a:lstStyle/>
                    <a:p>
                      <a:r>
                        <a:rPr lang="en-US" sz="2400" dirty="0" smtClean="0"/>
                        <a:t>5</a:t>
                      </a:r>
                      <a:endParaRPr lang="en-US" sz="2400" dirty="0"/>
                    </a:p>
                  </a:txBody>
                  <a:tcPr/>
                </a:tc>
                <a:tc>
                  <a:txBody>
                    <a:bodyPr/>
                    <a:lstStyle/>
                    <a:p>
                      <a:r>
                        <a:rPr lang="en-US" sz="2400" dirty="0" smtClean="0"/>
                        <a:t>100</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6</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7</a:t>
                      </a:r>
                      <a:endParaRPr lang="en-US" sz="2400" dirty="0"/>
                    </a:p>
                  </a:txBody>
                  <a:tcPr/>
                </a:tc>
                <a:tc>
                  <a:txBody>
                    <a:bodyPr/>
                    <a:lstStyle/>
                    <a:p>
                      <a:endParaRPr lang="en-US" sz="2400" dirty="0"/>
                    </a:p>
                  </a:txBody>
                  <a:tcPr/>
                </a:tc>
                <a:tc>
                  <a:txBody>
                    <a:bodyPr/>
                    <a:lstStyle/>
                    <a:p>
                      <a:r>
                        <a:rPr lang="en-US" sz="2400" dirty="0" smtClean="0"/>
                        <a:t>120</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8</a:t>
                      </a:r>
                      <a:endParaRPr lang="en-US" sz="2400" dirty="0"/>
                    </a:p>
                  </a:txBody>
                  <a:tcPr/>
                </a:tc>
                <a:tc>
                  <a:txBody>
                    <a:bodyPr/>
                    <a:lstStyle/>
                    <a:p>
                      <a:endParaRPr lang="en-US" sz="2400" dirty="0"/>
                    </a:p>
                  </a:txBody>
                  <a:tcPr/>
                </a:tc>
                <a:tc>
                  <a:txBody>
                    <a:bodyPr/>
                    <a:lstStyle/>
                    <a:p>
                      <a:endParaRPr lang="en-US" sz="2400"/>
                    </a:p>
                  </a:txBody>
                  <a:tcPr/>
                </a:tc>
                <a:tc>
                  <a:txBody>
                    <a:bodyPr/>
                    <a:lstStyle/>
                    <a:p>
                      <a:r>
                        <a:rPr lang="en-US" sz="2400" dirty="0" smtClean="0"/>
                        <a:t>120</a:t>
                      </a:r>
                      <a:endParaRPr lang="en-US" sz="2400" dirty="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9</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r>
                        <a:rPr lang="en-US" sz="2400" dirty="0" smtClean="0"/>
                        <a:t>170</a:t>
                      </a:r>
                      <a:endParaRPr lang="en-US" sz="2400" dirty="0"/>
                    </a:p>
                  </a:txBody>
                  <a:tcPr/>
                </a:tc>
                <a:tc>
                  <a:txBody>
                    <a:bodyPr/>
                    <a:lstStyle/>
                    <a:p>
                      <a:endParaRPr lang="en-US" sz="2400" dirty="0"/>
                    </a:p>
                  </a:txBody>
                  <a:tcPr/>
                </a:tc>
              </a:tr>
              <a:tr h="450636">
                <a:tc>
                  <a:txBody>
                    <a:bodyPr/>
                    <a:lstStyle/>
                    <a:p>
                      <a:r>
                        <a:rPr lang="en-US" sz="2400" dirty="0" smtClean="0"/>
                        <a:t>10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r>
                        <a:rPr lang="en-US" sz="2400" dirty="0" smtClean="0"/>
                        <a:t>140</a:t>
                      </a:r>
                      <a:endParaRPr lang="en-US" sz="2400" dirty="0"/>
                    </a:p>
                  </a:txBody>
                  <a:tcPr/>
                </a:tc>
              </a:tr>
            </a:tbl>
          </a:graphicData>
        </a:graphic>
      </p:graphicFrame>
    </p:spTree>
    <p:extLst>
      <p:ext uri="{BB962C8B-B14F-4D97-AF65-F5344CB8AC3E}">
        <p14:creationId xmlns:p14="http://schemas.microsoft.com/office/powerpoint/2010/main" val="2485665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31693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146338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10/17 Review for Midterm Test</a:t>
            </a:r>
            <a:br>
              <a:rPr lang="en-US" dirty="0" smtClean="0"/>
            </a:br>
            <a:r>
              <a:rPr lang="en-US" dirty="0" smtClean="0"/>
              <a:t>Obj. TSW review for the midterm test by answering the following questions relating to their study guide. P. 82 NB</a:t>
            </a:r>
            <a:endParaRPr lang="en-US" dirty="0"/>
          </a:p>
        </p:txBody>
      </p:sp>
      <p:sp>
        <p:nvSpPr>
          <p:cNvPr id="3" name="Content Placeholder 2"/>
          <p:cNvSpPr>
            <a:spLocks noGrp="1"/>
          </p:cNvSpPr>
          <p:nvPr>
            <p:ph idx="1"/>
          </p:nvPr>
        </p:nvSpPr>
        <p:spPr>
          <a:xfrm>
            <a:off x="0" y="1825625"/>
            <a:ext cx="5112327" cy="4351338"/>
          </a:xfrm>
        </p:spPr>
        <p:txBody>
          <a:bodyPr/>
          <a:lstStyle/>
          <a:p>
            <a:pPr marL="514350" indent="-514350">
              <a:buFont typeface="+mj-lt"/>
              <a:buAutoNum type="arabicPeriod"/>
            </a:pPr>
            <a:r>
              <a:rPr lang="en-US" dirty="0" smtClean="0"/>
              <a:t>How does selective permeability relate to the plasma membrane?</a:t>
            </a:r>
          </a:p>
          <a:p>
            <a:pPr marL="514350" indent="-514350">
              <a:buFont typeface="+mj-lt"/>
              <a:buAutoNum type="arabicPeriod"/>
            </a:pPr>
            <a:r>
              <a:rPr lang="en-US" dirty="0" smtClean="0"/>
              <a:t>What is a virus?  How does it replicate?</a:t>
            </a:r>
          </a:p>
          <a:p>
            <a:pPr marL="514350" indent="-514350">
              <a:buFont typeface="+mj-lt"/>
              <a:buAutoNum type="arabicPeriod"/>
            </a:pPr>
            <a:r>
              <a:rPr lang="en-US" dirty="0" smtClean="0"/>
              <a:t>Explain in 3 – 5 sentences the process of protein synthesis.</a:t>
            </a:r>
            <a:endParaRPr lang="en-US" dirty="0"/>
          </a:p>
        </p:txBody>
      </p:sp>
      <p:pic>
        <p:nvPicPr>
          <p:cNvPr id="4" name="Picture 3"/>
          <p:cNvPicPr>
            <a:picLocks noChangeAspect="1"/>
          </p:cNvPicPr>
          <p:nvPr/>
        </p:nvPicPr>
        <p:blipFill>
          <a:blip r:embed="rId2"/>
          <a:stretch>
            <a:fillRect/>
          </a:stretch>
        </p:blipFill>
        <p:spPr>
          <a:xfrm>
            <a:off x="6562725" y="1690689"/>
            <a:ext cx="5629275" cy="2486025"/>
          </a:xfrm>
          <a:prstGeom prst="rect">
            <a:avLst/>
          </a:prstGeom>
        </p:spPr>
      </p:pic>
      <p:pic>
        <p:nvPicPr>
          <p:cNvPr id="6" name="Picture 5"/>
          <p:cNvPicPr>
            <a:picLocks noChangeAspect="1"/>
          </p:cNvPicPr>
          <p:nvPr/>
        </p:nvPicPr>
        <p:blipFill>
          <a:blip r:embed="rId3"/>
          <a:stretch>
            <a:fillRect/>
          </a:stretch>
        </p:blipFill>
        <p:spPr>
          <a:xfrm>
            <a:off x="8597675" y="4176714"/>
            <a:ext cx="3594325" cy="2699035"/>
          </a:xfrm>
          <a:prstGeom prst="rect">
            <a:avLst/>
          </a:prstGeom>
        </p:spPr>
      </p:pic>
      <p:pic>
        <p:nvPicPr>
          <p:cNvPr id="7" name="Picture 6"/>
          <p:cNvPicPr>
            <a:picLocks noChangeAspect="1"/>
          </p:cNvPicPr>
          <p:nvPr/>
        </p:nvPicPr>
        <p:blipFill>
          <a:blip r:embed="rId4"/>
          <a:stretch>
            <a:fillRect/>
          </a:stretch>
        </p:blipFill>
        <p:spPr>
          <a:xfrm>
            <a:off x="5237145" y="3669680"/>
            <a:ext cx="3360530" cy="3403068"/>
          </a:xfrm>
          <a:prstGeom prst="rect">
            <a:avLst/>
          </a:prstGeom>
        </p:spPr>
      </p:pic>
    </p:spTree>
    <p:extLst>
      <p:ext uri="{BB962C8B-B14F-4D97-AF65-F5344CB8AC3E}">
        <p14:creationId xmlns:p14="http://schemas.microsoft.com/office/powerpoint/2010/main" val="1540809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10/18 Review for Midterm</a:t>
            </a:r>
            <a:br>
              <a:rPr lang="en-US" dirty="0" smtClean="0"/>
            </a:br>
            <a:r>
              <a:rPr lang="en-US" dirty="0" smtClean="0"/>
              <a:t>Obj. TSW learn compare and contrast major biological concepts for their study guide. P. 84 NB</a:t>
            </a:r>
            <a:endParaRPr lang="en-US" dirty="0"/>
          </a:p>
        </p:txBody>
      </p:sp>
      <p:sp>
        <p:nvSpPr>
          <p:cNvPr id="3" name="Content Placeholder 2"/>
          <p:cNvSpPr>
            <a:spLocks noGrp="1"/>
          </p:cNvSpPr>
          <p:nvPr>
            <p:ph idx="1"/>
          </p:nvPr>
        </p:nvSpPr>
        <p:spPr>
          <a:xfrm>
            <a:off x="0" y="1825625"/>
            <a:ext cx="4800600" cy="4351338"/>
          </a:xfrm>
        </p:spPr>
        <p:txBody>
          <a:bodyPr/>
          <a:lstStyle/>
          <a:p>
            <a:pPr marL="514350" indent="-514350">
              <a:buFont typeface="+mj-lt"/>
              <a:buAutoNum type="arabicPeriod"/>
            </a:pPr>
            <a:r>
              <a:rPr lang="en-US" dirty="0" smtClean="0"/>
              <a:t>Compare &amp; Contrast Eukaryotic and Prokaryotic Cells.</a:t>
            </a:r>
          </a:p>
          <a:p>
            <a:pPr marL="514350" indent="-514350">
              <a:buFont typeface="+mj-lt"/>
              <a:buAutoNum type="arabicPeriod"/>
            </a:pPr>
            <a:r>
              <a:rPr lang="en-US" dirty="0" smtClean="0"/>
              <a:t>Compare &amp; Contrast Plant &amp; Animal Cells.</a:t>
            </a:r>
          </a:p>
          <a:p>
            <a:pPr marL="514350" indent="-514350">
              <a:buFont typeface="+mj-lt"/>
              <a:buAutoNum type="arabicPeriod"/>
            </a:pPr>
            <a:r>
              <a:rPr lang="en-US" dirty="0" smtClean="0"/>
              <a:t>Compare &amp; Contrast Photosynthesis &amp; Cellular Respiration.</a:t>
            </a:r>
          </a:p>
          <a:p>
            <a:pPr marL="514350" indent="-514350">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7834744" y="1573784"/>
            <a:ext cx="4357255" cy="2628230"/>
          </a:xfrm>
          <a:prstGeom prst="rect">
            <a:avLst/>
          </a:prstGeom>
        </p:spPr>
      </p:pic>
      <p:pic>
        <p:nvPicPr>
          <p:cNvPr id="7" name="Picture 6"/>
          <p:cNvPicPr>
            <a:picLocks noChangeAspect="1"/>
          </p:cNvPicPr>
          <p:nvPr/>
        </p:nvPicPr>
        <p:blipFill>
          <a:blip r:embed="rId3"/>
          <a:stretch>
            <a:fillRect/>
          </a:stretch>
        </p:blipFill>
        <p:spPr>
          <a:xfrm>
            <a:off x="4537364" y="3578167"/>
            <a:ext cx="3713018" cy="3279833"/>
          </a:xfrm>
          <a:prstGeom prst="rect">
            <a:avLst/>
          </a:prstGeom>
        </p:spPr>
      </p:pic>
    </p:spTree>
    <p:extLst>
      <p:ext uri="{BB962C8B-B14F-4D97-AF65-F5344CB8AC3E}">
        <p14:creationId xmlns:p14="http://schemas.microsoft.com/office/powerpoint/2010/main" val="2280174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10/19 Review for Midterm</a:t>
            </a:r>
            <a:br>
              <a:rPr lang="en-US" dirty="0" smtClean="0"/>
            </a:br>
            <a:r>
              <a:rPr lang="en-US" dirty="0" smtClean="0"/>
              <a:t>Obj. TSW review variables and the control in a lab and analyze the graph.  P. 86 NB</a:t>
            </a:r>
            <a:endParaRPr lang="en-US" dirty="0"/>
          </a:p>
        </p:txBody>
      </p:sp>
      <p:sp>
        <p:nvSpPr>
          <p:cNvPr id="3" name="Content Placeholder 2"/>
          <p:cNvSpPr>
            <a:spLocks noGrp="1"/>
          </p:cNvSpPr>
          <p:nvPr>
            <p:ph idx="1"/>
          </p:nvPr>
        </p:nvSpPr>
        <p:spPr>
          <a:xfrm>
            <a:off x="0" y="2116571"/>
            <a:ext cx="5818909" cy="4351338"/>
          </a:xfrm>
        </p:spPr>
        <p:txBody>
          <a:bodyPr/>
          <a:lstStyle/>
          <a:p>
            <a:pPr marL="514350" indent="-514350">
              <a:buFont typeface="+mj-lt"/>
              <a:buAutoNum type="arabicPeriod"/>
            </a:pPr>
            <a:r>
              <a:rPr lang="en-US" dirty="0" smtClean="0"/>
              <a:t>Compare &amp; Contrast Independent and Dependent Variables.</a:t>
            </a:r>
          </a:p>
          <a:p>
            <a:pPr marL="514350" indent="-514350">
              <a:buFont typeface="+mj-lt"/>
              <a:buAutoNum type="arabicPeriod"/>
            </a:pPr>
            <a:r>
              <a:rPr lang="en-US" dirty="0" smtClean="0"/>
              <a:t>Why is the Control important?</a:t>
            </a:r>
          </a:p>
          <a:p>
            <a:pPr marL="514350" indent="-514350">
              <a:buFont typeface="+mj-lt"/>
              <a:buAutoNum type="arabicPeriod"/>
            </a:pPr>
            <a:r>
              <a:rPr lang="en-US" dirty="0" smtClean="0"/>
              <a:t>Using the graph, what is the trend?  How do you know?</a:t>
            </a:r>
            <a:endParaRPr lang="en-US" dirty="0"/>
          </a:p>
        </p:txBody>
      </p:sp>
      <p:pic>
        <p:nvPicPr>
          <p:cNvPr id="4" name="Picture 3"/>
          <p:cNvPicPr>
            <a:picLocks noChangeAspect="1"/>
          </p:cNvPicPr>
          <p:nvPr/>
        </p:nvPicPr>
        <p:blipFill>
          <a:blip r:embed="rId2"/>
          <a:stretch>
            <a:fillRect/>
          </a:stretch>
        </p:blipFill>
        <p:spPr>
          <a:xfrm>
            <a:off x="6192983" y="2116571"/>
            <a:ext cx="5999018" cy="4739036"/>
          </a:xfrm>
          <a:prstGeom prst="rect">
            <a:avLst/>
          </a:prstGeom>
        </p:spPr>
      </p:pic>
    </p:spTree>
    <p:extLst>
      <p:ext uri="{BB962C8B-B14F-4D97-AF65-F5344CB8AC3E}">
        <p14:creationId xmlns:p14="http://schemas.microsoft.com/office/powerpoint/2010/main" val="3208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7273"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4538058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0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363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73302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3319</TotalTime>
  <Words>2988</Words>
  <Application>Microsoft Office PowerPoint</Application>
  <PresentationFormat>Widescreen</PresentationFormat>
  <Paragraphs>465</Paragraphs>
  <Slides>56</Slides>
  <Notes>1</Notes>
  <HiddenSlides>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Times</vt:lpstr>
      <vt:lpstr>Times New Roman</vt:lpstr>
      <vt:lpstr>Wingdings</vt:lpstr>
      <vt:lpstr>Office Theme</vt:lpstr>
      <vt:lpstr>PowerPoint Presentation</vt:lpstr>
      <vt:lpstr>FFA Officer Position Parliamentarian</vt:lpstr>
      <vt:lpstr>FFA Jacket Measurement</vt:lpstr>
      <vt:lpstr>Protein Synthesis Transcription Practice p. 65NB</vt:lpstr>
      <vt:lpstr>Cracking the Code</vt:lpstr>
      <vt:lpstr>Section 11.2 Summary – pages 288 - 295</vt:lpstr>
      <vt:lpstr>HW CH 11 DNA &amp; Genes p.41 NB</vt:lpstr>
      <vt:lpstr>HW CH 11 DNA &amp;Genes*</vt:lpstr>
      <vt:lpstr>PowerPoint Presentation</vt:lpstr>
      <vt:lpstr>Chapter Assessment</vt:lpstr>
      <vt:lpstr>Chapter Assessment</vt:lpstr>
      <vt:lpstr>Section 11.2 Summary – pages 288 - 295</vt:lpstr>
      <vt:lpstr>PowerPoint Presentation</vt:lpstr>
      <vt:lpstr>PowerPoint Presentation</vt:lpstr>
      <vt:lpstr>PowerPoint Presentation</vt:lpstr>
      <vt:lpstr>1st Period  P.  77 NB</vt:lpstr>
      <vt:lpstr> </vt:lpstr>
      <vt:lpstr>PowerPoint Presentation</vt:lpstr>
      <vt:lpstr>PowerPoint Presentation</vt:lpstr>
      <vt:lpstr>Rice Krispy Protein Synthesis P.79 NB</vt:lpstr>
      <vt:lpstr>Classwork – Transcription &amp; Translation p. 53 NB</vt:lpstr>
      <vt:lpstr>10/10  Applied Genetics 13.2 Obj. TSW be able to explain how basic DNA technology is used to construct recombinant DNA molecules in a Minilab 13.1 p.72 NB</vt:lpstr>
      <vt:lpstr>Genetic Engineering</vt:lpstr>
      <vt:lpstr>Draw Protein Synthesis</vt:lpstr>
      <vt:lpstr>PowerPoint Presentation</vt:lpstr>
      <vt:lpstr>Proteins Notes P. 81 NB</vt:lpstr>
      <vt:lpstr>Warm Up Answer</vt:lpstr>
      <vt:lpstr>Building a Protein Choose the sequence you had when you did the Rice Krispy Protein Lab.  Transcribe and Translate your DNA sequence. Then form a tertiary protein based on the chemical characteristics of the proteins you have. When you are finished, explain to McAllister what you have done.</vt:lpstr>
      <vt:lpstr>Section 13.2 Summary – pages 341 - 348</vt:lpstr>
      <vt:lpstr>Section 13.2 Summary – pages 341 - 348</vt:lpstr>
      <vt:lpstr>10/11 Gel Electrophoresis CH 13.1 Obj. TSW learn how to build a protein from an amino acid sequence using the hydrophobic and hydrophilic properties of the amino acids. P. 74 NB</vt:lpstr>
      <vt:lpstr>10/12 Genetically Modified Organisms  EEI Curriculum Obj. TSW demonstrate the pros and cons of Genetically Modified Organisms.  p. 76 NB</vt:lpstr>
      <vt:lpstr>Enzymes - Proteins</vt:lpstr>
      <vt:lpstr>2015 Midterm Study Guide answers</vt:lpstr>
      <vt:lpstr>Study Guide for Midterm Final Biology</vt:lpstr>
      <vt:lpstr>PowerPoint Presentation</vt:lpstr>
      <vt:lpstr>PowerPoint Presentation</vt:lpstr>
      <vt:lpstr>PowerPoint Presentation</vt:lpstr>
      <vt:lpstr>Study Guide</vt:lpstr>
      <vt:lpstr>Study guide</vt:lpstr>
      <vt:lpstr>Study Guide</vt:lpstr>
      <vt:lpstr>PowerPoint Presentation</vt:lpstr>
      <vt:lpstr>  10/13 Building Molecules &amp; Enzymes CH 6.3 Obj. TSW identify the macromolecules living things are made of and describe their properties. P. 78NB </vt:lpstr>
      <vt:lpstr>Enzymes </vt:lpstr>
      <vt:lpstr>6.3 Section Summary 6.3 – pages 157-163</vt:lpstr>
      <vt:lpstr>10/14 Enzymes CH 6.3 Obj. TSW learn how enzymes function and the environmental factors that influence them in and activity/ lab. P.80NB</vt:lpstr>
      <vt:lpstr> Macromolecules &amp; Subunits Notes p. 45NB </vt:lpstr>
      <vt:lpstr>Enzymatic Reaction of Sucrase on Sucrose</vt:lpstr>
      <vt:lpstr>Enzymatic Reaction of Sucrase on Sucrose</vt:lpstr>
      <vt:lpstr>Enzyme Activity</vt:lpstr>
      <vt:lpstr>Catalase Lab</vt:lpstr>
      <vt:lpstr>Catalase Lab P. 27</vt:lpstr>
      <vt:lpstr>AXES Paragraph – Catalase Lab</vt:lpstr>
      <vt:lpstr>10/17 Review for Midterm Test Obj. TSW review for the midterm test by answering the following questions relating to their study guide. P. 82 NB</vt:lpstr>
      <vt:lpstr>10/18 Review for Midterm Obj. TSW learn compare and contrast major biological concepts for their study guide. P. 84 NB</vt:lpstr>
      <vt:lpstr>10/19 Review for Midterm Obj. TSW review variables and the control in a lab and analyze the graph.  P. 86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Protein Synthesis: Transcription 11.2 Obj. TSW explain the process of Protein Synthesis by transcribing and translating DNA sequences from their Mini Lab 11.1 P. NBto explain the process P.68 NB</dc:title>
  <dc:creator>Jennifer Mc Allister</dc:creator>
  <cp:lastModifiedBy>Jennifer Mc Allister</cp:lastModifiedBy>
  <cp:revision>51</cp:revision>
  <cp:lastPrinted>2016-10-08T22:05:26Z</cp:lastPrinted>
  <dcterms:created xsi:type="dcterms:W3CDTF">2015-10-04T19:31:31Z</dcterms:created>
  <dcterms:modified xsi:type="dcterms:W3CDTF">2016-10-08T22:07:47Z</dcterms:modified>
</cp:coreProperties>
</file>