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sldIdLst>
    <p:sldId id="256" r:id="rId2"/>
    <p:sldId id="347" r:id="rId3"/>
    <p:sldId id="348" r:id="rId4"/>
    <p:sldId id="349" r:id="rId5"/>
    <p:sldId id="35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51" r:id="rId53"/>
    <p:sldId id="276" r:id="rId54"/>
    <p:sldId id="277" r:id="rId55"/>
    <p:sldId id="278" r:id="rId56"/>
    <p:sldId id="279" r:id="rId57"/>
    <p:sldId id="352" r:id="rId58"/>
    <p:sldId id="280"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0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48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667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034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289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118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3454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696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890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16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A0881F64-344E-4A1F-96DF-DB26F2A6798B}" type="slidenum">
              <a:rPr lang="en-US"/>
              <a:pPr/>
              <a:t>‹#›</a:t>
            </a:fld>
            <a:endParaRPr lang="en-US" dirty="0"/>
          </a:p>
        </p:txBody>
      </p:sp>
    </p:spTree>
    <p:extLst>
      <p:ext uri="{BB962C8B-B14F-4D97-AF65-F5344CB8AC3E}">
        <p14:creationId xmlns:p14="http://schemas.microsoft.com/office/powerpoint/2010/main" val="381119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727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92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78964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50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63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70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13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940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9/8/2017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98108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slide" Target="slide2.xml"/><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9.jpeg"/><Relationship Id="rId5" Type="http://schemas.openxmlformats.org/officeDocument/2006/relationships/slide" Target="slide20.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slide" Target="slide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slide" Target="slide2.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42.png"/><Relationship Id="rId5" Type="http://schemas.openxmlformats.org/officeDocument/2006/relationships/image" Target="../media/image40.jpe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4.jpeg"/><Relationship Id="rId5" Type="http://schemas.openxmlformats.org/officeDocument/2006/relationships/image" Target="../media/image11.png"/><Relationship Id="rId10" Type="http://schemas.openxmlformats.org/officeDocument/2006/relationships/image" Target="../media/image43.jpeg"/><Relationship Id="rId4" Type="http://schemas.openxmlformats.org/officeDocument/2006/relationships/slide" Target="slide51.xml"/><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4.jpeg"/><Relationship Id="rId5" Type="http://schemas.openxmlformats.org/officeDocument/2006/relationships/image" Target="../media/image11.png"/><Relationship Id="rId10" Type="http://schemas.openxmlformats.org/officeDocument/2006/relationships/image" Target="../media/image43.jpeg"/><Relationship Id="rId4" Type="http://schemas.openxmlformats.org/officeDocument/2006/relationships/slide" Target="slide51.xml"/><Relationship Id="rId9" Type="http://schemas.openxmlformats.org/officeDocument/2006/relationships/image" Target="../media/image13.png"/><Relationship Id="rId14" Type="http://schemas.openxmlformats.org/officeDocument/2006/relationships/image" Target="../media/image41.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4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0.jpeg"/><Relationship Id="rId5" Type="http://schemas.openxmlformats.org/officeDocument/2006/relationships/image" Target="../media/image11.png"/><Relationship Id="rId10" Type="http://schemas.openxmlformats.org/officeDocument/2006/relationships/image" Target="../media/image39.jpeg"/><Relationship Id="rId4" Type="http://schemas.openxmlformats.org/officeDocument/2006/relationships/slide" Target="slide5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TYAgpr3Z37o"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hRGg5it5FMI" TargetMode="External"/><Relationship Id="rId2" Type="http://schemas.openxmlformats.org/officeDocument/2006/relationships/hyperlink" Target="https://www.nsf.gov/news/special_reports/science_nation/wolfecology.jsp"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6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6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2.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 Id="rId1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4.jpe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5" Type="http://schemas.openxmlformats.org/officeDocument/2006/relationships/image" Target="../media/image4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 Id="rId14" Type="http://schemas.openxmlformats.org/officeDocument/2006/relationships/audio" Target="../media/audio4.wav"/></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5.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 Id="rId14" Type="http://schemas.openxmlformats.org/officeDocument/2006/relationships/image" Target="../media/image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7.jpe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6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9.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68.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slide" Target="slide2.xml"/><Relationship Id="rId9" Type="http://schemas.openxmlformats.org/officeDocument/2006/relationships/image" Target="../media/image14.png"/></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0.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1.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2.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audio" Target="../media/audio7.wav"/><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74.jpe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3.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audio" Target="../media/audio8.wav"/><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5.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77.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60.jpeg"/><Relationship Id="rId5" Type="http://schemas.openxmlformats.org/officeDocument/2006/relationships/image" Target="../media/image11.png"/><Relationship Id="rId10" Type="http://schemas.openxmlformats.org/officeDocument/2006/relationships/image" Target="../media/image59.jpeg"/><Relationship Id="rId4" Type="http://schemas.openxmlformats.org/officeDocument/2006/relationships/slide" Target="slide51.xml"/><Relationship Id="rId9" Type="http://schemas.openxmlformats.org/officeDocument/2006/relationships/image" Target="../media/image13.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51.xml"/><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79.jpeg"/><Relationship Id="rId5" Type="http://schemas.openxmlformats.org/officeDocument/2006/relationships/image" Target="../media/image10.png"/><Relationship Id="rId10" Type="http://schemas.openxmlformats.org/officeDocument/2006/relationships/image" Target="../media/image78.jpeg"/><Relationship Id="rId4" Type="http://schemas.openxmlformats.org/officeDocument/2006/relationships/image" Target="../media/image11.png"/><Relationship Id="rId9" Type="http://schemas.openxmlformats.org/officeDocument/2006/relationships/image" Target="../media/image13.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51.xml"/><Relationship Id="rId7" Type="http://schemas.openxmlformats.org/officeDocument/2006/relationships/image" Target="../media/image12.png"/><Relationship Id="rId12" Type="http://schemas.openxmlformats.org/officeDocument/2006/relationships/image" Target="../media/image79.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80.jpeg"/><Relationship Id="rId5" Type="http://schemas.openxmlformats.org/officeDocument/2006/relationships/image" Target="../media/image10.png"/><Relationship Id="rId10" Type="http://schemas.openxmlformats.org/officeDocument/2006/relationships/image" Target="../media/image78.jpeg"/><Relationship Id="rId4" Type="http://schemas.openxmlformats.org/officeDocument/2006/relationships/image" Target="../media/image11.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3.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82.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85.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hyperlink" Target="http://www.pbs.org/teachers/connect/resources/3037/preview/"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 </a:t>
            </a:r>
            <a:br>
              <a:rPr lang="en-US" dirty="0" smtClean="0"/>
            </a:br>
            <a:r>
              <a:rPr lang="en-US" dirty="0" smtClean="0"/>
              <a:t>Ecology Unit</a:t>
            </a:r>
            <a:endParaRPr lang="en-US" dirty="0"/>
          </a:p>
        </p:txBody>
      </p:sp>
      <p:sp>
        <p:nvSpPr>
          <p:cNvPr id="3" name="Subtitle 2"/>
          <p:cNvSpPr>
            <a:spLocks noGrp="1"/>
          </p:cNvSpPr>
          <p:nvPr>
            <p:ph type="subTitle" idx="1"/>
          </p:nvPr>
        </p:nvSpPr>
        <p:spPr/>
        <p:txBody>
          <a:bodyPr/>
          <a:lstStyle/>
          <a:p>
            <a:r>
              <a:rPr lang="en-US" dirty="0" smtClean="0"/>
              <a:t>Week 4</a:t>
            </a:r>
          </a:p>
          <a:p>
            <a:r>
              <a:rPr lang="en-US" dirty="0" smtClean="0"/>
              <a:t>Sept. 5</a:t>
            </a:r>
            <a:r>
              <a:rPr lang="en-US" baseline="30000" dirty="0" smtClean="0"/>
              <a:t>th</a:t>
            </a:r>
            <a:r>
              <a:rPr lang="en-US" dirty="0" smtClean="0"/>
              <a:t> – 8th</a:t>
            </a:r>
            <a:endParaRPr lang="en-US" dirty="0"/>
          </a:p>
        </p:txBody>
      </p:sp>
    </p:spTree>
    <p:extLst>
      <p:ext uri="{BB962C8B-B14F-4D97-AF65-F5344CB8AC3E}">
        <p14:creationId xmlns:p14="http://schemas.microsoft.com/office/powerpoint/2010/main" val="178401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756745" y="2475186"/>
            <a:ext cx="10704786" cy="3650978"/>
          </a:xfrm>
        </p:spPr>
        <p:txBody>
          <a:bodyPr>
            <a:normAutofit/>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3738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3520233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1518187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433694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799"/>
            <a:ext cx="8229600" cy="2091559"/>
          </a:xfrm>
        </p:spPr>
        <p:txBody>
          <a:bodyPr>
            <a:normAutofit/>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4827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139099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46" y="662150"/>
            <a:ext cx="10752082" cy="1686911"/>
          </a:xfrm>
        </p:spPr>
        <p:txBody>
          <a:bodyPr>
            <a:normAutofit/>
          </a:bodyPr>
          <a:lstStyle/>
          <a:p>
            <a:r>
              <a:rPr lang="en-US" sz="2800" dirty="0"/>
              <a:t>SAE Qualification Questionnaire</a:t>
            </a:r>
            <a:br>
              <a:rPr lang="en-US" sz="2800" dirty="0"/>
            </a:br>
            <a:r>
              <a:rPr lang="en-US" sz="2800" dirty="0"/>
              <a:t>Your SAE must be agriculturally related,  created by you,  invested time of </a:t>
            </a:r>
            <a:r>
              <a:rPr lang="en-US" sz="2800" dirty="0" smtClean="0"/>
              <a:t>at least 8 </a:t>
            </a:r>
            <a:r>
              <a:rPr lang="en-US" sz="2800" dirty="0"/>
              <a:t>hours, supervised by your Ag Teacher and be part of your  grade. </a:t>
            </a:r>
          </a:p>
        </p:txBody>
      </p:sp>
      <p:sp>
        <p:nvSpPr>
          <p:cNvPr id="3" name="Content Placeholder 2"/>
          <p:cNvSpPr>
            <a:spLocks noGrp="1"/>
          </p:cNvSpPr>
          <p:nvPr>
            <p:ph idx="1"/>
          </p:nvPr>
        </p:nvSpPr>
        <p:spPr>
          <a:xfrm>
            <a:off x="756745" y="2349062"/>
            <a:ext cx="10752083" cy="4051738"/>
          </a:xfrm>
        </p:spPr>
        <p:txBody>
          <a:bodyPr>
            <a:normAutofit lnSpcReduction="10000"/>
          </a:bodyPr>
          <a:lstStyle/>
          <a:p>
            <a:r>
              <a:rPr lang="en-US" dirty="0" smtClean="0"/>
              <a:t>How does it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792317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dirty="0" smtClean="0"/>
              <a:t>Cycles in Nature</a:t>
            </a:r>
            <a:br>
              <a:rPr lang="en-US" dirty="0" smtClean="0"/>
            </a:br>
            <a:r>
              <a:rPr lang="en-US" dirty="0" smtClean="0"/>
              <a:t>2 groups/cycle</a:t>
            </a:r>
            <a:endParaRPr lang="en-US" dirty="0"/>
          </a:p>
        </p:txBody>
      </p:sp>
      <p:sp>
        <p:nvSpPr>
          <p:cNvPr id="3" name="Content Placeholder 2"/>
          <p:cNvSpPr>
            <a:spLocks noGrp="1"/>
          </p:cNvSpPr>
          <p:nvPr>
            <p:ph idx="1"/>
          </p:nvPr>
        </p:nvSpPr>
        <p:spPr/>
        <p:txBody>
          <a:bodyPr/>
          <a:lstStyle/>
          <a:p>
            <a:r>
              <a:rPr lang="en-US" dirty="0" smtClean="0"/>
              <a:t>Water: </a:t>
            </a:r>
          </a:p>
          <a:p>
            <a:r>
              <a:rPr lang="en-US" dirty="0" smtClean="0"/>
              <a:t>Carbon: </a:t>
            </a:r>
          </a:p>
          <a:p>
            <a:r>
              <a:rPr lang="en-US" dirty="0" smtClean="0"/>
              <a:t>Nitrogen: </a:t>
            </a:r>
          </a:p>
          <a:p>
            <a:r>
              <a:rPr lang="en-US" dirty="0" smtClean="0"/>
              <a:t>Phosphorus: </a:t>
            </a:r>
          </a:p>
        </p:txBody>
      </p:sp>
    </p:spTree>
    <p:extLst>
      <p:ext uri="{BB962C8B-B14F-4D97-AF65-F5344CB8AC3E}">
        <p14:creationId xmlns:p14="http://schemas.microsoft.com/office/powerpoint/2010/main" val="3034188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2590800" y="-17946"/>
            <a:ext cx="6477000" cy="6875947"/>
          </a:xfrm>
          <a:prstGeom prst="rect">
            <a:avLst/>
          </a:prstGeom>
          <a:noFill/>
        </p:spPr>
      </p:pic>
    </p:spTree>
    <p:extLst>
      <p:ext uri="{BB962C8B-B14F-4D97-AF65-F5344CB8AC3E}">
        <p14:creationId xmlns:p14="http://schemas.microsoft.com/office/powerpoint/2010/main" val="2313634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extLst>
      <p:ext uri="{BB962C8B-B14F-4D97-AF65-F5344CB8AC3E}">
        <p14:creationId xmlns:p14="http://schemas.microsoft.com/office/powerpoint/2010/main" val="40716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Careers</a:t>
            </a:r>
            <a:endParaRPr lang="en-US" dirty="0"/>
          </a:p>
        </p:txBody>
      </p:sp>
      <p:sp>
        <p:nvSpPr>
          <p:cNvPr id="3" name="Content Placeholder 2"/>
          <p:cNvSpPr>
            <a:spLocks noGrp="1"/>
          </p:cNvSpPr>
          <p:nvPr>
            <p:ph idx="1"/>
          </p:nvPr>
        </p:nvSpPr>
        <p:spPr>
          <a:xfrm>
            <a:off x="737419" y="2556932"/>
            <a:ext cx="10648336" cy="3318936"/>
          </a:xfrm>
        </p:spPr>
        <p:txBody>
          <a:bodyPr>
            <a:normAutofit fontScale="92500" lnSpcReduction="20000"/>
          </a:bodyPr>
          <a:lstStyle/>
          <a:p>
            <a:r>
              <a:rPr lang="en-US" dirty="0" smtClean="0"/>
              <a:t>Research 3 Different Careers in Agriculture that have to do with the 5 F’s of Ag:  Food, Fiber, Flowers, Forests, Fuel.</a:t>
            </a:r>
          </a:p>
          <a:p>
            <a:r>
              <a:rPr lang="en-US" dirty="0" smtClean="0"/>
              <a:t>Develop 3 questions you have about each career.</a:t>
            </a:r>
          </a:p>
          <a:p>
            <a:pPr lvl="1"/>
            <a:r>
              <a:rPr lang="en-US" dirty="0" smtClean="0"/>
              <a:t>They might be about the education/ training you need for that career</a:t>
            </a:r>
          </a:p>
          <a:p>
            <a:pPr lvl="1"/>
            <a:r>
              <a:rPr lang="en-US" dirty="0" smtClean="0"/>
              <a:t>About the pay scale</a:t>
            </a:r>
          </a:p>
          <a:p>
            <a:pPr lvl="1"/>
            <a:r>
              <a:rPr lang="en-US" dirty="0" smtClean="0"/>
              <a:t>Opportunity for advancement</a:t>
            </a:r>
          </a:p>
          <a:p>
            <a:pPr lvl="1"/>
            <a:r>
              <a:rPr lang="en-US" dirty="0" smtClean="0"/>
              <a:t>The best part of the job, or the worst</a:t>
            </a:r>
          </a:p>
          <a:p>
            <a:pPr lvl="1"/>
            <a:r>
              <a:rPr lang="en-US" dirty="0" smtClean="0"/>
              <a:t>Describing the job</a:t>
            </a:r>
          </a:p>
          <a:p>
            <a:pPr lvl="1"/>
            <a:r>
              <a:rPr lang="en-US" dirty="0" smtClean="0"/>
              <a:t>Recommendations for us as students?</a:t>
            </a:r>
          </a:p>
          <a:p>
            <a:pPr lvl="1"/>
            <a:endParaRPr lang="en-US" dirty="0"/>
          </a:p>
        </p:txBody>
      </p:sp>
    </p:spTree>
    <p:extLst>
      <p:ext uri="{BB962C8B-B14F-4D97-AF65-F5344CB8AC3E}">
        <p14:creationId xmlns:p14="http://schemas.microsoft.com/office/powerpoint/2010/main" val="1916178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4343400" y="762001"/>
            <a:ext cx="3429000" cy="646331"/>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1496704" y="1359646"/>
            <a:ext cx="6553200" cy="4406900"/>
          </a:xfrm>
          <a:prstGeom prst="rect">
            <a:avLst/>
          </a:prstGeom>
          <a:noFill/>
        </p:spPr>
      </p:pic>
      <p:sp>
        <p:nvSpPr>
          <p:cNvPr id="13" name="TextBox 12"/>
          <p:cNvSpPr txBox="1"/>
          <p:nvPr/>
        </p:nvSpPr>
        <p:spPr>
          <a:xfrm>
            <a:off x="7543800" y="914400"/>
            <a:ext cx="1447800" cy="523220"/>
          </a:xfrm>
          <a:prstGeom prst="rect">
            <a:avLst/>
          </a:prstGeom>
          <a:noFill/>
        </p:spPr>
        <p:txBody>
          <a:bodyPr wrap="square" rtlCol="0">
            <a:spAutoFit/>
          </a:bodyPr>
          <a:lstStyle/>
          <a:p>
            <a:r>
              <a:rPr lang="en-US" sz="2800" dirty="0"/>
              <a:t>P.53 BB</a:t>
            </a:r>
          </a:p>
        </p:txBody>
      </p:sp>
      <p:sp>
        <p:nvSpPr>
          <p:cNvPr id="2" name="TextBox 1"/>
          <p:cNvSpPr txBox="1"/>
          <p:nvPr/>
        </p:nvSpPr>
        <p:spPr>
          <a:xfrm>
            <a:off x="8267700" y="1283732"/>
            <a:ext cx="2400300" cy="2308324"/>
          </a:xfrm>
          <a:prstGeom prst="rect">
            <a:avLst/>
          </a:prstGeom>
          <a:noFill/>
        </p:spPr>
        <p:txBody>
          <a:bodyPr wrap="square" rtlCol="0">
            <a:spAutoFit/>
          </a:bodyPr>
          <a:lstStyle/>
          <a:p>
            <a:r>
              <a:rPr lang="en-US" sz="2400" dirty="0"/>
              <a:t>Be able to explain at least 5 parts of the cycle.</a:t>
            </a:r>
          </a:p>
          <a:p>
            <a:endParaRPr lang="en-US" sz="2400" dirty="0"/>
          </a:p>
          <a:p>
            <a:r>
              <a:rPr lang="en-US" sz="2400" dirty="0"/>
              <a:t>Does water leave the planet?</a:t>
            </a:r>
          </a:p>
        </p:txBody>
      </p:sp>
    </p:spTree>
    <p:extLst>
      <p:ext uri="{BB962C8B-B14F-4D97-AF65-F5344CB8AC3E}">
        <p14:creationId xmlns:p14="http://schemas.microsoft.com/office/powerpoint/2010/main" val="269527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3549650" y="708285"/>
            <a:ext cx="6096000" cy="5257800"/>
          </a:xfrm>
          <a:prstGeom prst="rect">
            <a:avLst/>
          </a:prstGeom>
          <a:noFill/>
        </p:spPr>
      </p:pic>
      <p:sp>
        <p:nvSpPr>
          <p:cNvPr id="94515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686849" y="914401"/>
            <a:ext cx="2735801" cy="46166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ctr"/>
            <a:r>
              <a:rPr lang="en-US" altLang="en-US" sz="2400" dirty="0">
                <a:solidFill>
                  <a:schemeClr val="tx2"/>
                </a:solidFill>
                <a:latin typeface="Times" pitchFamily="18" charset="0"/>
              </a:rPr>
              <a:t>The </a:t>
            </a:r>
            <a:r>
              <a:rPr lang="en-US" altLang="en-US" sz="2400" dirty="0" smtClean="0">
                <a:solidFill>
                  <a:schemeClr val="tx2"/>
                </a:solidFill>
                <a:latin typeface="Times" pitchFamily="18" charset="0"/>
              </a:rPr>
              <a:t>Carbon </a:t>
            </a:r>
            <a:r>
              <a:rPr lang="en-US" altLang="en-US" sz="2400" dirty="0">
                <a:solidFill>
                  <a:schemeClr val="tx2"/>
                </a:solidFill>
                <a:latin typeface="Times" pitchFamily="18" charset="0"/>
              </a:rPr>
              <a:t>C</a:t>
            </a:r>
            <a:r>
              <a:rPr lang="en-US" altLang="en-US" sz="2400" dirty="0" smtClean="0">
                <a:solidFill>
                  <a:schemeClr val="tx2"/>
                </a:solidFill>
                <a:latin typeface="Times" pitchFamily="18" charset="0"/>
              </a:rPr>
              <a:t>ycle</a:t>
            </a:r>
            <a:endParaRPr lang="en-US" altLang="en-US" sz="2400" dirty="0">
              <a:solidFill>
                <a:schemeClr val="tx2"/>
              </a:solidFill>
              <a:latin typeface="Times" pitchFamily="18" charset="0"/>
            </a:endParaRPr>
          </a:p>
        </p:txBody>
      </p:sp>
      <p:pic>
        <p:nvPicPr>
          <p:cNvPr id="945156" name="Picture 1028"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3784600" y="0"/>
            <a:ext cx="4622800" cy="482600"/>
          </a:xfrm>
          <a:prstGeom prst="rect">
            <a:avLst/>
          </a:prstGeom>
          <a:noFill/>
        </p:spPr>
      </p:pic>
      <p:sp>
        <p:nvSpPr>
          <p:cNvPr id="945169" name="Text Box 1041"/>
          <p:cNvSpPr txBox="1">
            <a:spLocks noChangeArrowheads="1"/>
          </p:cNvSpPr>
          <p:nvPr/>
        </p:nvSpPr>
        <p:spPr bwMode="auto">
          <a:xfrm>
            <a:off x="6197600" y="1041400"/>
            <a:ext cx="990600" cy="400110"/>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4316414" y="3500439"/>
            <a:ext cx="950901" cy="246221"/>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4089401" y="995364"/>
            <a:ext cx="777875" cy="46166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4927600" y="1163639"/>
            <a:ext cx="1107996"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5394326" y="1392239"/>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6308726" y="1543051"/>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7127876" y="1468439"/>
            <a:ext cx="1250663"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8077200" y="2247901"/>
            <a:ext cx="990600" cy="46166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5641975" y="2776539"/>
            <a:ext cx="1107996"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4695826" y="4046539"/>
            <a:ext cx="896399" cy="276999"/>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6003925" y="5105401"/>
            <a:ext cx="1213794" cy="276999"/>
          </a:xfrm>
          <a:prstGeom prst="rect">
            <a:avLst/>
          </a:prstGeom>
          <a:noFill/>
          <a:ln w="9525">
            <a:noFill/>
            <a:miter lim="800000"/>
            <a:headEnd/>
            <a:tailEnd/>
          </a:ln>
          <a:effectLst/>
        </p:spPr>
        <p:txBody>
          <a:bodyPr wrap="none">
            <a:spAutoFit/>
          </a:bodyPr>
          <a:lstStyle/>
          <a:p>
            <a:r>
              <a:rPr lang="en-US" altLang="en-US" sz="1200">
                <a:latin typeface="Times" pitchFamily="18" charset="0"/>
              </a:rPr>
              <a:t>Death and decay</a:t>
            </a:r>
          </a:p>
        </p:txBody>
      </p:sp>
      <p:sp>
        <p:nvSpPr>
          <p:cNvPr id="945181" name="Text Box 1053"/>
          <p:cNvSpPr txBox="1">
            <a:spLocks noChangeArrowheads="1"/>
          </p:cNvSpPr>
          <p:nvPr/>
        </p:nvSpPr>
        <p:spPr bwMode="auto">
          <a:xfrm>
            <a:off x="8366126" y="4371976"/>
            <a:ext cx="854075" cy="461665"/>
          </a:xfrm>
          <a:prstGeom prst="rect">
            <a:avLst/>
          </a:prstGeom>
          <a:noFill/>
          <a:ln w="9525">
            <a:noFill/>
            <a:miter lim="800000"/>
            <a:headEnd/>
            <a:tailEnd/>
          </a:ln>
          <a:effectLst/>
        </p:spPr>
        <p:txBody>
          <a:bodyPr>
            <a:spAutoFit/>
          </a:bodyPr>
          <a:lstStyle/>
          <a:p>
            <a:r>
              <a:rPr lang="en-US" altLang="en-US" sz="1200">
                <a:latin typeface="Times" pitchFamily="18" charset="0"/>
              </a:rPr>
              <a:t>Death and decay</a:t>
            </a:r>
          </a:p>
        </p:txBody>
      </p:sp>
      <p:sp>
        <p:nvSpPr>
          <p:cNvPr id="945182" name="Text Box 1054"/>
          <p:cNvSpPr txBox="1">
            <a:spLocks noChangeArrowheads="1"/>
          </p:cNvSpPr>
          <p:nvPr/>
        </p:nvSpPr>
        <p:spPr bwMode="auto">
          <a:xfrm>
            <a:off x="8594726" y="5535614"/>
            <a:ext cx="889987" cy="276999"/>
          </a:xfrm>
          <a:prstGeom prst="rect">
            <a:avLst/>
          </a:prstGeom>
          <a:noFill/>
          <a:ln w="9525">
            <a:noFill/>
            <a:miter lim="800000"/>
            <a:headEnd/>
            <a:tailEnd/>
          </a:ln>
          <a:effectLst/>
        </p:spPr>
        <p:txBody>
          <a:bodyPr wrap="none">
            <a:spAutoFit/>
          </a:bodyPr>
          <a:lstStyle/>
          <a:p>
            <a:r>
              <a:rPr lang="en-US" altLang="en-US" sz="1200">
                <a:latin typeface="Times" pitchFamily="18" charset="0"/>
              </a:rPr>
              <a:t>Fossil fuels</a:t>
            </a:r>
          </a:p>
        </p:txBody>
      </p:sp>
      <p:sp>
        <p:nvSpPr>
          <p:cNvPr id="2" name="TextBox 1"/>
          <p:cNvSpPr txBox="1"/>
          <p:nvPr/>
        </p:nvSpPr>
        <p:spPr>
          <a:xfrm>
            <a:off x="827525" y="2409669"/>
            <a:ext cx="2698312" cy="3046988"/>
          </a:xfrm>
          <a:prstGeom prst="rect">
            <a:avLst/>
          </a:prstGeom>
          <a:noFill/>
        </p:spPr>
        <p:txBody>
          <a:bodyPr wrap="square" rtlCol="0">
            <a:spAutoFit/>
          </a:bodyPr>
          <a:lstStyle/>
          <a:p>
            <a:r>
              <a:rPr lang="en-US" sz="2400" dirty="0"/>
              <a:t>What is the role of the autotroph?</a:t>
            </a:r>
          </a:p>
          <a:p>
            <a:endParaRPr lang="en-US" sz="2400" dirty="0"/>
          </a:p>
          <a:p>
            <a:r>
              <a:rPr lang="en-US" sz="2400" dirty="0"/>
              <a:t>What is a carbon sink?</a:t>
            </a:r>
          </a:p>
          <a:p>
            <a:endParaRPr lang="en-US" sz="2400" dirty="0"/>
          </a:p>
          <a:p>
            <a:r>
              <a:rPr lang="en-US" sz="2400" dirty="0"/>
              <a:t>What is the role of the heterotroph?</a:t>
            </a:r>
          </a:p>
        </p:txBody>
      </p:sp>
    </p:spTree>
    <p:extLst>
      <p:ext uri="{BB962C8B-B14F-4D97-AF65-F5344CB8AC3E}">
        <p14:creationId xmlns:p14="http://schemas.microsoft.com/office/powerpoint/2010/main" val="22220185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010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3962400" y="762001"/>
            <a:ext cx="3962400" cy="646331"/>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4343400" y="1335087"/>
            <a:ext cx="6673850" cy="4256088"/>
          </a:xfrm>
          <a:prstGeom prst="rect">
            <a:avLst/>
          </a:prstGeom>
          <a:noFill/>
        </p:spPr>
      </p:pic>
      <p:sp>
        <p:nvSpPr>
          <p:cNvPr id="3" name="TextBox 2"/>
          <p:cNvSpPr txBox="1"/>
          <p:nvPr/>
        </p:nvSpPr>
        <p:spPr>
          <a:xfrm>
            <a:off x="662152" y="1600201"/>
            <a:ext cx="3300248" cy="830997"/>
          </a:xfrm>
          <a:prstGeom prst="rect">
            <a:avLst/>
          </a:prstGeom>
          <a:noFill/>
        </p:spPr>
        <p:txBody>
          <a:bodyPr wrap="square" rtlCol="0">
            <a:spAutoFit/>
          </a:bodyPr>
          <a:lstStyle/>
          <a:p>
            <a:r>
              <a:rPr lang="en-US" sz="2400" dirty="0"/>
              <a:t>What organism is essential for this cycle?</a:t>
            </a:r>
          </a:p>
        </p:txBody>
      </p:sp>
    </p:spTree>
    <p:extLst>
      <p:ext uri="{BB962C8B-B14F-4D97-AF65-F5344CB8AC3E}">
        <p14:creationId xmlns:p14="http://schemas.microsoft.com/office/powerpoint/2010/main" val="31024983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3733800" y="762001"/>
            <a:ext cx="4648200" cy="646331"/>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1524000" y="1"/>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3552876" y="1427164"/>
            <a:ext cx="7038925" cy="5251450"/>
          </a:xfrm>
          <a:prstGeom prst="rect">
            <a:avLst/>
          </a:prstGeom>
          <a:noFill/>
        </p:spPr>
      </p:pic>
      <p:sp>
        <p:nvSpPr>
          <p:cNvPr id="2" name="TextBox 1"/>
          <p:cNvSpPr txBox="1"/>
          <p:nvPr/>
        </p:nvSpPr>
        <p:spPr>
          <a:xfrm>
            <a:off x="740979" y="1639888"/>
            <a:ext cx="2764221" cy="830997"/>
          </a:xfrm>
          <a:prstGeom prst="rect">
            <a:avLst/>
          </a:prstGeom>
          <a:noFill/>
        </p:spPr>
        <p:txBody>
          <a:bodyPr wrap="square" rtlCol="0">
            <a:spAutoFit/>
          </a:bodyPr>
          <a:lstStyle/>
          <a:p>
            <a:r>
              <a:rPr lang="en-US" sz="2400" dirty="0"/>
              <a:t>What role do humans play in these cycles?</a:t>
            </a:r>
          </a:p>
        </p:txBody>
      </p:sp>
    </p:spTree>
    <p:extLst>
      <p:ext uri="{BB962C8B-B14F-4D97-AF65-F5344CB8AC3E}">
        <p14:creationId xmlns:p14="http://schemas.microsoft.com/office/powerpoint/2010/main" val="50426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636" y="477635"/>
            <a:ext cx="9601196" cy="1303867"/>
          </a:xfrm>
        </p:spPr>
        <p:txBody>
          <a:bodyPr>
            <a:normAutofit/>
          </a:bodyPr>
          <a:lstStyle/>
          <a:p>
            <a:r>
              <a:rPr lang="en-US" dirty="0" smtClean="0"/>
              <a:t>Cycles in Nature: Conclusion Questions</a:t>
            </a:r>
            <a:endParaRPr lang="en-US" dirty="0"/>
          </a:p>
        </p:txBody>
      </p:sp>
      <p:sp>
        <p:nvSpPr>
          <p:cNvPr id="3" name="Content Placeholder 2"/>
          <p:cNvSpPr>
            <a:spLocks noGrp="1"/>
          </p:cNvSpPr>
          <p:nvPr>
            <p:ph idx="1"/>
          </p:nvPr>
        </p:nvSpPr>
        <p:spPr>
          <a:xfrm>
            <a:off x="740979" y="2443655"/>
            <a:ext cx="10925503" cy="3682509"/>
          </a:xfrm>
        </p:spPr>
        <p:txBody>
          <a:bodyPr>
            <a:normAutofit/>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dirty="0"/>
              <a:t>N</a:t>
            </a:r>
            <a:r>
              <a:rPr lang="en-US" dirty="0" smtClean="0"/>
              <a:t>itrogen cycles) called cycles?  Why are they not shown in a pyramid?  Explain.</a:t>
            </a:r>
            <a:endParaRPr lang="en-US" dirty="0"/>
          </a:p>
        </p:txBody>
      </p:sp>
    </p:spTree>
    <p:extLst>
      <p:ext uri="{BB962C8B-B14F-4D97-AF65-F5344CB8AC3E}">
        <p14:creationId xmlns:p14="http://schemas.microsoft.com/office/powerpoint/2010/main" val="26194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209622"/>
            <a:ext cx="9601196" cy="1303867"/>
          </a:xfrm>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3581400" y="1219200"/>
            <a:ext cx="4286250" cy="3209926"/>
          </a:xfrm>
          <a:prstGeom prst="rect">
            <a:avLst/>
          </a:prstGeom>
          <a:noFill/>
        </p:spPr>
      </p:pic>
      <p:sp>
        <p:nvSpPr>
          <p:cNvPr id="5" name="TextBox 4"/>
          <p:cNvSpPr txBox="1"/>
          <p:nvPr/>
        </p:nvSpPr>
        <p:spPr>
          <a:xfrm>
            <a:off x="583324" y="4419600"/>
            <a:ext cx="11225048" cy="2308324"/>
          </a:xfrm>
          <a:prstGeom prst="rect">
            <a:avLst/>
          </a:prstGeom>
          <a:noFill/>
        </p:spPr>
        <p:txBody>
          <a:bodyPr wrap="square" rtlCol="0">
            <a:spAutoFit/>
          </a:bodyPr>
          <a:lstStyle/>
          <a:p>
            <a:r>
              <a:rPr lang="en-US" b="1" dirty="0"/>
              <a:t>Primary succession </a:t>
            </a:r>
            <a:r>
              <a:rPr lang="en-US" dirty="0"/>
              <a:t>is the series of community changes which occur on an </a:t>
            </a:r>
            <a:r>
              <a:rPr lang="en-US" b="1" dirty="0"/>
              <a:t>entirely new habitat</a:t>
            </a:r>
            <a:r>
              <a:rPr lang="en-US" dirty="0"/>
              <a:t> which has never been colonized before. </a:t>
            </a:r>
          </a:p>
          <a:p>
            <a:r>
              <a:rPr lang="en-US" dirty="0"/>
              <a:t>Examples of such habitats would include </a:t>
            </a:r>
            <a:r>
              <a:rPr lang="en-US" b="1" dirty="0"/>
              <a:t>newly exposed or deposited surface</a:t>
            </a:r>
            <a:r>
              <a:rPr lang="en-US" dirty="0"/>
              <a:t>s, such as </a:t>
            </a:r>
            <a:r>
              <a:rPr lang="en-US" b="1" dirty="0"/>
              <a:t>landslips, volcanic lava and debris, elevated sand banks and dunes, quarried rock faces</a:t>
            </a:r>
            <a:r>
              <a:rPr lang="en-US" dirty="0"/>
              <a:t>.</a:t>
            </a:r>
          </a:p>
          <a:p>
            <a:r>
              <a:rPr lang="en-US" dirty="0"/>
              <a:t>A number of stages take place </a:t>
            </a:r>
            <a:r>
              <a:rPr lang="en-US" dirty="0" err="1"/>
              <a:t>where'</a:t>
            </a:r>
            <a:r>
              <a:rPr lang="en-US" b="1" dirty="0" err="1"/>
              <a:t>pioneer</a:t>
            </a:r>
            <a:r>
              <a:rPr lang="en-US" dirty="0"/>
              <a:t>' community will gradually develop through a number of different communities into a </a:t>
            </a:r>
            <a:r>
              <a:rPr lang="en-US" b="1" dirty="0"/>
              <a:t>'climax' community</a:t>
            </a:r>
            <a:r>
              <a:rPr lang="en-US" dirty="0"/>
              <a:t>, which is the final stage.</a:t>
            </a:r>
          </a:p>
          <a:p>
            <a:r>
              <a:rPr lang="en-US" dirty="0"/>
              <a:t> </a:t>
            </a:r>
          </a:p>
          <a:p>
            <a:endParaRPr lang="en-US" dirty="0"/>
          </a:p>
        </p:txBody>
      </p:sp>
    </p:spTree>
    <p:extLst>
      <p:ext uri="{BB962C8B-B14F-4D97-AF65-F5344CB8AC3E}">
        <p14:creationId xmlns:p14="http://schemas.microsoft.com/office/powerpoint/2010/main" val="138354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535176" y="1295400"/>
            <a:ext cx="9132824" cy="3848100"/>
          </a:xfrm>
          <a:prstGeom prst="rect">
            <a:avLst/>
          </a:prstGeom>
          <a:noFill/>
        </p:spPr>
      </p:pic>
      <p:sp>
        <p:nvSpPr>
          <p:cNvPr id="5" name="Rectangle 4"/>
          <p:cNvSpPr/>
          <p:nvPr/>
        </p:nvSpPr>
        <p:spPr>
          <a:xfrm>
            <a:off x="152400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5105401"/>
            <a:ext cx="8991600" cy="1200329"/>
          </a:xfrm>
          <a:prstGeom prst="rect">
            <a:avLst/>
          </a:prstGeom>
          <a:noFill/>
        </p:spPr>
        <p:txBody>
          <a:bodyPr wrap="square" rtlCol="0">
            <a:spAutoFit/>
          </a:bodyPr>
          <a:lstStyle/>
          <a:p>
            <a:r>
              <a:rPr lang="en-US" sz="2400" dirty="0"/>
              <a:t>Secondary succession.</a:t>
            </a:r>
          </a:p>
          <a:p>
            <a:r>
              <a:rPr lang="en-US" sz="2400" dirty="0"/>
              <a:t>Soil was already formed, and it was a natural disaster that happened before the pioneer species started to take over.</a:t>
            </a:r>
          </a:p>
        </p:txBody>
      </p:sp>
    </p:spTree>
    <p:extLst>
      <p:ext uri="{BB962C8B-B14F-4D97-AF65-F5344CB8AC3E}">
        <p14:creationId xmlns:p14="http://schemas.microsoft.com/office/powerpoint/2010/main" val="247027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029" y="534003"/>
            <a:ext cx="11240812" cy="1417638"/>
          </a:xfrm>
        </p:spPr>
        <p:txBody>
          <a:bodyPr>
            <a:normAutofit fontScale="90000"/>
          </a:bodyPr>
          <a:lstStyle/>
          <a:p>
            <a:r>
              <a:rPr lang="en-US" sz="3200" dirty="0" smtClean="0"/>
              <a:t>9/6 </a:t>
            </a:r>
            <a:r>
              <a:rPr lang="en-US" sz="3200" dirty="0"/>
              <a:t>Succession CH 3</a:t>
            </a:r>
            <a:br>
              <a:rPr lang="en-US" sz="3200" dirty="0"/>
            </a:br>
            <a:r>
              <a:rPr lang="en-US" sz="3200" dirty="0"/>
              <a:t>Obj. TSW learn about characteristics of symbiosis in succession. P. </a:t>
            </a:r>
            <a:r>
              <a:rPr lang="en-US" sz="3200" dirty="0" smtClean="0"/>
              <a:t>34 </a:t>
            </a:r>
            <a:r>
              <a:rPr lang="en-US" sz="3200" dirty="0"/>
              <a:t>NB</a:t>
            </a:r>
          </a:p>
        </p:txBody>
      </p:sp>
      <p:pic>
        <p:nvPicPr>
          <p:cNvPr id="5" name="Content Placeholder 4"/>
          <p:cNvPicPr>
            <a:picLocks noGrp="1" noChangeAspect="1"/>
          </p:cNvPicPr>
          <p:nvPr>
            <p:ph sz="half" idx="1"/>
          </p:nvPr>
        </p:nvPicPr>
        <p:blipFill>
          <a:blip r:embed="rId2"/>
          <a:stretch>
            <a:fillRect/>
          </a:stretch>
        </p:blipFill>
        <p:spPr>
          <a:xfrm>
            <a:off x="1033996" y="2061682"/>
            <a:ext cx="3954439" cy="3954439"/>
          </a:xfrm>
          <a:prstGeom prst="rect">
            <a:avLst/>
          </a:prstGeom>
        </p:spPr>
      </p:pic>
      <p:sp>
        <p:nvSpPr>
          <p:cNvPr id="4" name="Content Placeholder 3"/>
          <p:cNvSpPr>
            <a:spLocks noGrp="1"/>
          </p:cNvSpPr>
          <p:nvPr>
            <p:ph sz="half" idx="2"/>
          </p:nvPr>
        </p:nvSpPr>
        <p:spPr>
          <a:xfrm>
            <a:off x="5486401" y="2061682"/>
            <a:ext cx="6038192" cy="4064481"/>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6477001" y="3720720"/>
            <a:ext cx="4183039" cy="3137280"/>
          </a:xfrm>
          <a:prstGeom prst="rect">
            <a:avLst/>
          </a:prstGeom>
        </p:spPr>
      </p:pic>
    </p:spTree>
    <p:extLst>
      <p:ext uri="{BB962C8B-B14F-4D97-AF65-F5344CB8AC3E}">
        <p14:creationId xmlns:p14="http://schemas.microsoft.com/office/powerpoint/2010/main" val="316041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676401" y="1066801"/>
            <a:ext cx="3330257" cy="2270125"/>
          </a:xfrm>
          <a:prstGeom prst="rect">
            <a:avLst/>
          </a:prstGeom>
          <a:noFill/>
        </p:spPr>
      </p:pic>
      <p:sp>
        <p:nvSpPr>
          <p:cNvPr id="5" name="TextBox 4"/>
          <p:cNvSpPr txBox="1"/>
          <p:nvPr/>
        </p:nvSpPr>
        <p:spPr>
          <a:xfrm>
            <a:off x="1905000" y="3429000"/>
            <a:ext cx="2438400" cy="369332"/>
          </a:xfrm>
          <a:prstGeom prst="rect">
            <a:avLst/>
          </a:prstGeom>
          <a:noFill/>
        </p:spPr>
        <p:txBody>
          <a:bodyPr wrap="square" rtlCol="0">
            <a:spAutoFit/>
          </a:bodyPr>
          <a:lstStyle/>
          <a:p>
            <a:r>
              <a:rPr lang="en-US" dirty="0"/>
              <a:t>Pre 1980</a:t>
            </a:r>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3657600" y="2514601"/>
            <a:ext cx="2895600" cy="2252133"/>
          </a:xfrm>
          <a:prstGeom prst="rect">
            <a:avLst/>
          </a:prstGeom>
          <a:noFill/>
        </p:spPr>
      </p:pic>
      <p:sp>
        <p:nvSpPr>
          <p:cNvPr id="7" name="TextBox 6"/>
          <p:cNvSpPr txBox="1"/>
          <p:nvPr/>
        </p:nvSpPr>
        <p:spPr>
          <a:xfrm>
            <a:off x="3962400" y="4876800"/>
            <a:ext cx="2209800" cy="381000"/>
          </a:xfrm>
          <a:prstGeom prst="rect">
            <a:avLst/>
          </a:prstGeom>
          <a:noFill/>
        </p:spPr>
        <p:txBody>
          <a:bodyPr wrap="square" rtlCol="0">
            <a:spAutoFit/>
          </a:bodyPr>
          <a:lstStyle/>
          <a:p>
            <a:r>
              <a:rPr lang="en-US" dirty="0"/>
              <a:t>Eruption 1980</a:t>
            </a:r>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5791200" y="4191000"/>
            <a:ext cx="2895600" cy="1959356"/>
          </a:xfrm>
          <a:prstGeom prst="rect">
            <a:avLst/>
          </a:prstGeom>
          <a:noFill/>
        </p:spPr>
      </p:pic>
      <p:sp>
        <p:nvSpPr>
          <p:cNvPr id="9" name="TextBox 8"/>
          <p:cNvSpPr txBox="1"/>
          <p:nvPr/>
        </p:nvSpPr>
        <p:spPr>
          <a:xfrm>
            <a:off x="6934200" y="3886200"/>
            <a:ext cx="1981200" cy="369332"/>
          </a:xfrm>
          <a:prstGeom prst="rect">
            <a:avLst/>
          </a:prstGeom>
          <a:noFill/>
        </p:spPr>
        <p:txBody>
          <a:bodyPr wrap="square" rtlCol="0">
            <a:spAutoFit/>
          </a:bodyPr>
          <a:lstStyle/>
          <a:p>
            <a:r>
              <a:rPr lang="en-US" dirty="0"/>
              <a:t>2010</a:t>
            </a:r>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7778918" y="2590800"/>
            <a:ext cx="2889083" cy="1943100"/>
          </a:xfrm>
          <a:prstGeom prst="rect">
            <a:avLst/>
          </a:prstGeom>
          <a:noFill/>
        </p:spPr>
      </p:pic>
      <p:sp>
        <p:nvSpPr>
          <p:cNvPr id="11" name="TextBox 10"/>
          <p:cNvSpPr txBox="1"/>
          <p:nvPr/>
        </p:nvSpPr>
        <p:spPr>
          <a:xfrm>
            <a:off x="8610600" y="2286000"/>
            <a:ext cx="1219200" cy="369332"/>
          </a:xfrm>
          <a:prstGeom prst="rect">
            <a:avLst/>
          </a:prstGeom>
          <a:noFill/>
        </p:spPr>
        <p:txBody>
          <a:bodyPr wrap="square" rtlCol="0">
            <a:spAutoFit/>
          </a:bodyPr>
          <a:lstStyle/>
          <a:p>
            <a:r>
              <a:rPr lang="en-US" dirty="0"/>
              <a:t>2010</a:t>
            </a:r>
          </a:p>
        </p:txBody>
      </p:sp>
    </p:spTree>
    <p:extLst>
      <p:ext uri="{BB962C8B-B14F-4D97-AF65-F5344CB8AC3E}">
        <p14:creationId xmlns:p14="http://schemas.microsoft.com/office/powerpoint/2010/main" val="40373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4000"/>
              <a:t>Succession</a:t>
            </a:r>
          </a:p>
        </p:txBody>
      </p:sp>
      <p:sp>
        <p:nvSpPr>
          <p:cNvPr id="15363" name="Rectangle 3"/>
          <p:cNvSpPr>
            <a:spLocks noGrp="1" noChangeArrowheads="1"/>
          </p:cNvSpPr>
          <p:nvPr>
            <p:ph idx="1"/>
          </p:nvPr>
        </p:nvSpPr>
        <p:spPr>
          <a:xfrm>
            <a:off x="1703388" y="981076"/>
            <a:ext cx="8507412" cy="5688013"/>
          </a:xfrm>
        </p:spPr>
        <p:txBody>
          <a:bodyPr>
            <a:normAutofit fontScale="92500" lnSpcReduction="20000"/>
          </a:bodyPr>
          <a:lstStyle/>
          <a:p>
            <a:pPr eaLnBrk="1" hangingPunct="1">
              <a:buFontTx/>
              <a:buNone/>
            </a:pPr>
            <a:r>
              <a:rPr lang="en-US" smtClean="0"/>
              <a:t>				</a:t>
            </a:r>
            <a:r>
              <a:rPr lang="en-US" sz="1600" b="1"/>
              <a:t>PRIMARY SUCCESSION</a:t>
            </a:r>
          </a:p>
          <a:p>
            <a:pPr eaLnBrk="1" hangingPunct="1">
              <a:buFontTx/>
              <a:buNone/>
            </a:pPr>
            <a:r>
              <a:rPr lang="en-US" sz="1600" b="1"/>
              <a:t>							SECONDARY SUCCESSION </a:t>
            </a:r>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endParaRPr lang="en-US" sz="1600" b="1"/>
          </a:p>
          <a:p>
            <a:pPr eaLnBrk="1" hangingPunct="1">
              <a:buFontTx/>
              <a:buNone/>
            </a:pPr>
            <a:r>
              <a:rPr lang="en-US" sz="1600" b="1"/>
              <a:t>LAVA</a:t>
            </a:r>
          </a:p>
          <a:p>
            <a:pPr eaLnBrk="1" hangingPunct="1">
              <a:buFontTx/>
              <a:buNone/>
            </a:pPr>
            <a:r>
              <a:rPr lang="en-US" sz="1600" b="1"/>
              <a:t>	LAVA COOLED WITH LICHEN</a:t>
            </a:r>
          </a:p>
          <a:p>
            <a:pPr eaLnBrk="1" hangingPunct="1">
              <a:buFontTx/>
              <a:buNone/>
            </a:pPr>
            <a:r>
              <a:rPr lang="en-US" sz="1600" b="1"/>
              <a:t>		GRASSES/SHRUBS</a:t>
            </a:r>
          </a:p>
          <a:p>
            <a:pPr eaLnBrk="1" hangingPunct="1">
              <a:buFontTx/>
              <a:buNone/>
            </a:pPr>
            <a:endParaRPr lang="en-US" sz="1600" b="1"/>
          </a:p>
          <a:p>
            <a:pPr eaLnBrk="1" hangingPunct="1">
              <a:buFontTx/>
              <a:buNone/>
            </a:pPr>
            <a:r>
              <a:rPr lang="en-US" sz="1600" b="1"/>
              <a:t>				</a:t>
            </a:r>
          </a:p>
          <a:p>
            <a:pPr eaLnBrk="1" hangingPunct="1">
              <a:buFontTx/>
              <a:buNone/>
            </a:pPr>
            <a:r>
              <a:rPr lang="en-US" sz="1600" b="1"/>
              <a:t>				FOREST</a:t>
            </a:r>
          </a:p>
          <a:p>
            <a:pPr eaLnBrk="1" hangingPunct="1">
              <a:buFontTx/>
              <a:buNone/>
            </a:pPr>
            <a:endParaRPr lang="en-US" sz="1600" b="1"/>
          </a:p>
          <a:p>
            <a:pPr eaLnBrk="1" hangingPunct="1">
              <a:buFontTx/>
              <a:buNone/>
            </a:pPr>
            <a:r>
              <a:rPr lang="en-US" sz="1600" b="1"/>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03389" y="260351"/>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3792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5808664"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8083550" y="4919664"/>
            <a:ext cx="2584450" cy="1938337"/>
          </a:xfrm>
          <a:prstGeom prst="rect">
            <a:avLst/>
          </a:prstGeom>
          <a:noFill/>
          <a:ln w="9525">
            <a:noFill/>
            <a:miter lim="800000"/>
            <a:headEnd/>
            <a:tailEnd/>
          </a:ln>
        </p:spPr>
      </p:pic>
      <p:sp>
        <p:nvSpPr>
          <p:cNvPr id="15368" name="Line 8"/>
          <p:cNvSpPr>
            <a:spLocks noChangeShapeType="1"/>
          </p:cNvSpPr>
          <p:nvPr/>
        </p:nvSpPr>
        <p:spPr bwMode="auto">
          <a:xfrm flipV="1">
            <a:off x="1992313" y="2420939"/>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3071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5303839" y="5876926"/>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5303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7896226" y="1844676"/>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8616951"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4583114"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4008439" y="6381750"/>
            <a:ext cx="3887787" cy="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448636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Growing On? Page 19 NB</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Who are they?</a:t>
            </a:r>
          </a:p>
          <a:p>
            <a:r>
              <a:rPr lang="en-US" sz="2800" dirty="0" smtClean="0"/>
              <a:t>What is their role in Agriculture?</a:t>
            </a:r>
          </a:p>
          <a:p>
            <a:pPr lvl="1"/>
            <a:r>
              <a:rPr lang="en-US" sz="2800" dirty="0" smtClean="0"/>
              <a:t>Think of the 5 F’s: Food, Fiber, Flower, Forest, Fuel</a:t>
            </a:r>
          </a:p>
          <a:p>
            <a:pPr lvl="1"/>
            <a:r>
              <a:rPr lang="en-US" sz="2800" dirty="0" smtClean="0"/>
              <a:t>Automation?  Data analysis?</a:t>
            </a:r>
          </a:p>
          <a:p>
            <a:r>
              <a:rPr lang="en-US" sz="2800" dirty="0" smtClean="0"/>
              <a:t>Would they be a good guest speaker?  Fieldtrip?</a:t>
            </a:r>
          </a:p>
          <a:p>
            <a:r>
              <a:rPr lang="en-US" sz="2800" dirty="0" smtClean="0"/>
              <a:t>Fun fact?</a:t>
            </a:r>
          </a:p>
          <a:p>
            <a:endParaRPr lang="en-US" sz="2800" dirty="0"/>
          </a:p>
        </p:txBody>
      </p:sp>
    </p:spTree>
    <p:extLst>
      <p:ext uri="{BB962C8B-B14F-4D97-AF65-F5344CB8AC3E}">
        <p14:creationId xmlns:p14="http://schemas.microsoft.com/office/powerpoint/2010/main" val="1295864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4343400" y="0"/>
            <a:ext cx="6324600" cy="5593848"/>
          </a:xfrm>
          <a:prstGeom prst="rect">
            <a:avLst/>
          </a:prstGeom>
          <a:noFill/>
        </p:spPr>
      </p:pic>
      <p:sp>
        <p:nvSpPr>
          <p:cNvPr id="890890" name="Text Box 10"/>
          <p:cNvSpPr txBox="1">
            <a:spLocks noChangeArrowheads="1"/>
          </p:cNvSpPr>
          <p:nvPr/>
        </p:nvSpPr>
        <p:spPr bwMode="auto">
          <a:xfrm>
            <a:off x="614855" y="685801"/>
            <a:ext cx="3728545" cy="5078313"/>
          </a:xfrm>
          <a:prstGeom prst="rect">
            <a:avLst/>
          </a:prstGeom>
          <a:noFill/>
          <a:ln w="9525">
            <a:noFill/>
            <a:miter lim="800000"/>
            <a:headEnd/>
            <a:tailEnd/>
          </a:ln>
          <a:effectLst/>
        </p:spPr>
        <p:txBody>
          <a:bodyPr wrap="square">
            <a:spAutoFit/>
          </a:bodyPr>
          <a:lstStyle/>
          <a:p>
            <a:r>
              <a:rPr lang="en-US" sz="3600" dirty="0">
                <a:solidFill>
                  <a:schemeClr val="tx2"/>
                </a:solidFill>
              </a:rPr>
              <a:t>Food Web p.51BB</a:t>
            </a:r>
          </a:p>
          <a:p>
            <a:r>
              <a:rPr lang="en-US" sz="3600" dirty="0">
                <a:solidFill>
                  <a:schemeClr val="tx2"/>
                </a:solidFill>
              </a:rPr>
              <a:t>p.   NB</a:t>
            </a:r>
          </a:p>
          <a:p>
            <a:r>
              <a:rPr lang="en-US" sz="3600" b="1" dirty="0">
                <a:solidFill>
                  <a:schemeClr val="tx2"/>
                </a:solidFill>
              </a:rPr>
              <a:t>Draw</a:t>
            </a:r>
            <a:r>
              <a:rPr lang="en-US" sz="3600" dirty="0">
                <a:solidFill>
                  <a:schemeClr val="tx2"/>
                </a:solidFill>
              </a:rPr>
              <a:t> 1 Food chain.</a:t>
            </a:r>
          </a:p>
          <a:p>
            <a:r>
              <a:rPr lang="en-US" sz="3600" dirty="0">
                <a:solidFill>
                  <a:schemeClr val="tx2"/>
                </a:solidFill>
              </a:rPr>
              <a:t>Now add two more to make a Food Web.</a:t>
            </a:r>
          </a:p>
          <a:p>
            <a:r>
              <a:rPr lang="en-US" sz="3600" dirty="0">
                <a:solidFill>
                  <a:schemeClr val="tx2"/>
                </a:solidFill>
              </a:rPr>
              <a:t>Make an Energy Pyramid.</a:t>
            </a:r>
          </a:p>
        </p:txBody>
      </p:sp>
      <p:pic>
        <p:nvPicPr>
          <p:cNvPr id="890892" name="Picture 12" descr="Chpt02"/>
          <p:cNvPicPr>
            <a:picLocks noChangeAspect="1" noChangeArrowheads="1"/>
          </p:cNvPicPr>
          <p:nvPr/>
        </p:nvPicPr>
        <p:blipFill>
          <a:blip r:embed="rId3" cstate="print"/>
          <a:srcRect/>
          <a:stretch>
            <a:fillRect/>
          </a:stretch>
        </p:blipFill>
        <p:spPr bwMode="auto">
          <a:xfrm>
            <a:off x="1524000" y="1"/>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76200" y="7848600"/>
            <a:ext cx="12192000" cy="9753600"/>
          </a:xfrm>
          <a:prstGeom prst="rect">
            <a:avLst/>
          </a:prstGeom>
          <a:noFill/>
          <a:ln w="9525">
            <a:noFill/>
            <a:miter lim="800000"/>
            <a:headEnd/>
            <a:tailEnd/>
          </a:ln>
          <a:effectLst/>
        </p:spPr>
      </p:pic>
    </p:spTree>
    <p:extLst>
      <p:ext uri="{BB962C8B-B14F-4D97-AF65-F5344CB8AC3E}">
        <p14:creationId xmlns:p14="http://schemas.microsoft.com/office/powerpoint/2010/main" val="2051740221"/>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Water is lost to the </a:t>
            </a:r>
            <a:r>
              <a:rPr lang="en-US" sz="3200" dirty="0" err="1"/>
              <a:t>abiotic</a:t>
            </a:r>
            <a:r>
              <a:rPr lang="en-US" sz="3200" dirty="0"/>
              <a:t> parts of the biosphere from the biotic parts by the process of:</a:t>
            </a:r>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extLst>
      <p:ext uri="{BB962C8B-B14F-4D97-AF65-F5344CB8AC3E}">
        <p14:creationId xmlns:p14="http://schemas.microsoft.com/office/powerpoint/2010/main" val="3484477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a:t>Cougars are predators  that often eat weakened or diseased animals. This is a description of the __ of cougars.</a:t>
            </a:r>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extLst>
      <p:ext uri="{BB962C8B-B14F-4D97-AF65-F5344CB8AC3E}">
        <p14:creationId xmlns:p14="http://schemas.microsoft.com/office/powerpoint/2010/main" val="3806854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extLst>
      <p:ext uri="{BB962C8B-B14F-4D97-AF65-F5344CB8AC3E}">
        <p14:creationId xmlns:p14="http://schemas.microsoft.com/office/powerpoint/2010/main" val="2764671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a:t>A relationship between cats and mice could best be described as:</a:t>
            </a:r>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extLst>
      <p:ext uri="{BB962C8B-B14F-4D97-AF65-F5344CB8AC3E}">
        <p14:creationId xmlns:p14="http://schemas.microsoft.com/office/powerpoint/2010/main" val="1739692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a:t>If coyotes eat a cat that eats a mouse that eats grass, the coyote would be:</a:t>
            </a:r>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extLst>
      <p:ext uri="{BB962C8B-B14F-4D97-AF65-F5344CB8AC3E}">
        <p14:creationId xmlns:p14="http://schemas.microsoft.com/office/powerpoint/2010/main" val="1427775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extLst>
      <p:ext uri="{BB962C8B-B14F-4D97-AF65-F5344CB8AC3E}">
        <p14:creationId xmlns:p14="http://schemas.microsoft.com/office/powerpoint/2010/main" val="137029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a:t>Draw an Energy Pyramid including grasses, flowers, grasshoppers, birds,  and a fox.</a:t>
            </a:r>
            <a:br>
              <a:rPr lang="en-US" sz="3100" dirty="0"/>
            </a:br>
            <a:r>
              <a:rPr lang="en-US" sz="3100" dirty="0"/>
              <a:t>Which level has the smallest number of organisms?</a:t>
            </a:r>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extLst>
      <p:ext uri="{BB962C8B-B14F-4D97-AF65-F5344CB8AC3E}">
        <p14:creationId xmlns:p14="http://schemas.microsoft.com/office/powerpoint/2010/main" val="2724359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NB</a:t>
            </a:r>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1524000" y="1524000"/>
            <a:ext cx="3556000" cy="2667000"/>
          </a:xfrm>
          <a:prstGeom prst="rect">
            <a:avLst/>
          </a:prstGeom>
          <a:noFill/>
        </p:spPr>
      </p:pic>
      <p:sp>
        <p:nvSpPr>
          <p:cNvPr id="6" name="Content Placeholder 5"/>
          <p:cNvSpPr>
            <a:spLocks noGrp="1"/>
          </p:cNvSpPr>
          <p:nvPr>
            <p:ph sz="quarter" idx="4"/>
          </p:nvPr>
        </p:nvSpPr>
        <p:spPr>
          <a:xfrm>
            <a:off x="6248400" y="1828800"/>
            <a:ext cx="4495800" cy="3951288"/>
          </a:xfrm>
        </p:spPr>
        <p:txBody>
          <a:bodyPr>
            <a:normAutofit lnSpcReduction="10000"/>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9" name="Picture 14" descr="fig"/>
          <p:cNvPicPr>
            <a:picLocks noChangeAspect="1" noChangeArrowheads="1"/>
          </p:cNvPicPr>
          <p:nvPr/>
        </p:nvPicPr>
        <p:blipFill>
          <a:blip r:embed="rId3" cstate="print"/>
          <a:srcRect/>
          <a:stretch>
            <a:fillRect/>
          </a:stretch>
        </p:blipFill>
        <p:spPr bwMode="auto">
          <a:xfrm>
            <a:off x="1524000" y="4210110"/>
            <a:ext cx="3581400" cy="2683242"/>
          </a:xfrm>
          <a:prstGeom prst="rect">
            <a:avLst/>
          </a:prstGeom>
          <a:noFill/>
        </p:spPr>
      </p:pic>
      <p:sp>
        <p:nvSpPr>
          <p:cNvPr id="10" name="TextBox 9"/>
          <p:cNvSpPr txBox="1"/>
          <p:nvPr/>
        </p:nvSpPr>
        <p:spPr>
          <a:xfrm>
            <a:off x="331076" y="0"/>
            <a:ext cx="11366938" cy="1569660"/>
          </a:xfrm>
          <a:prstGeom prst="rect">
            <a:avLst/>
          </a:prstGeom>
          <a:noFill/>
        </p:spPr>
        <p:txBody>
          <a:bodyPr wrap="square" rtlCol="0">
            <a:spAutoFit/>
          </a:bodyPr>
          <a:lstStyle/>
          <a:p>
            <a:pPr algn="ctr"/>
            <a:r>
              <a:rPr lang="en-US" sz="2400" dirty="0" smtClean="0"/>
              <a:t>9/7 </a:t>
            </a:r>
            <a:r>
              <a:rPr lang="en-US" sz="2400" dirty="0"/>
              <a:t>Population Dynamics 4.1</a:t>
            </a:r>
          </a:p>
          <a:p>
            <a:pPr algn="ctr"/>
            <a:r>
              <a:rPr lang="en-US" sz="2400" dirty="0"/>
              <a:t>Obj. TSW understand how fluctuation in population size in an ecosystem is determined by limiting factors such as disease, predation, space, &amp; resources by completing the doing the Problem Solving Lab 4.2 . P. </a:t>
            </a:r>
            <a:r>
              <a:rPr lang="en-US" sz="2400" dirty="0" smtClean="0"/>
              <a:t>36 </a:t>
            </a:r>
            <a:r>
              <a:rPr lang="en-US" sz="2400" dirty="0"/>
              <a:t>NB</a:t>
            </a:r>
          </a:p>
        </p:txBody>
      </p:sp>
      <p:sp>
        <p:nvSpPr>
          <p:cNvPr id="3" name="TextBox 2"/>
          <p:cNvSpPr txBox="1"/>
          <p:nvPr/>
        </p:nvSpPr>
        <p:spPr>
          <a:xfrm>
            <a:off x="5105400" y="1752600"/>
            <a:ext cx="1371600" cy="923330"/>
          </a:xfrm>
          <a:prstGeom prst="rect">
            <a:avLst/>
          </a:prstGeom>
          <a:noFill/>
        </p:spPr>
        <p:txBody>
          <a:bodyPr wrap="square" rtlCol="0">
            <a:spAutoFit/>
          </a:bodyPr>
          <a:lstStyle/>
          <a:p>
            <a:r>
              <a:rPr lang="en-US" dirty="0"/>
              <a:t>Graph 1</a:t>
            </a:r>
          </a:p>
          <a:p>
            <a:r>
              <a:rPr lang="en-US" dirty="0"/>
              <a:t>Exponential Growth</a:t>
            </a:r>
          </a:p>
        </p:txBody>
      </p:sp>
      <p:sp>
        <p:nvSpPr>
          <p:cNvPr id="4" name="TextBox 3"/>
          <p:cNvSpPr txBox="1"/>
          <p:nvPr/>
        </p:nvSpPr>
        <p:spPr>
          <a:xfrm>
            <a:off x="5105400" y="4210110"/>
            <a:ext cx="1371600" cy="923330"/>
          </a:xfrm>
          <a:prstGeom prst="rect">
            <a:avLst/>
          </a:prstGeom>
          <a:noFill/>
        </p:spPr>
        <p:txBody>
          <a:bodyPr wrap="square" rtlCol="0">
            <a:spAutoFit/>
          </a:bodyPr>
          <a:lstStyle/>
          <a:p>
            <a:r>
              <a:rPr lang="en-US" dirty="0"/>
              <a:t>Graph 2</a:t>
            </a:r>
          </a:p>
          <a:p>
            <a:r>
              <a:rPr lang="en-US" dirty="0"/>
              <a:t>Linear Growth</a:t>
            </a:r>
          </a:p>
        </p:txBody>
      </p:sp>
    </p:spTree>
    <p:extLst>
      <p:ext uri="{BB962C8B-B14F-4D97-AF65-F5344CB8AC3E}">
        <p14:creationId xmlns:p14="http://schemas.microsoft.com/office/powerpoint/2010/main" val="3000807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436031"/>
            <a:ext cx="9601196" cy="1303867"/>
          </a:xfrm>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2667000" y="1524000"/>
            <a:ext cx="3556000" cy="2667000"/>
          </a:xfrm>
          <a:prstGeom prst="rect">
            <a:avLst/>
          </a:prstGeom>
          <a:noFill/>
        </p:spPr>
      </p:pic>
      <p:sp>
        <p:nvSpPr>
          <p:cNvPr id="5" name="TextBox 4"/>
          <p:cNvSpPr txBox="1"/>
          <p:nvPr/>
        </p:nvSpPr>
        <p:spPr>
          <a:xfrm>
            <a:off x="6553200" y="1524001"/>
            <a:ext cx="3810000" cy="1200329"/>
          </a:xfrm>
          <a:prstGeom prst="rect">
            <a:avLst/>
          </a:prstGeom>
          <a:noFill/>
        </p:spPr>
        <p:txBody>
          <a:bodyPr wrap="square" rtlCol="0">
            <a:spAutoFit/>
          </a:bodyPr>
          <a:lstStyle/>
          <a:p>
            <a:r>
              <a:rPr lang="en-US" dirty="0"/>
              <a:t>Exponential Growth</a:t>
            </a:r>
          </a:p>
          <a:p>
            <a:r>
              <a:rPr lang="en-US" dirty="0"/>
              <a:t>J – Shape Curve</a:t>
            </a:r>
          </a:p>
          <a:p>
            <a:r>
              <a:rPr lang="en-US" dirty="0"/>
              <a:t>Rapid Life History Pattern – r Strategist</a:t>
            </a:r>
          </a:p>
          <a:p>
            <a:r>
              <a:rPr lang="en-US" dirty="0"/>
              <a:t>Ideal conditions – No limiting Factors</a:t>
            </a:r>
          </a:p>
        </p:txBody>
      </p:sp>
      <p:pic>
        <p:nvPicPr>
          <p:cNvPr id="6" name="Picture 14" descr="fig"/>
          <p:cNvPicPr>
            <a:picLocks noChangeAspect="1" noChangeArrowheads="1"/>
          </p:cNvPicPr>
          <p:nvPr/>
        </p:nvPicPr>
        <p:blipFill>
          <a:blip r:embed="rId3" cstate="print"/>
          <a:srcRect/>
          <a:stretch>
            <a:fillRect/>
          </a:stretch>
        </p:blipFill>
        <p:spPr bwMode="auto">
          <a:xfrm>
            <a:off x="2590800" y="4174758"/>
            <a:ext cx="3581400" cy="2683242"/>
          </a:xfrm>
          <a:prstGeom prst="rect">
            <a:avLst/>
          </a:prstGeom>
          <a:noFill/>
        </p:spPr>
      </p:pic>
      <p:sp>
        <p:nvSpPr>
          <p:cNvPr id="7" name="TextBox 6"/>
          <p:cNvSpPr txBox="1"/>
          <p:nvPr/>
        </p:nvSpPr>
        <p:spPr>
          <a:xfrm>
            <a:off x="6629400" y="4191000"/>
            <a:ext cx="4038600" cy="1477328"/>
          </a:xfrm>
          <a:prstGeom prst="rect">
            <a:avLst/>
          </a:prstGeom>
          <a:noFill/>
        </p:spPr>
        <p:txBody>
          <a:bodyPr wrap="square" rtlCol="0">
            <a:spAutoFit/>
          </a:bodyPr>
          <a:lstStyle/>
          <a:p>
            <a:r>
              <a:rPr lang="en-US" dirty="0"/>
              <a:t>Linear Growth</a:t>
            </a:r>
          </a:p>
          <a:p>
            <a:r>
              <a:rPr lang="en-US" dirty="0"/>
              <a:t>S – Shape Curve</a:t>
            </a:r>
          </a:p>
          <a:p>
            <a:r>
              <a:rPr lang="en-US" dirty="0"/>
              <a:t>Slow Life History Pattern – K Strategist</a:t>
            </a:r>
          </a:p>
          <a:p>
            <a:r>
              <a:rPr lang="en-US" dirty="0"/>
              <a:t>Limiting Factors Determine the Carrying 	Capacity of the population</a:t>
            </a:r>
          </a:p>
        </p:txBody>
      </p:sp>
    </p:spTree>
    <p:extLst>
      <p:ext uri="{BB962C8B-B14F-4D97-AF65-F5344CB8AC3E}">
        <p14:creationId xmlns:p14="http://schemas.microsoft.com/office/powerpoint/2010/main" val="3212933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47700"/>
            <a:ext cx="10972800" cy="1676400"/>
          </a:xfrm>
        </p:spPr>
        <p:txBody>
          <a:bodyPr>
            <a:normAutofit/>
          </a:bodyPr>
          <a:lstStyle/>
          <a:p>
            <a:r>
              <a:rPr lang="en-US" sz="2800" dirty="0" smtClean="0"/>
              <a:t>Agriculture can be the solution to many of today’s problems:</a:t>
            </a:r>
            <a:br>
              <a:rPr lang="en-US" sz="2800" dirty="0" smtClean="0"/>
            </a:br>
            <a:r>
              <a:rPr lang="en-US" sz="2800" dirty="0" smtClean="0"/>
              <a:t>Stopping Mass Extinction/</a:t>
            </a:r>
            <a:br>
              <a:rPr lang="en-US" sz="2800" dirty="0" smtClean="0"/>
            </a:br>
            <a:r>
              <a:rPr lang="en-US" sz="2800" dirty="0" smtClean="0"/>
              <a:t>Improving Biodiversity/ Improving Farmland/ Healthy Soil </a:t>
            </a:r>
            <a:endParaRPr lang="en-US" sz="2800" dirty="0"/>
          </a:p>
        </p:txBody>
      </p:sp>
      <p:sp>
        <p:nvSpPr>
          <p:cNvPr id="3" name="Content Placeholder 2"/>
          <p:cNvSpPr>
            <a:spLocks noGrp="1"/>
          </p:cNvSpPr>
          <p:nvPr>
            <p:ph idx="1"/>
          </p:nvPr>
        </p:nvSpPr>
        <p:spPr/>
        <p:txBody>
          <a:bodyPr numCol="2">
            <a:normAutofit fontScale="92500" lnSpcReduction="20000"/>
          </a:bodyPr>
          <a:lstStyle/>
          <a:p>
            <a:r>
              <a:rPr lang="en-US" dirty="0" smtClean="0"/>
              <a:t>Agricultural Issues:</a:t>
            </a:r>
          </a:p>
          <a:p>
            <a:pPr lvl="1"/>
            <a:r>
              <a:rPr lang="en-US" dirty="0" err="1" smtClean="0"/>
              <a:t>Monocropping</a:t>
            </a:r>
            <a:endParaRPr lang="en-US" dirty="0" smtClean="0"/>
          </a:p>
          <a:p>
            <a:pPr lvl="1"/>
            <a:r>
              <a:rPr lang="en-US" dirty="0" smtClean="0"/>
              <a:t>Eutrophication</a:t>
            </a:r>
          </a:p>
          <a:p>
            <a:pPr lvl="1"/>
            <a:r>
              <a:rPr lang="en-US" dirty="0" smtClean="0"/>
              <a:t>Releasing Nitrous Oxides into the air</a:t>
            </a:r>
          </a:p>
          <a:p>
            <a:pPr lvl="1"/>
            <a:r>
              <a:rPr lang="en-US" dirty="0" smtClean="0"/>
              <a:t>Barren Land – Does not hold CO2</a:t>
            </a:r>
          </a:p>
          <a:p>
            <a:pPr lvl="1"/>
            <a:r>
              <a:rPr lang="en-US" dirty="0" smtClean="0"/>
              <a:t>Synthetic Fertilizers – feed plant but not nourish soil</a:t>
            </a:r>
          </a:p>
          <a:p>
            <a:pPr lvl="1"/>
            <a:r>
              <a:rPr lang="en-US" dirty="0" smtClean="0"/>
              <a:t>Methane Production from Cattle</a:t>
            </a:r>
          </a:p>
          <a:p>
            <a:pPr lvl="1"/>
            <a:r>
              <a:rPr lang="en-US" dirty="0" smtClean="0"/>
              <a:t>Deforestation to grow farms</a:t>
            </a:r>
          </a:p>
          <a:p>
            <a:pPr lvl="1"/>
            <a:r>
              <a:rPr lang="en-US" dirty="0" smtClean="0"/>
              <a:t>Energy – </a:t>
            </a:r>
            <a:r>
              <a:rPr lang="en-US" dirty="0" err="1" smtClean="0"/>
              <a:t>Biodigestion</a:t>
            </a:r>
            <a:r>
              <a:rPr lang="en-US" dirty="0" smtClean="0"/>
              <a:t> of Animal Waste</a:t>
            </a:r>
          </a:p>
          <a:p>
            <a:pPr marL="457200" lvl="1" indent="0">
              <a:buNone/>
            </a:pPr>
            <a:endParaRPr lang="en-US" dirty="0" smtClean="0"/>
          </a:p>
          <a:p>
            <a:pPr marL="457200" lvl="1" indent="0">
              <a:buNone/>
            </a:pPr>
            <a:r>
              <a:rPr lang="en-US" dirty="0" smtClean="0"/>
              <a:t>Choose an Agricultural Setting</a:t>
            </a:r>
          </a:p>
          <a:p>
            <a:pPr marL="457200" lvl="1" indent="0">
              <a:buNone/>
            </a:pPr>
            <a:r>
              <a:rPr lang="en-US" dirty="0" smtClean="0"/>
              <a:t>Choose an Agricultural Issue in that Setting</a:t>
            </a:r>
          </a:p>
          <a:p>
            <a:pPr marL="457200" lvl="1" indent="0">
              <a:buNone/>
            </a:pPr>
            <a:r>
              <a:rPr lang="en-US" dirty="0" smtClean="0"/>
              <a:t>Research a solution to that issue, How can Agriculture be the Hero to major problems that contribute to Habitat Loss, Global Warming, Climate Change, Pollution, Extinction of Species</a:t>
            </a:r>
          </a:p>
          <a:p>
            <a:pPr lvl="1"/>
            <a:endParaRPr lang="en-US" dirty="0"/>
          </a:p>
        </p:txBody>
      </p:sp>
    </p:spTree>
    <p:extLst>
      <p:ext uri="{BB962C8B-B14F-4D97-AF65-F5344CB8AC3E}">
        <p14:creationId xmlns:p14="http://schemas.microsoft.com/office/powerpoint/2010/main" val="2282215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3515519" y="323519"/>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grow</a:t>
            </a:r>
          </a:p>
          <a:p>
            <a:r>
              <a:rPr lang="en-US" altLang="en-US" sz="3600" b="1" dirty="0">
                <a:solidFill>
                  <a:schemeClr val="tx2"/>
                </a:solidFill>
                <a:latin typeface="Times" charset="0"/>
              </a:rPr>
              <a:t>with unlimited resources?</a:t>
            </a:r>
          </a:p>
        </p:txBody>
      </p:sp>
      <p:pic>
        <p:nvPicPr>
          <p:cNvPr id="910342"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2514600" y="1447800"/>
            <a:ext cx="6858000" cy="4495800"/>
          </a:xfrm>
          <a:prstGeom prst="rect">
            <a:avLst/>
          </a:prstGeom>
          <a:noFill/>
        </p:spPr>
      </p:pic>
      <p:sp>
        <p:nvSpPr>
          <p:cNvPr id="910352" name="Text Box 16"/>
          <p:cNvSpPr txBox="1">
            <a:spLocks noChangeArrowheads="1"/>
          </p:cNvSpPr>
          <p:nvPr/>
        </p:nvSpPr>
        <p:spPr bwMode="auto">
          <a:xfrm>
            <a:off x="3490914" y="1600200"/>
            <a:ext cx="3405741" cy="369332"/>
          </a:xfrm>
          <a:prstGeom prst="rect">
            <a:avLst/>
          </a:prstGeom>
          <a:noFill/>
          <a:ln w="9525">
            <a:noFill/>
            <a:miter lim="800000"/>
            <a:headEnd/>
            <a:tailEnd/>
          </a:ln>
          <a:effectLst/>
        </p:spPr>
        <p:txBody>
          <a:bodyPr wrap="none">
            <a:spAutoFit/>
          </a:bodyPr>
          <a:lstStyle/>
          <a:p>
            <a:r>
              <a:rPr lang="en-US" altLang="en-US" b="1">
                <a:latin typeface="Times" charset="0"/>
              </a:rPr>
              <a:t>Population Growth of Houseflies</a:t>
            </a:r>
          </a:p>
        </p:txBody>
      </p:sp>
      <p:sp>
        <p:nvSpPr>
          <p:cNvPr id="910353" name="Text Box 17"/>
          <p:cNvSpPr txBox="1">
            <a:spLocks noChangeArrowheads="1"/>
          </p:cNvSpPr>
          <p:nvPr/>
        </p:nvSpPr>
        <p:spPr bwMode="auto">
          <a:xfrm>
            <a:off x="3100389" y="2222501"/>
            <a:ext cx="837089"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3217864" y="3800476"/>
            <a:ext cx="768159"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3473450" y="5387976"/>
            <a:ext cx="453970"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5780089" y="5562601"/>
            <a:ext cx="888385" cy="307777"/>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2302356" y="3825975"/>
            <a:ext cx="1345240" cy="307777"/>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extLst>
      <p:ext uri="{BB962C8B-B14F-4D97-AF65-F5344CB8AC3E}">
        <p14:creationId xmlns:p14="http://schemas.microsoft.com/office/powerpoint/2010/main" val="16996619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2057400" y="1657350"/>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A J-shaped growth curve illustrates exponential population growth.</a:t>
            </a:r>
            <a:endParaRPr lang="en-US" altLang="en-US" sz="3200" i="1">
              <a:latin typeface="Times" charset="0"/>
            </a:endParaRPr>
          </a:p>
        </p:txBody>
      </p:sp>
      <p:sp>
        <p:nvSpPr>
          <p:cNvPr id="878596" name="Rectangle 4"/>
          <p:cNvSpPr>
            <a:spLocks noChangeArrowheads="1"/>
          </p:cNvSpPr>
          <p:nvPr/>
        </p:nvSpPr>
        <p:spPr bwMode="auto">
          <a:xfrm>
            <a:off x="2116138" y="2876550"/>
            <a:ext cx="7866062"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latin typeface="Times" charset="0"/>
              </a:rPr>
              <a:t> means that as a population gets larger, it also grows at a faster rate.</a:t>
            </a:r>
          </a:p>
        </p:txBody>
      </p:sp>
      <p:sp>
        <p:nvSpPr>
          <p:cNvPr id="878597" name="Text Box 5"/>
          <p:cNvSpPr txBox="1">
            <a:spLocks noChangeArrowheads="1"/>
          </p:cNvSpPr>
          <p:nvPr/>
        </p:nvSpPr>
        <p:spPr bwMode="auto">
          <a:xfrm>
            <a:off x="2089150" y="914401"/>
            <a:ext cx="43056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sp>
        <p:nvSpPr>
          <p:cNvPr id="878606" name="Rectangle 14"/>
          <p:cNvSpPr>
            <a:spLocks noChangeArrowheads="1"/>
          </p:cNvSpPr>
          <p:nvPr/>
        </p:nvSpPr>
        <p:spPr bwMode="auto">
          <a:xfrm>
            <a:off x="2133601" y="4518025"/>
            <a:ext cx="7866063"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4343401" y="3836988"/>
            <a:ext cx="354013" cy="354012"/>
          </a:xfrm>
          <a:prstGeom prst="rect">
            <a:avLst/>
          </a:prstGeom>
          <a:noFill/>
        </p:spPr>
      </p:pic>
    </p:spTree>
    <p:extLst>
      <p:ext uri="{BB962C8B-B14F-4D97-AF65-F5344CB8AC3E}">
        <p14:creationId xmlns:p14="http://schemas.microsoft.com/office/powerpoint/2010/main" val="41898568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2057400" y="1828800"/>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initial increase in the number of organisms is slow because the number of reproducing individuals is small.</a:t>
            </a:r>
            <a:endParaRPr lang="en-US" altLang="en-US" sz="3200" i="1">
              <a:latin typeface="Times" charset="0"/>
            </a:endParaRPr>
          </a:p>
        </p:txBody>
      </p:sp>
      <p:sp>
        <p:nvSpPr>
          <p:cNvPr id="877572" name="Rectangle 4"/>
          <p:cNvSpPr>
            <a:spLocks noChangeArrowheads="1"/>
          </p:cNvSpPr>
          <p:nvPr/>
        </p:nvSpPr>
        <p:spPr bwMode="auto">
          <a:xfrm>
            <a:off x="2116138" y="3565526"/>
            <a:ext cx="7866062"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2089150" y="914401"/>
            <a:ext cx="6306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spTree>
    <p:extLst>
      <p:ext uri="{BB962C8B-B14F-4D97-AF65-F5344CB8AC3E}">
        <p14:creationId xmlns:p14="http://schemas.microsoft.com/office/powerpoint/2010/main" val="21197107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extLst>
      <p:ext uri="{BB962C8B-B14F-4D97-AF65-F5344CB8AC3E}">
        <p14:creationId xmlns:p14="http://schemas.microsoft.com/office/powerpoint/2010/main" val="109819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2057400" y="1752600"/>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Limiting factors, such as availability of food, disease, predators, or lack of space, will cause population growth to slow.</a:t>
            </a:r>
            <a:endParaRPr lang="en-US" altLang="en-US" sz="3200" i="1">
              <a:latin typeface="Times" charset="0"/>
            </a:endParaRPr>
          </a:p>
        </p:txBody>
      </p:sp>
      <p:sp>
        <p:nvSpPr>
          <p:cNvPr id="879620" name="Rectangle 4"/>
          <p:cNvSpPr>
            <a:spLocks noChangeArrowheads="1"/>
          </p:cNvSpPr>
          <p:nvPr/>
        </p:nvSpPr>
        <p:spPr bwMode="auto">
          <a:xfrm>
            <a:off x="2116138" y="3409950"/>
            <a:ext cx="7866062"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sp>
        <p:nvSpPr>
          <p:cNvPr id="879631" name="Text Box 15"/>
          <p:cNvSpPr txBox="1">
            <a:spLocks noChangeArrowheads="1"/>
          </p:cNvSpPr>
          <p:nvPr/>
        </p:nvSpPr>
        <p:spPr bwMode="auto">
          <a:xfrm>
            <a:off x="2089151" y="914401"/>
            <a:ext cx="488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extLst>
      <p:ext uri="{BB962C8B-B14F-4D97-AF65-F5344CB8AC3E}">
        <p14:creationId xmlns:p14="http://schemas.microsoft.com/office/powerpoint/2010/main" val="31297319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2089151" y="914401"/>
            <a:ext cx="488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3057525" y="1447800"/>
            <a:ext cx="6076950" cy="4552950"/>
          </a:xfrm>
          <a:prstGeom prst="rect">
            <a:avLst/>
          </a:prstGeom>
          <a:noFill/>
        </p:spPr>
      </p:pic>
      <p:sp>
        <p:nvSpPr>
          <p:cNvPr id="911375" name="Text Box 15"/>
          <p:cNvSpPr txBox="1">
            <a:spLocks noChangeArrowheads="1"/>
          </p:cNvSpPr>
          <p:nvPr/>
        </p:nvSpPr>
        <p:spPr bwMode="auto">
          <a:xfrm>
            <a:off x="3529013" y="1592264"/>
            <a:ext cx="5127558" cy="461665"/>
          </a:xfrm>
          <a:prstGeom prst="rect">
            <a:avLst/>
          </a:prstGeom>
          <a:noFill/>
          <a:ln w="9525">
            <a:noFill/>
            <a:miter lim="800000"/>
            <a:headEnd/>
            <a:tailEnd/>
          </a:ln>
          <a:effectLst/>
        </p:spPr>
        <p:txBody>
          <a:bodyPr wrap="none">
            <a:spAutoFit/>
          </a:bodyPr>
          <a:lstStyle/>
          <a:p>
            <a:r>
              <a:rPr lang="en-US" altLang="en-US" sz="2400" b="1">
                <a:latin typeface="Times" charset="0"/>
              </a:rPr>
              <a:t>Characteristics of Population Growth</a:t>
            </a:r>
          </a:p>
        </p:txBody>
      </p:sp>
      <p:sp>
        <p:nvSpPr>
          <p:cNvPr id="911376" name="Text Box 16"/>
          <p:cNvSpPr txBox="1">
            <a:spLocks noChangeArrowheads="1"/>
          </p:cNvSpPr>
          <p:nvPr/>
        </p:nvSpPr>
        <p:spPr bwMode="auto">
          <a:xfrm>
            <a:off x="4327526"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7010401"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7467601" y="2989264"/>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4219575" y="4003676"/>
            <a:ext cx="699230"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5749925" y="3997326"/>
            <a:ext cx="728084"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4876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5486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3049261" y="4156969"/>
            <a:ext cx="1019831"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5364163" y="5562601"/>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3429000" y="5275263"/>
            <a:ext cx="312906"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6073255" y="2406573"/>
            <a:ext cx="731290" cy="246221"/>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6701724" y="2421654"/>
            <a:ext cx="604653" cy="246221"/>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7216776" y="2200245"/>
            <a:ext cx="889000" cy="400110"/>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7855283" y="2430385"/>
            <a:ext cx="554960" cy="246221"/>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extLst>
      <p:ext uri="{BB962C8B-B14F-4D97-AF65-F5344CB8AC3E}">
        <p14:creationId xmlns:p14="http://schemas.microsoft.com/office/powerpoint/2010/main" val="20199284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2057400" y="1447800"/>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latin typeface="Times" charset="0"/>
              </a:rPr>
              <a:t>.</a:t>
            </a:r>
            <a:endParaRPr lang="en-US" altLang="en-US" sz="3200" i="1">
              <a:latin typeface="Times" charset="0"/>
            </a:endParaRPr>
          </a:p>
        </p:txBody>
      </p:sp>
      <p:sp>
        <p:nvSpPr>
          <p:cNvPr id="880644" name="Rectangle 4"/>
          <p:cNvSpPr>
            <a:spLocks noChangeArrowheads="1"/>
          </p:cNvSpPr>
          <p:nvPr/>
        </p:nvSpPr>
        <p:spPr bwMode="auto">
          <a:xfrm>
            <a:off x="6400801" y="3124200"/>
            <a:ext cx="3827463"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2089150" y="914401"/>
            <a:ext cx="376256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1752600" y="6202364"/>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152400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4171950" y="0"/>
            <a:ext cx="3848100" cy="482600"/>
          </a:xfrm>
          <a:prstGeom prst="rect">
            <a:avLst/>
          </a:prstGeom>
          <a:noFill/>
        </p:spPr>
      </p:pic>
      <p:sp>
        <p:nvSpPr>
          <p:cNvPr id="880658" name="Text Box 18"/>
          <p:cNvSpPr txBox="1">
            <a:spLocks noChangeArrowheads="1"/>
          </p:cNvSpPr>
          <p:nvPr/>
        </p:nvSpPr>
        <p:spPr bwMode="auto">
          <a:xfrm>
            <a:off x="3355975" y="5334000"/>
            <a:ext cx="2464136" cy="338554"/>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2971800" y="3048000"/>
            <a:ext cx="3048000" cy="2286000"/>
          </a:xfrm>
          <a:prstGeom prst="rect">
            <a:avLst/>
          </a:prstGeom>
          <a:noFill/>
        </p:spPr>
      </p:pic>
    </p:spTree>
    <p:extLst>
      <p:ext uri="{BB962C8B-B14F-4D97-AF65-F5344CB8AC3E}">
        <p14:creationId xmlns:p14="http://schemas.microsoft.com/office/powerpoint/2010/main" val="26595667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2057400" y="1676401"/>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Factors that affect an organism’s ability to survive in its environment, such as the availability of water and food, predators, and temperature, are called limiting factors.</a:t>
            </a:r>
            <a:endParaRPr lang="en-US" altLang="en-US" sz="3200" i="1">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4756150" y="0"/>
            <a:ext cx="2679700" cy="482600"/>
          </a:xfrm>
          <a:prstGeom prst="rect">
            <a:avLst/>
          </a:prstGeom>
          <a:noFill/>
        </p:spPr>
      </p:pic>
      <p:sp>
        <p:nvSpPr>
          <p:cNvPr id="878607" name="Text Box 15"/>
          <p:cNvSpPr txBox="1">
            <a:spLocks noChangeArrowheads="1"/>
          </p:cNvSpPr>
          <p:nvPr/>
        </p:nvSpPr>
        <p:spPr bwMode="auto">
          <a:xfrm>
            <a:off x="2089150" y="838201"/>
            <a:ext cx="337784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extLst>
      <p:ext uri="{BB962C8B-B14F-4D97-AF65-F5344CB8AC3E}">
        <p14:creationId xmlns:p14="http://schemas.microsoft.com/office/powerpoint/2010/main" val="3677424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4756150" y="0"/>
            <a:ext cx="2679700" cy="482600"/>
          </a:xfrm>
          <a:prstGeom prst="rect">
            <a:avLst/>
          </a:prstGeom>
          <a:noFill/>
        </p:spPr>
      </p:pic>
      <p:sp>
        <p:nvSpPr>
          <p:cNvPr id="879630" name="Rectangle 1038"/>
          <p:cNvSpPr>
            <a:spLocks noChangeArrowheads="1"/>
          </p:cNvSpPr>
          <p:nvPr/>
        </p:nvSpPr>
        <p:spPr bwMode="auto">
          <a:xfrm>
            <a:off x="2057400" y="1603376"/>
            <a:ext cx="3276600" cy="452431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A </a:t>
            </a:r>
            <a:r>
              <a:rPr lang="en-US" altLang="en-US" sz="3200">
                <a:solidFill>
                  <a:srgbClr val="FF0066"/>
                </a:solidFill>
                <a:latin typeface="Times" charset="0"/>
              </a:rPr>
              <a:t>limiting factor</a:t>
            </a:r>
            <a:r>
              <a:rPr lang="en-US" altLang="en-US" sz="3200">
                <a:latin typeface="Times" charset="0"/>
              </a:rPr>
              <a:t> is any biotic or abiotic factor that restricts the existence, numbers, reproduction, or distribution of organisms.</a:t>
            </a:r>
            <a:endParaRPr lang="en-US" altLang="en-US" sz="3200" i="1">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6096000" y="762000"/>
            <a:ext cx="3371850" cy="5143500"/>
          </a:xfrm>
          <a:prstGeom prst="rect">
            <a:avLst/>
          </a:prstGeom>
          <a:noFill/>
        </p:spPr>
      </p:pic>
      <p:sp>
        <p:nvSpPr>
          <p:cNvPr id="879649" name="Text Box 1057"/>
          <p:cNvSpPr txBox="1">
            <a:spLocks noChangeArrowheads="1"/>
          </p:cNvSpPr>
          <p:nvPr/>
        </p:nvSpPr>
        <p:spPr bwMode="auto">
          <a:xfrm>
            <a:off x="6248400" y="757239"/>
            <a:ext cx="2971800" cy="830997"/>
          </a:xfrm>
          <a:prstGeom prst="rect">
            <a:avLst/>
          </a:prstGeom>
          <a:noFill/>
          <a:ln w="9525">
            <a:noFill/>
            <a:miter lim="800000"/>
            <a:headEnd/>
            <a:tailEnd/>
          </a:ln>
          <a:effectLst/>
        </p:spPr>
        <p:txBody>
          <a:bodyPr>
            <a:spAutoFit/>
          </a:bodyPr>
          <a:lstStyle/>
          <a:p>
            <a:r>
              <a:rPr lang="en-US" altLang="en-US" sz="2400" b="1">
                <a:latin typeface="Times" charset="0"/>
              </a:rPr>
              <a:t>Common Limiting Factors</a:t>
            </a:r>
          </a:p>
        </p:txBody>
      </p:sp>
      <p:sp>
        <p:nvSpPr>
          <p:cNvPr id="879650" name="Text Box 1058"/>
          <p:cNvSpPr txBox="1">
            <a:spLocks noChangeArrowheads="1"/>
          </p:cNvSpPr>
          <p:nvPr/>
        </p:nvSpPr>
        <p:spPr bwMode="auto">
          <a:xfrm>
            <a:off x="6356350" y="1560514"/>
            <a:ext cx="1226618"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6324600" y="2024064"/>
            <a:ext cx="1156086"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6324600" y="2424114"/>
            <a:ext cx="2517036"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6353175" y="2890839"/>
            <a:ext cx="1732526"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6373814" y="3348039"/>
            <a:ext cx="2978123" cy="461665"/>
          </a:xfrm>
          <a:prstGeom prst="rect">
            <a:avLst/>
          </a:prstGeom>
          <a:noFill/>
          <a:ln w="9525">
            <a:noFill/>
            <a:miter lim="800000"/>
            <a:headEnd/>
            <a:tailEnd/>
          </a:ln>
          <a:effectLst/>
        </p:spPr>
        <p:txBody>
          <a:bodyPr wrap="none">
            <a:spAutoFit/>
          </a:bodyPr>
          <a:lstStyle/>
          <a:p>
            <a:r>
              <a:rPr lang="en-US" altLang="en-US" sz="2400" dirty="0">
                <a:latin typeface="Times" charset="0"/>
              </a:rPr>
              <a:t>Water/ Flood/ Drought</a:t>
            </a:r>
          </a:p>
        </p:txBody>
      </p:sp>
      <p:sp>
        <p:nvSpPr>
          <p:cNvPr id="879655" name="Text Box 1063"/>
          <p:cNvSpPr txBox="1">
            <a:spLocks noChangeArrowheads="1"/>
          </p:cNvSpPr>
          <p:nvPr/>
        </p:nvSpPr>
        <p:spPr bwMode="auto">
          <a:xfrm>
            <a:off x="6384926" y="3762376"/>
            <a:ext cx="2047355"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6384925" y="4186239"/>
            <a:ext cx="679994"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6384926" y="4605339"/>
            <a:ext cx="1968809"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6400801" y="5024439"/>
            <a:ext cx="918841"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6400800" y="5405439"/>
            <a:ext cx="2221314"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4648201" y="4800601"/>
            <a:ext cx="354013" cy="354013"/>
          </a:xfrm>
          <a:prstGeom prst="rect">
            <a:avLst/>
          </a:prstGeom>
          <a:noFill/>
        </p:spPr>
      </p:pic>
      <p:sp>
        <p:nvSpPr>
          <p:cNvPr id="879663" name="Text Box 1071"/>
          <p:cNvSpPr txBox="1">
            <a:spLocks noChangeArrowheads="1"/>
          </p:cNvSpPr>
          <p:nvPr/>
        </p:nvSpPr>
        <p:spPr bwMode="auto">
          <a:xfrm>
            <a:off x="2089150" y="838201"/>
            <a:ext cx="337784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extLst>
      <p:ext uri="{BB962C8B-B14F-4D97-AF65-F5344CB8AC3E}">
        <p14:creationId xmlns:p14="http://schemas.microsoft.com/office/powerpoint/2010/main" val="35607558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2089150" y="914401"/>
            <a:ext cx="376256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4171950" y="0"/>
            <a:ext cx="3848100" cy="482600"/>
          </a:xfrm>
          <a:prstGeom prst="rect">
            <a:avLst/>
          </a:prstGeom>
          <a:noFill/>
        </p:spPr>
      </p:pic>
      <p:sp>
        <p:nvSpPr>
          <p:cNvPr id="881678" name="Rectangle 14"/>
          <p:cNvSpPr>
            <a:spLocks noChangeArrowheads="1"/>
          </p:cNvSpPr>
          <p:nvPr/>
        </p:nvSpPr>
        <p:spPr bwMode="auto">
          <a:xfrm>
            <a:off x="1981200" y="1676401"/>
            <a:ext cx="2590800" cy="452431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4724401" y="1620838"/>
            <a:ext cx="4964113" cy="4322762"/>
          </a:xfrm>
          <a:prstGeom prst="rect">
            <a:avLst/>
          </a:prstGeom>
          <a:noFill/>
        </p:spPr>
      </p:pic>
      <p:sp>
        <p:nvSpPr>
          <p:cNvPr id="881680" name="Text Box 16"/>
          <p:cNvSpPr txBox="1">
            <a:spLocks noChangeArrowheads="1"/>
          </p:cNvSpPr>
          <p:nvPr/>
        </p:nvSpPr>
        <p:spPr bwMode="auto">
          <a:xfrm>
            <a:off x="6172201" y="2514600"/>
            <a:ext cx="1973617" cy="369332"/>
          </a:xfrm>
          <a:prstGeom prst="rect">
            <a:avLst/>
          </a:prstGeom>
          <a:noFill/>
          <a:ln w="9525">
            <a:noFill/>
            <a:miter lim="800000"/>
            <a:headEnd/>
            <a:tailEnd/>
          </a:ln>
          <a:effectLst/>
        </p:spPr>
        <p:txBody>
          <a:bodyPr wrap="none">
            <a:spAutoFit/>
          </a:bodyPr>
          <a:lstStyle/>
          <a:p>
            <a:r>
              <a:rPr lang="en-US" altLang="en-US" b="1">
                <a:solidFill>
                  <a:schemeClr val="bg2"/>
                </a:solidFill>
                <a:latin typeface="Times" charset="0"/>
              </a:rPr>
              <a:t>Carrying capacity</a:t>
            </a:r>
          </a:p>
        </p:txBody>
      </p:sp>
    </p:spTree>
    <p:extLst>
      <p:ext uri="{BB962C8B-B14F-4D97-AF65-F5344CB8AC3E}">
        <p14:creationId xmlns:p14="http://schemas.microsoft.com/office/powerpoint/2010/main" val="502952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can be the solution</a:t>
            </a:r>
            <a:endParaRPr lang="en-US" dirty="0"/>
          </a:p>
        </p:txBody>
      </p:sp>
      <p:sp>
        <p:nvSpPr>
          <p:cNvPr id="3" name="Content Placeholder 2"/>
          <p:cNvSpPr>
            <a:spLocks noGrp="1"/>
          </p:cNvSpPr>
          <p:nvPr>
            <p:ph idx="1"/>
          </p:nvPr>
        </p:nvSpPr>
        <p:spPr/>
        <p:txBody>
          <a:bodyPr/>
          <a:lstStyle/>
          <a:p>
            <a:r>
              <a:rPr lang="en-US" dirty="0" smtClean="0"/>
              <a:t>Wildlife Corridors</a:t>
            </a:r>
          </a:p>
          <a:p>
            <a:r>
              <a:rPr lang="en-US" dirty="0" smtClean="0"/>
              <a:t>Wildlife Habitats</a:t>
            </a:r>
          </a:p>
          <a:p>
            <a:r>
              <a:rPr lang="en-US" dirty="0" smtClean="0"/>
              <a:t>Cover Cropping</a:t>
            </a:r>
          </a:p>
          <a:p>
            <a:r>
              <a:rPr lang="en-US" dirty="0" smtClean="0">
                <a:hlinkClick r:id="rId2"/>
              </a:rPr>
              <a:t>Introducing Biodiversity into the Farm</a:t>
            </a:r>
            <a:endParaRPr lang="en-US" dirty="0"/>
          </a:p>
        </p:txBody>
      </p:sp>
    </p:spTree>
    <p:extLst>
      <p:ext uri="{BB962C8B-B14F-4D97-AF65-F5344CB8AC3E}">
        <p14:creationId xmlns:p14="http://schemas.microsoft.com/office/powerpoint/2010/main" val="2526761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3276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4419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1524000" y="1676401"/>
            <a:ext cx="2057400" cy="2057401"/>
          </a:xfrm>
          <a:prstGeom prst="rect">
            <a:avLst/>
          </a:prstGeom>
          <a:noFill/>
        </p:spPr>
      </p:pic>
      <p:sp>
        <p:nvSpPr>
          <p:cNvPr id="4" name="Title 3"/>
          <p:cNvSpPr>
            <a:spLocks noGrp="1"/>
          </p:cNvSpPr>
          <p:nvPr>
            <p:ph type="title"/>
          </p:nvPr>
        </p:nvSpPr>
        <p:spPr>
          <a:xfrm>
            <a:off x="126124" y="205582"/>
            <a:ext cx="11945007" cy="1417638"/>
          </a:xfrm>
        </p:spPr>
        <p:txBody>
          <a:bodyPr>
            <a:noAutofit/>
          </a:bodyPr>
          <a:lstStyle/>
          <a:p>
            <a:r>
              <a:rPr lang="en-US" sz="2400" dirty="0"/>
              <a:t>Biological Diversity and Succession 5.1</a:t>
            </a:r>
            <a:br>
              <a:rPr lang="en-US" sz="2400" dirty="0"/>
            </a:br>
            <a:r>
              <a:rPr lang="en-US" sz="2400" dirty="0" smtClean="0"/>
              <a:t>9/8  </a:t>
            </a:r>
            <a:r>
              <a:rPr lang="en-US" sz="2400" dirty="0"/>
              <a:t>Obj. </a:t>
            </a:r>
            <a:r>
              <a:rPr lang="en-US" sz="2400" dirty="0" err="1"/>
              <a:t>Stds</a:t>
            </a:r>
            <a:r>
              <a:rPr lang="en-US" sz="2400" dirty="0"/>
              <a:t>. will know biodiversity is the sum total of different kinds of organisms and is affected by alteration of habitats by completing their warm up. </a:t>
            </a:r>
            <a:r>
              <a:rPr lang="en-US" sz="2400" dirty="0" smtClean="0"/>
              <a:t>P.38NB</a:t>
            </a:r>
            <a:endParaRPr lang="en-US" sz="2400" dirty="0"/>
          </a:p>
        </p:txBody>
      </p:sp>
      <p:sp>
        <p:nvSpPr>
          <p:cNvPr id="6" name="Content Placeholder 5"/>
          <p:cNvSpPr>
            <a:spLocks noGrp="1"/>
          </p:cNvSpPr>
          <p:nvPr>
            <p:ph sz="half" idx="1"/>
          </p:nvPr>
        </p:nvSpPr>
        <p:spPr>
          <a:xfrm>
            <a:off x="6477000" y="1600201"/>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1524000" y="3733801"/>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3429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4664016"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4509615" y="1524000"/>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1524000" y="5314950"/>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8229601"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3581400" y="4953000"/>
            <a:ext cx="1143000" cy="1905001"/>
          </a:xfrm>
          <a:prstGeom prst="rect">
            <a:avLst/>
          </a:prstGeom>
          <a:noFill/>
        </p:spPr>
      </p:pic>
    </p:spTree>
    <p:extLst>
      <p:ext uri="{BB962C8B-B14F-4D97-AF65-F5344CB8AC3E}">
        <p14:creationId xmlns:p14="http://schemas.microsoft.com/office/powerpoint/2010/main" val="33420000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93" y="630620"/>
            <a:ext cx="11429999" cy="1960179"/>
          </a:xfrm>
        </p:spPr>
        <p:txBody>
          <a:bodyPr>
            <a:normAutofit fontScale="90000"/>
          </a:bodyPr>
          <a:lstStyle/>
          <a:p>
            <a:r>
              <a:rPr lang="en-US" sz="3200" b="1" dirty="0"/>
              <a:t>Symbiosis – species interactions </a:t>
            </a:r>
            <a:r>
              <a:rPr lang="en-US" sz="3200" b="1" dirty="0" smtClean="0"/>
              <a:t>p.35NB</a:t>
            </a:r>
            <a:r>
              <a:rPr lang="en-US" sz="3200" dirty="0"/>
              <a:t/>
            </a:r>
            <a:br>
              <a:rPr lang="en-US" sz="3200" dirty="0"/>
            </a:br>
            <a:r>
              <a:rPr lang="en-US" sz="3200" dirty="0"/>
              <a:t>Place a (</a:t>
            </a:r>
            <a:r>
              <a:rPr lang="en-US" sz="3200" b="1" dirty="0"/>
              <a:t>+</a:t>
            </a:r>
            <a:r>
              <a:rPr lang="en-US" sz="3200" dirty="0"/>
              <a:t>) in the species box if that species </a:t>
            </a:r>
            <a:r>
              <a:rPr lang="en-US" sz="3200" b="1" dirty="0"/>
              <a:t>benefits</a:t>
            </a:r>
            <a:r>
              <a:rPr lang="en-US" sz="3200" dirty="0"/>
              <a:t>.</a:t>
            </a:r>
            <a:br>
              <a:rPr lang="en-US" sz="3200" dirty="0"/>
            </a:br>
            <a:r>
              <a:rPr lang="en-US" sz="3200" dirty="0"/>
              <a:t>Place a (</a:t>
            </a:r>
            <a:r>
              <a:rPr lang="en-US" sz="3200" b="1" dirty="0"/>
              <a:t>–</a:t>
            </a:r>
            <a:r>
              <a:rPr lang="en-US" sz="3200" dirty="0"/>
              <a:t>) in the box if that species is </a:t>
            </a:r>
            <a:r>
              <a:rPr lang="en-US" sz="3200" b="1" dirty="0"/>
              <a:t>harmed.</a:t>
            </a:r>
            <a:r>
              <a:rPr lang="en-US" sz="3200" dirty="0"/>
              <a:t/>
            </a:r>
            <a:br>
              <a:rPr lang="en-US" sz="3200" dirty="0"/>
            </a:br>
            <a:r>
              <a:rPr lang="en-US" sz="3200" dirty="0"/>
              <a:t>Place a (</a:t>
            </a:r>
            <a:r>
              <a:rPr lang="en-US" sz="3200" b="1" dirty="0"/>
              <a:t>O</a:t>
            </a:r>
            <a:r>
              <a:rPr lang="en-US" sz="3200" dirty="0"/>
              <a:t>) in the box if that species </a:t>
            </a:r>
            <a:r>
              <a:rPr lang="en-US" sz="3200" b="1" dirty="0"/>
              <a:t>neither benefits or is harmed.</a:t>
            </a:r>
          </a:p>
        </p:txBody>
      </p:sp>
      <p:graphicFrame>
        <p:nvGraphicFramePr>
          <p:cNvPr id="4" name="Content Placeholder 3"/>
          <p:cNvGraphicFramePr>
            <a:graphicFrameLocks noGrp="1"/>
          </p:cNvGraphicFramePr>
          <p:nvPr>
            <p:ph idx="1"/>
            <p:extLst/>
          </p:nvPr>
        </p:nvGraphicFramePr>
        <p:xfrm>
          <a:off x="1676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5677504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Agriculture &amp; Cycle in Nature Project</a:t>
            </a:r>
            <a:br>
              <a:rPr lang="en-US" dirty="0" smtClean="0"/>
            </a:br>
            <a:r>
              <a:rPr lang="en-US" dirty="0" smtClean="0"/>
              <a:t>Present 1 minute about an aspect of your Cycle in Nature &amp; why it is important to Agriculture</a:t>
            </a:r>
            <a:endParaRPr lang="en-US" dirty="0"/>
          </a:p>
        </p:txBody>
      </p:sp>
      <p:sp>
        <p:nvSpPr>
          <p:cNvPr id="3" name="Content Placeholder 2"/>
          <p:cNvSpPr>
            <a:spLocks noGrp="1"/>
          </p:cNvSpPr>
          <p:nvPr>
            <p:ph idx="1"/>
          </p:nvPr>
        </p:nvSpPr>
        <p:spPr/>
        <p:txBody>
          <a:bodyPr/>
          <a:lstStyle/>
          <a:p>
            <a:r>
              <a:rPr lang="en-US" dirty="0" smtClean="0"/>
              <a:t>Include a diagram/picture.</a:t>
            </a:r>
          </a:p>
          <a:p>
            <a:r>
              <a:rPr lang="en-US" dirty="0" smtClean="0"/>
              <a:t>Show/Explain the processes of the cycle. </a:t>
            </a:r>
          </a:p>
          <a:p>
            <a:r>
              <a:rPr lang="en-US" dirty="0" smtClean="0"/>
              <a:t>Choose one process of your cycle and show how Symbiosis (Competition, Mutualism, Parasitism, and Commensalism) is a part of your cycle.</a:t>
            </a:r>
          </a:p>
          <a:p>
            <a:r>
              <a:rPr lang="en-US" dirty="0" smtClean="0"/>
              <a:t>Demonstrate how Agriculture has been impacted from this cycle or how the cycle in agriculture will impact then Environment.</a:t>
            </a:r>
          </a:p>
          <a:p>
            <a:endParaRPr lang="en-US" dirty="0" smtClean="0"/>
          </a:p>
          <a:p>
            <a:endParaRPr lang="en-US" dirty="0" smtClean="0"/>
          </a:p>
          <a:p>
            <a:endParaRPr lang="en-US" dirty="0"/>
          </a:p>
        </p:txBody>
      </p:sp>
    </p:spTree>
    <p:extLst>
      <p:ext uri="{BB962C8B-B14F-4D97-AF65-F5344CB8AC3E}">
        <p14:creationId xmlns:p14="http://schemas.microsoft.com/office/powerpoint/2010/main" val="26883531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86" y="536028"/>
            <a:ext cx="10799380" cy="1513489"/>
          </a:xfrm>
        </p:spPr>
        <p:txBody>
          <a:bodyPr>
            <a:normAutofit fontScale="90000"/>
          </a:bodyPr>
          <a:lstStyle/>
          <a:p>
            <a:r>
              <a:rPr lang="en-US" dirty="0" smtClean="0"/>
              <a:t/>
            </a:r>
            <a:br>
              <a:rPr lang="en-US" dirty="0" smtClean="0"/>
            </a:br>
            <a:r>
              <a:rPr lang="en-US" sz="3600" dirty="0" smtClean="0"/>
              <a:t>Ecosystem </a:t>
            </a:r>
            <a:r>
              <a:rPr lang="en-US" sz="3600" dirty="0" smtClean="0"/>
              <a:t>Activity Get a White Board &amp; Expo Marker</a:t>
            </a:r>
            <a:r>
              <a:rPr lang="en-US" sz="3600" dirty="0" smtClean="0"/>
              <a:t/>
            </a:r>
            <a:br>
              <a:rPr lang="en-US" sz="3600" dirty="0" smtClean="0"/>
            </a:br>
            <a:r>
              <a:rPr lang="en-US" b="1" dirty="0" smtClean="0"/>
              <a:t>Directions:</a:t>
            </a:r>
            <a:r>
              <a:rPr lang="en-US" dirty="0" smtClean="0"/>
              <a:t> Make </a:t>
            </a:r>
            <a:r>
              <a:rPr lang="en-US" b="1" dirty="0" smtClean="0"/>
              <a:t>Food Chain</a:t>
            </a:r>
            <a:r>
              <a:rPr lang="en-US" dirty="0" smtClean="0"/>
              <a:t>, </a:t>
            </a:r>
            <a:r>
              <a:rPr lang="en-US" sz="4000" dirty="0" smtClean="0"/>
              <a:t>a </a:t>
            </a:r>
            <a:r>
              <a:rPr lang="en-US" sz="4000" b="1" dirty="0" smtClean="0"/>
              <a:t>Food Web</a:t>
            </a:r>
            <a:r>
              <a:rPr lang="en-US" sz="4000" dirty="0" smtClean="0"/>
              <a:t>, and </a:t>
            </a:r>
            <a:r>
              <a:rPr lang="en-US" sz="4000" b="1" dirty="0" smtClean="0"/>
              <a:t>Energy Pyramid </a:t>
            </a:r>
            <a:r>
              <a:rPr lang="en-US" sz="4000" dirty="0" smtClean="0"/>
              <a:t>and a </a:t>
            </a:r>
            <a:r>
              <a:rPr lang="en-US" sz="4000" b="1" dirty="0" smtClean="0"/>
              <a:t>Title </a:t>
            </a:r>
            <a:r>
              <a:rPr lang="en-US" sz="4000" dirty="0" smtClean="0"/>
              <a:t>for this Ecosystem</a:t>
            </a:r>
            <a:endParaRPr lang="en-US" sz="4000" dirty="0"/>
          </a:p>
        </p:txBody>
      </p:sp>
      <p:sp>
        <p:nvSpPr>
          <p:cNvPr id="3" name="Content Placeholder 2"/>
          <p:cNvSpPr>
            <a:spLocks noGrp="1"/>
          </p:cNvSpPr>
          <p:nvPr>
            <p:ph idx="1"/>
          </p:nvPr>
        </p:nvSpPr>
        <p:spPr>
          <a:xfrm>
            <a:off x="1981200" y="2667001"/>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788531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8265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Quiz Answers</a:t>
            </a:r>
          </a:p>
        </p:txBody>
      </p:sp>
      <p:sp>
        <p:nvSpPr>
          <p:cNvPr id="3" name="Content Placeholder 2"/>
          <p:cNvSpPr>
            <a:spLocks noGrp="1"/>
          </p:cNvSpPr>
          <p:nvPr>
            <p:ph idx="1"/>
          </p:nvPr>
        </p:nvSpPr>
        <p:spPr>
          <a:xfrm>
            <a:off x="1295402" y="1957843"/>
            <a:ext cx="9601196" cy="3318936"/>
          </a:xfrm>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nvPr>
        </p:nvGraphicFramePr>
        <p:xfrm>
          <a:off x="1981200" y="2667001"/>
          <a:ext cx="8077200" cy="3824268"/>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027618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029" y="177800"/>
            <a:ext cx="9601196" cy="1303867"/>
          </a:xfrm>
        </p:spPr>
        <p:txBody>
          <a:bodyPr/>
          <a:lstStyle/>
          <a:p>
            <a:r>
              <a:rPr lang="en-US" dirty="0" smtClean="0"/>
              <a:t> </a:t>
            </a:r>
            <a:r>
              <a:rPr lang="en-US" dirty="0"/>
              <a:t>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3009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886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4572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86200" y="4038600"/>
            <a:ext cx="5029200" cy="369332"/>
          </a:xfrm>
          <a:prstGeom prst="rect">
            <a:avLst/>
          </a:prstGeom>
          <a:noFill/>
        </p:spPr>
        <p:txBody>
          <a:bodyPr wrap="square" rtlCol="0">
            <a:spAutoFit/>
          </a:bodyPr>
          <a:lstStyle/>
          <a:p>
            <a:r>
              <a:rPr lang="en-US" dirty="0"/>
              <a:t>PRODUCERS – TREES, GRASSES</a:t>
            </a:r>
          </a:p>
        </p:txBody>
      </p:sp>
      <p:sp>
        <p:nvSpPr>
          <p:cNvPr id="12" name="TextBox 11"/>
          <p:cNvSpPr txBox="1"/>
          <p:nvPr/>
        </p:nvSpPr>
        <p:spPr>
          <a:xfrm>
            <a:off x="4495800" y="3276600"/>
            <a:ext cx="3657600" cy="923330"/>
          </a:xfrm>
          <a:prstGeom prst="rect">
            <a:avLst/>
          </a:prstGeom>
          <a:noFill/>
        </p:spPr>
        <p:txBody>
          <a:bodyPr wrap="square" rtlCol="0">
            <a:spAutoFit/>
          </a:bodyPr>
          <a:lstStyle/>
          <a:p>
            <a:r>
              <a:rPr lang="en-US" dirty="0"/>
              <a:t>CONSUMER 1 – BEAVER, SQUIRREL, RABBIT, MOUSE, GRASSHOPPER</a:t>
            </a:r>
          </a:p>
        </p:txBody>
      </p:sp>
      <p:sp>
        <p:nvSpPr>
          <p:cNvPr id="14" name="TextBox 13"/>
          <p:cNvSpPr txBox="1"/>
          <p:nvPr/>
        </p:nvSpPr>
        <p:spPr>
          <a:xfrm>
            <a:off x="4610100" y="2447708"/>
            <a:ext cx="3429000" cy="646331"/>
          </a:xfrm>
          <a:prstGeom prst="rect">
            <a:avLst/>
          </a:prstGeom>
          <a:noFill/>
        </p:spPr>
        <p:txBody>
          <a:bodyPr wrap="square" rtlCol="0">
            <a:spAutoFit/>
          </a:bodyPr>
          <a:lstStyle/>
          <a:p>
            <a:r>
              <a:rPr lang="en-US" dirty="0"/>
              <a:t>CONSUMER 2 – FOX, BIRD, SNAKE, FROG</a:t>
            </a:r>
          </a:p>
        </p:txBody>
      </p:sp>
      <p:sp>
        <p:nvSpPr>
          <p:cNvPr id="15" name="TextBox 14"/>
          <p:cNvSpPr txBox="1"/>
          <p:nvPr/>
        </p:nvSpPr>
        <p:spPr>
          <a:xfrm>
            <a:off x="5486400" y="1417638"/>
            <a:ext cx="2533650" cy="923330"/>
          </a:xfrm>
          <a:prstGeom prst="rect">
            <a:avLst/>
          </a:prstGeom>
          <a:noFill/>
        </p:spPr>
        <p:txBody>
          <a:bodyPr wrap="square" rtlCol="0">
            <a:spAutoFit/>
          </a:bodyPr>
          <a:lstStyle/>
          <a:p>
            <a:r>
              <a:rPr lang="en-US" dirty="0"/>
              <a:t>CONSUMER 3 – MOUNTAIN LION, HAWL, OWL</a:t>
            </a:r>
          </a:p>
        </p:txBody>
      </p:sp>
    </p:spTree>
    <p:extLst>
      <p:ext uri="{BB962C8B-B14F-4D97-AF65-F5344CB8AC3E}">
        <p14:creationId xmlns:p14="http://schemas.microsoft.com/office/powerpoint/2010/main" val="42865302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How Wolves Change Rivers</a:t>
            </a:r>
            <a:endParaRPr lang="en-US" dirty="0"/>
          </a:p>
        </p:txBody>
      </p:sp>
      <p:sp>
        <p:nvSpPr>
          <p:cNvPr id="3" name="Content Placeholder 2"/>
          <p:cNvSpPr>
            <a:spLocks noGrp="1"/>
          </p:cNvSpPr>
          <p:nvPr>
            <p:ph idx="1"/>
          </p:nvPr>
        </p:nvSpPr>
        <p:spPr/>
        <p:txBody>
          <a:bodyPr/>
          <a:lstStyle/>
          <a:p>
            <a:r>
              <a:rPr lang="en-US" dirty="0" smtClean="0"/>
              <a:t>The need for </a:t>
            </a:r>
            <a:r>
              <a:rPr lang="en-US" dirty="0" smtClean="0">
                <a:hlinkClick r:id="rId3"/>
              </a:rPr>
              <a:t>Keystone Species </a:t>
            </a:r>
            <a:r>
              <a:rPr lang="en-US" dirty="0" smtClean="0"/>
              <a:t>in ecosystems p.33 NB NOTES</a:t>
            </a:r>
          </a:p>
          <a:p>
            <a:endParaRPr lang="en-US" dirty="0"/>
          </a:p>
        </p:txBody>
      </p:sp>
    </p:spTree>
    <p:extLst>
      <p:ext uri="{BB962C8B-B14F-4D97-AF65-F5344CB8AC3E}">
        <p14:creationId xmlns:p14="http://schemas.microsoft.com/office/powerpoint/2010/main" val="8119905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86" y="630621"/>
            <a:ext cx="4934607" cy="2174382"/>
          </a:xfrm>
        </p:spPr>
        <p:txBody>
          <a:bodyPr>
            <a:normAutofit/>
          </a:bodyPr>
          <a:lstStyle/>
          <a:p>
            <a:r>
              <a:rPr lang="en-US" dirty="0" smtClean="0"/>
              <a:t>Problem Solving Lab 3.1  P. 33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5580994" y="388633"/>
            <a:ext cx="6129874" cy="3426622"/>
          </a:xfrm>
          <a:prstGeom prst="rect">
            <a:avLst/>
          </a:prstGeom>
          <a:noFill/>
          <a:ln w="9525">
            <a:noFill/>
            <a:miter lim="800000"/>
            <a:headEnd/>
            <a:tailEnd/>
          </a:ln>
        </p:spPr>
      </p:pic>
      <p:sp>
        <p:nvSpPr>
          <p:cNvPr id="5" name="TextBox 4"/>
          <p:cNvSpPr txBox="1"/>
          <p:nvPr/>
        </p:nvSpPr>
        <p:spPr>
          <a:xfrm>
            <a:off x="646387" y="3815255"/>
            <a:ext cx="10941268" cy="2677656"/>
          </a:xfrm>
          <a:prstGeom prst="rect">
            <a:avLst/>
          </a:prstGeom>
          <a:noFill/>
        </p:spPr>
        <p:txBody>
          <a:bodyPr wrap="square" rtlCol="0">
            <a:spAutoFit/>
          </a:bodyPr>
          <a:lstStyle/>
          <a:p>
            <a:r>
              <a:rPr lang="en-US" sz="2400" dirty="0"/>
              <a:t>1.Line 2 is primary succession because it begins with no species. </a:t>
            </a:r>
          </a:p>
          <a:p>
            <a:r>
              <a:rPr lang="en-US" sz="2400" dirty="0"/>
              <a:t>Line 1 is Secondary Succession because it has some existing species, also it has a drop from a climax community.</a:t>
            </a:r>
          </a:p>
          <a:p>
            <a:pPr marL="342900" indent="-342900">
              <a:buAutoNum type="arabicPeriod" startAt="2"/>
            </a:pPr>
            <a:r>
              <a:rPr lang="en-US" sz="2400" dirty="0"/>
              <a:t>C = Climax Community   they exist before a disturbance</a:t>
            </a:r>
          </a:p>
          <a:p>
            <a:pPr marL="342900" indent="-342900"/>
            <a:r>
              <a:rPr lang="en-US" sz="2400" dirty="0"/>
              <a:t>D – is Pioneer Species have low species diversity.</a:t>
            </a:r>
          </a:p>
          <a:p>
            <a:pPr marL="342900" indent="-342900"/>
            <a:r>
              <a:rPr lang="en-US" sz="2400" dirty="0"/>
              <a:t>3.  A sudden, disruptive event such as a fire followed by a community recovery.</a:t>
            </a:r>
          </a:p>
          <a:p>
            <a:pPr marL="342900" indent="-342900">
              <a:buAutoNum type="arabicPeriod" startAt="2"/>
            </a:pPr>
            <a:endParaRPr lang="en-US" sz="2400" dirty="0"/>
          </a:p>
        </p:txBody>
      </p:sp>
    </p:spTree>
    <p:extLst>
      <p:ext uri="{BB962C8B-B14F-4D97-AF65-F5344CB8AC3E}">
        <p14:creationId xmlns:p14="http://schemas.microsoft.com/office/powerpoint/2010/main" val="23291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1524000" y="304800"/>
            <a:ext cx="8153400" cy="6324600"/>
          </a:xfrm>
          <a:prstGeom prst="rect">
            <a:avLst/>
          </a:prstGeom>
          <a:noFill/>
          <a:ln w="9525">
            <a:noFill/>
            <a:miter lim="800000"/>
            <a:headEnd/>
            <a:tailEnd/>
          </a:ln>
        </p:spPr>
      </p:pic>
      <p:sp>
        <p:nvSpPr>
          <p:cNvPr id="5" name="TextBox 4"/>
          <p:cNvSpPr txBox="1"/>
          <p:nvPr/>
        </p:nvSpPr>
        <p:spPr>
          <a:xfrm>
            <a:off x="3581400" y="0"/>
            <a:ext cx="4343400" cy="369332"/>
          </a:xfrm>
          <a:prstGeom prst="rect">
            <a:avLst/>
          </a:prstGeom>
          <a:noFill/>
        </p:spPr>
        <p:txBody>
          <a:bodyPr wrap="square" rtlCol="0">
            <a:spAutoFit/>
          </a:bodyPr>
          <a:lstStyle/>
          <a:p>
            <a:r>
              <a:rPr lang="en-US" dirty="0"/>
              <a:t>Northern California Biomes</a:t>
            </a:r>
          </a:p>
        </p:txBody>
      </p:sp>
    </p:spTree>
    <p:extLst>
      <p:ext uri="{BB962C8B-B14F-4D97-AF65-F5344CB8AC3E}">
        <p14:creationId xmlns:p14="http://schemas.microsoft.com/office/powerpoint/2010/main" val="267388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1371600"/>
            <a:ext cx="3657600" cy="1143000"/>
          </a:xfrm>
        </p:spPr>
        <p:txBody>
          <a:bodyPr>
            <a:normAutofit fontScale="90000"/>
          </a:bodyPr>
          <a:lstStyle/>
          <a:p>
            <a:r>
              <a:rPr lang="en-US" dirty="0" smtClean="0"/>
              <a:t>Human Population Growth p. 29 NB</a:t>
            </a:r>
            <a:endParaRPr lang="en-US" dirty="0"/>
          </a:p>
        </p:txBody>
      </p:sp>
      <p:graphicFrame>
        <p:nvGraphicFramePr>
          <p:cNvPr id="4" name="Content Placeholder 3"/>
          <p:cNvGraphicFramePr>
            <a:graphicFrameLocks noGrp="1"/>
          </p:cNvGraphicFramePr>
          <p:nvPr>
            <p:ph idx="1"/>
            <p:extLst/>
          </p:nvPr>
        </p:nvGraphicFramePr>
        <p:xfrm>
          <a:off x="1981200" y="0"/>
          <a:ext cx="4800600" cy="694436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27642282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2089150" y="914401"/>
            <a:ext cx="44082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064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064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0650"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80651"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80653" name="Rectangle 13"/>
          <p:cNvSpPr>
            <a:spLocks noChangeArrowheads="1"/>
          </p:cNvSpPr>
          <p:nvPr/>
        </p:nvSpPr>
        <p:spPr bwMode="auto">
          <a:xfrm>
            <a:off x="152400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a:latin typeface="Times" charset="0"/>
              </a:rPr>
              <a:t>#1.  Biodiversity is the variety of life or the different types of species</a:t>
            </a:r>
          </a:p>
          <a:p>
            <a:pPr marL="342900" indent="-342900">
              <a:buClr>
                <a:schemeClr val="tx1"/>
              </a:buClr>
              <a:buFontTx/>
              <a:buChar char="•"/>
            </a:pPr>
            <a:r>
              <a:rPr lang="en-US" altLang="en-US" sz="3200" dirty="0">
                <a:latin typeface="Times" charset="0"/>
              </a:rPr>
              <a:t>Living things are interdependent.</a:t>
            </a:r>
          </a:p>
        </p:txBody>
      </p:sp>
      <p:sp>
        <p:nvSpPr>
          <p:cNvPr id="880654" name="Rectangle 14"/>
          <p:cNvSpPr>
            <a:spLocks noChangeArrowheads="1"/>
          </p:cNvSpPr>
          <p:nvPr/>
        </p:nvSpPr>
        <p:spPr bwMode="auto">
          <a:xfrm>
            <a:off x="2133600" y="29718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latin typeface="Times" charset="0"/>
              </a:rPr>
              <a:t>Living things can be niches for other living things.</a:t>
            </a:r>
          </a:p>
        </p:txBody>
      </p:sp>
      <p:sp>
        <p:nvSpPr>
          <p:cNvPr id="880655" name="Rectangle 15"/>
          <p:cNvSpPr>
            <a:spLocks noChangeArrowheads="1"/>
          </p:cNvSpPr>
          <p:nvPr/>
        </p:nvSpPr>
        <p:spPr bwMode="auto">
          <a:xfrm>
            <a:off x="2133600" y="3832225"/>
            <a:ext cx="76962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Populations are adapted to live together in communities.</a:t>
            </a:r>
          </a:p>
        </p:txBody>
      </p:sp>
    </p:spTree>
    <p:extLst>
      <p:ext uri="{BB962C8B-B14F-4D97-AF65-F5344CB8AC3E}">
        <p14:creationId xmlns:p14="http://schemas.microsoft.com/office/powerpoint/2010/main" val="36775321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2089151" y="914401"/>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#2. Biodiversity 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2698"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82699"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82700" name="Rectangle 12"/>
          <p:cNvSpPr>
            <a:spLocks noChangeArrowheads="1"/>
          </p:cNvSpPr>
          <p:nvPr/>
        </p:nvSpPr>
        <p:spPr bwMode="auto">
          <a:xfrm>
            <a:off x="2133600" y="16002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Biodiversity can bring stability to an ecosystem.</a:t>
            </a:r>
          </a:p>
        </p:txBody>
      </p:sp>
      <p:sp>
        <p:nvSpPr>
          <p:cNvPr id="882701" name="Rectangle 13"/>
          <p:cNvSpPr>
            <a:spLocks noChangeArrowheads="1"/>
          </p:cNvSpPr>
          <p:nvPr/>
        </p:nvSpPr>
        <p:spPr bwMode="auto">
          <a:xfrm>
            <a:off x="2133600" y="2670176"/>
            <a:ext cx="7924800" cy="255454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2133600" y="5051425"/>
            <a:ext cx="73914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Ecosystems are stable if their biodiversity is maintained.</a:t>
            </a:r>
          </a:p>
        </p:txBody>
      </p:sp>
    </p:spTree>
    <p:extLst>
      <p:ext uri="{BB962C8B-B14F-4D97-AF65-F5344CB8AC3E}">
        <p14:creationId xmlns:p14="http://schemas.microsoft.com/office/powerpoint/2010/main" val="930587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2089151" y="914401"/>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#2. Importance 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85772" name="Rectangle 12"/>
          <p:cNvSpPr>
            <a:spLocks noChangeArrowheads="1"/>
          </p:cNvSpPr>
          <p:nvPr/>
        </p:nvSpPr>
        <p:spPr bwMode="auto">
          <a:xfrm>
            <a:off x="2133600" y="1600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5410200" y="5537201"/>
            <a:ext cx="1676400" cy="461665"/>
          </a:xfrm>
          <a:prstGeom prst="rect">
            <a:avLst/>
          </a:prstGeom>
          <a:noFill/>
          <a:ln w="9525">
            <a:noFill/>
            <a:miter lim="800000"/>
            <a:headEnd/>
            <a:tailEnd/>
          </a:ln>
          <a:effectLst/>
        </p:spPr>
        <p:txBody>
          <a:bodyPr>
            <a:spAutoFit/>
          </a:bodyPr>
          <a:lstStyle/>
          <a:p>
            <a:pPr marL="342900" indent="-342900">
              <a:buClr>
                <a:schemeClr val="tx1"/>
              </a:buClr>
            </a:pPr>
            <a:r>
              <a:rPr lang="en-US" altLang="en-US" sz="2400" i="1">
                <a:latin typeface="Times" charset="0"/>
              </a:rPr>
              <a:t>Penicillium</a:t>
            </a:r>
          </a:p>
        </p:txBody>
      </p:sp>
      <p:pic>
        <p:nvPicPr>
          <p:cNvPr id="885776" name="Picture 16" descr="C05-03P"/>
          <p:cNvPicPr>
            <a:picLocks noChangeAspect="1" noChangeArrowheads="1"/>
          </p:cNvPicPr>
          <p:nvPr/>
        </p:nvPicPr>
        <p:blipFill>
          <a:blip r:embed="rId12" cstate="print"/>
          <a:srcRect/>
          <a:stretch>
            <a:fillRect/>
          </a:stretch>
        </p:blipFill>
        <p:spPr bwMode="auto">
          <a:xfrm>
            <a:off x="4648200" y="3219450"/>
            <a:ext cx="3124200" cy="2343150"/>
          </a:xfrm>
          <a:prstGeom prst="rect">
            <a:avLst/>
          </a:prstGeom>
          <a:noFill/>
        </p:spPr>
      </p:pic>
    </p:spTree>
    <p:extLst>
      <p:ext uri="{BB962C8B-B14F-4D97-AF65-F5344CB8AC3E}">
        <p14:creationId xmlns:p14="http://schemas.microsoft.com/office/powerpoint/2010/main" val="17502163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2089151" y="914401"/>
            <a:ext cx="408316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7" name="Picture 1033"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8" name="Picture 1034"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33899" name="Picture 1035"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33900" name="Rectangle 1036"/>
          <p:cNvSpPr>
            <a:spLocks noChangeArrowheads="1"/>
          </p:cNvSpPr>
          <p:nvPr/>
        </p:nvSpPr>
        <p:spPr bwMode="auto">
          <a:xfrm>
            <a:off x="2133600" y="1622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latin typeface="Times" charset="0"/>
              </a:rPr>
              <a:t> is the disappearance of a species when the last of its members dies.</a:t>
            </a:r>
          </a:p>
        </p:txBody>
      </p:sp>
      <p:sp>
        <p:nvSpPr>
          <p:cNvPr id="933901" name="Rectangle 1037"/>
          <p:cNvSpPr>
            <a:spLocks noChangeArrowheads="1"/>
          </p:cNvSpPr>
          <p:nvPr/>
        </p:nvSpPr>
        <p:spPr bwMode="auto">
          <a:xfrm>
            <a:off x="6200775" y="2974976"/>
            <a:ext cx="4267200" cy="255454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2" cstate="print"/>
          <a:srcRect/>
          <a:stretch>
            <a:fillRect/>
          </a:stretch>
        </p:blipFill>
        <p:spPr bwMode="auto">
          <a:xfrm>
            <a:off x="1981200" y="3429001"/>
            <a:ext cx="4114800" cy="2706687"/>
          </a:xfrm>
          <a:prstGeom prst="rect">
            <a:avLst/>
          </a:prstGeom>
          <a:noFill/>
        </p:spPr>
      </p:pic>
      <p:pic>
        <p:nvPicPr>
          <p:cNvPr id="933907" name="Picture 1043" descr="audio image blue">
            <a:hlinkClick r:id="" action="ppaction://noaction">
              <a:snd r:embed="rId13" name="05-extinction.WAV"/>
            </a:hlinkClick>
          </p:cNvPr>
          <p:cNvPicPr>
            <a:picLocks noChangeAspect="1" noChangeArrowheads="1"/>
          </p:cNvPicPr>
          <p:nvPr/>
        </p:nvPicPr>
        <p:blipFill>
          <a:blip r:embed="rId14" cstate="print"/>
          <a:srcRect/>
          <a:stretch>
            <a:fillRect/>
          </a:stretch>
        </p:blipFill>
        <p:spPr bwMode="auto">
          <a:xfrm>
            <a:off x="3733800" y="2743201"/>
            <a:ext cx="354012" cy="354013"/>
          </a:xfrm>
          <a:prstGeom prst="rect">
            <a:avLst/>
          </a:prstGeom>
          <a:noFill/>
        </p:spPr>
      </p:pic>
    </p:spTree>
    <p:extLst>
      <p:ext uri="{BB962C8B-B14F-4D97-AF65-F5344CB8AC3E}">
        <p14:creationId xmlns:p14="http://schemas.microsoft.com/office/powerpoint/2010/main" val="17496101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2089151" y="914401"/>
            <a:ext cx="408316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1" name="Picture 1033"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2" name="Picture 1034"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34923" name="Picture 1035"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34924" name="Rectangle 1036"/>
          <p:cNvSpPr>
            <a:spLocks noChangeArrowheads="1"/>
          </p:cNvSpPr>
          <p:nvPr/>
        </p:nvSpPr>
        <p:spPr bwMode="auto">
          <a:xfrm>
            <a:off x="2133600" y="1600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 species is considered to be an </a:t>
            </a:r>
            <a:r>
              <a:rPr lang="en-US" altLang="en-US" sz="3200">
                <a:solidFill>
                  <a:srgbClr val="FF0066"/>
                </a:solidFill>
                <a:latin typeface="Times" charset="0"/>
              </a:rPr>
              <a:t>endangered species</a:t>
            </a:r>
            <a:r>
              <a:rPr lang="en-US" altLang="en-US" sz="3200">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2" cstate="print"/>
          <a:srcRect/>
          <a:stretch>
            <a:fillRect/>
          </a:stretch>
        </p:blipFill>
        <p:spPr bwMode="auto">
          <a:xfrm>
            <a:off x="2438401" y="3657600"/>
            <a:ext cx="2392363" cy="2667000"/>
          </a:xfrm>
          <a:prstGeom prst="rect">
            <a:avLst/>
          </a:prstGeom>
          <a:noFill/>
        </p:spPr>
      </p:pic>
      <p:pic>
        <p:nvPicPr>
          <p:cNvPr id="934931" name="Picture 1043" descr="C05-05P"/>
          <p:cNvPicPr>
            <a:picLocks noChangeAspect="1" noChangeArrowheads="1"/>
          </p:cNvPicPr>
          <p:nvPr/>
        </p:nvPicPr>
        <p:blipFill>
          <a:blip r:embed="rId13" cstate="print"/>
          <a:srcRect/>
          <a:stretch>
            <a:fillRect/>
          </a:stretch>
        </p:blipFill>
        <p:spPr bwMode="auto">
          <a:xfrm>
            <a:off x="5562600" y="3238500"/>
            <a:ext cx="3429000" cy="2571750"/>
          </a:xfrm>
          <a:prstGeom prst="rect">
            <a:avLst/>
          </a:prstGeom>
          <a:noFill/>
        </p:spPr>
      </p:pic>
      <p:pic>
        <p:nvPicPr>
          <p:cNvPr id="934932" name="Picture 1044" descr="audio image blue">
            <a:hlinkClick r:id="" action="ppaction://noaction">
              <a:snd r:embed="rId14" name="05-endangered species.WAV"/>
            </a:hlinkClick>
          </p:cNvPr>
          <p:cNvPicPr>
            <a:picLocks noChangeAspect="1" noChangeArrowheads="1"/>
          </p:cNvPicPr>
          <p:nvPr/>
        </p:nvPicPr>
        <p:blipFill>
          <a:blip r:embed="rId15" cstate="print"/>
          <a:srcRect/>
          <a:stretch>
            <a:fillRect/>
          </a:stretch>
        </p:blipFill>
        <p:spPr bwMode="auto">
          <a:xfrm>
            <a:off x="8915401" y="2743201"/>
            <a:ext cx="354013" cy="354013"/>
          </a:xfrm>
          <a:prstGeom prst="rect">
            <a:avLst/>
          </a:prstGeom>
          <a:noFill/>
        </p:spPr>
      </p:pic>
    </p:spTree>
    <p:extLst>
      <p:ext uri="{BB962C8B-B14F-4D97-AF65-F5344CB8AC3E}">
        <p14:creationId xmlns:p14="http://schemas.microsoft.com/office/powerpoint/2010/main" val="19193935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0" name="Picture 308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1" name="Picture 308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2" name="Picture 3082"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29803" name="Picture 3083"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29805" name="Rectangle 3085"/>
          <p:cNvSpPr>
            <a:spLocks noChangeArrowheads="1"/>
          </p:cNvSpPr>
          <p:nvPr/>
        </p:nvSpPr>
        <p:spPr bwMode="auto">
          <a:xfrm>
            <a:off x="2057400" y="1908176"/>
            <a:ext cx="5105400" cy="2062103"/>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latin typeface="Times" charset="0"/>
              </a:rPr>
              <a:t>.</a:t>
            </a:r>
          </a:p>
        </p:txBody>
      </p:sp>
      <p:pic>
        <p:nvPicPr>
          <p:cNvPr id="929811" name="Picture 3091" descr="C05-06P"/>
          <p:cNvPicPr>
            <a:picLocks noChangeAspect="1" noChangeArrowheads="1"/>
          </p:cNvPicPr>
          <p:nvPr/>
        </p:nvPicPr>
        <p:blipFill>
          <a:blip r:embed="rId12" cstate="print"/>
          <a:srcRect/>
          <a:stretch>
            <a:fillRect/>
          </a:stretch>
        </p:blipFill>
        <p:spPr bwMode="auto">
          <a:xfrm>
            <a:off x="7315200" y="685800"/>
            <a:ext cx="2971800" cy="3962400"/>
          </a:xfrm>
          <a:prstGeom prst="rect">
            <a:avLst/>
          </a:prstGeom>
          <a:noFill/>
        </p:spPr>
      </p:pic>
      <p:pic>
        <p:nvPicPr>
          <p:cNvPr id="929812" name="Picture 3092" descr="audio image blue">
            <a:hlinkClick r:id="" action="ppaction://noaction">
              <a:snd r:embed="rId13" name="05-threatened species.WAV"/>
            </a:hlinkClick>
          </p:cNvPr>
          <p:cNvPicPr>
            <a:picLocks noChangeAspect="1" noChangeArrowheads="1"/>
          </p:cNvPicPr>
          <p:nvPr/>
        </p:nvPicPr>
        <p:blipFill>
          <a:blip r:embed="rId14" cstate="print"/>
          <a:srcRect/>
          <a:stretch>
            <a:fillRect/>
          </a:stretch>
        </p:blipFill>
        <p:spPr bwMode="auto">
          <a:xfrm>
            <a:off x="4267201" y="3962401"/>
            <a:ext cx="354013" cy="354013"/>
          </a:xfrm>
          <a:prstGeom prst="rect">
            <a:avLst/>
          </a:prstGeom>
          <a:noFill/>
        </p:spPr>
      </p:pic>
      <p:sp>
        <p:nvSpPr>
          <p:cNvPr id="929813" name="Text Box 3093"/>
          <p:cNvSpPr txBox="1">
            <a:spLocks noChangeArrowheads="1"/>
          </p:cNvSpPr>
          <p:nvPr/>
        </p:nvSpPr>
        <p:spPr bwMode="auto">
          <a:xfrm>
            <a:off x="2089151" y="914401"/>
            <a:ext cx="408316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extLst>
      <p:ext uri="{BB962C8B-B14F-4D97-AF65-F5344CB8AC3E}">
        <p14:creationId xmlns:p14="http://schemas.microsoft.com/office/powerpoint/2010/main" val="365117867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extLst>
      <p:ext uri="{BB962C8B-B14F-4D97-AF65-F5344CB8AC3E}">
        <p14:creationId xmlns:p14="http://schemas.microsoft.com/office/powerpoint/2010/main" val="40605307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2089151" y="914401"/>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#3. Habitat 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90892" name="Rectangle 12"/>
          <p:cNvSpPr>
            <a:spLocks noChangeArrowheads="1"/>
          </p:cNvSpPr>
          <p:nvPr/>
        </p:nvSpPr>
        <p:spPr bwMode="auto">
          <a:xfrm>
            <a:off x="2133600" y="1524000"/>
            <a:ext cx="69342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2" cstate="print"/>
          <a:srcRect/>
          <a:stretch>
            <a:fillRect/>
          </a:stretch>
        </p:blipFill>
        <p:spPr bwMode="auto">
          <a:xfrm>
            <a:off x="1524000" y="3200401"/>
            <a:ext cx="4419600" cy="2898775"/>
          </a:xfrm>
          <a:prstGeom prst="rect">
            <a:avLst/>
          </a:prstGeom>
          <a:noFill/>
        </p:spPr>
      </p:pic>
      <p:pic>
        <p:nvPicPr>
          <p:cNvPr id="890895" name="Picture 15" descr="Pg116-Logging"/>
          <p:cNvPicPr>
            <a:picLocks noChangeAspect="1" noChangeArrowheads="1"/>
          </p:cNvPicPr>
          <p:nvPr/>
        </p:nvPicPr>
        <p:blipFill>
          <a:blip r:embed="rId13" cstate="print"/>
          <a:srcRect/>
          <a:stretch>
            <a:fillRect/>
          </a:stretch>
        </p:blipFill>
        <p:spPr bwMode="auto">
          <a:xfrm>
            <a:off x="5791200" y="2514600"/>
            <a:ext cx="4038600" cy="3028950"/>
          </a:xfrm>
          <a:prstGeom prst="rect">
            <a:avLst/>
          </a:prstGeom>
          <a:noFill/>
        </p:spPr>
      </p:pic>
    </p:spTree>
    <p:extLst>
      <p:ext uri="{BB962C8B-B14F-4D97-AF65-F5344CB8AC3E}">
        <p14:creationId xmlns:p14="http://schemas.microsoft.com/office/powerpoint/2010/main" val="100200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489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4641850" y="838200"/>
            <a:ext cx="3816350" cy="923330"/>
          </a:xfrm>
          <a:prstGeom prst="rect">
            <a:avLst/>
          </a:prstGeom>
          <a:noFill/>
          <a:ln w="9525">
            <a:noFill/>
            <a:miter lim="800000"/>
            <a:headEnd/>
            <a:tailEnd/>
          </a:ln>
          <a:effectLst/>
        </p:spPr>
        <p:txBody>
          <a:bodyPr wrap="square">
            <a:spAutoFit/>
          </a:bodyPr>
          <a:lstStyle/>
          <a:p>
            <a:pPr algn="ctr"/>
            <a:r>
              <a:rPr lang="en-US" sz="3600" dirty="0">
                <a:solidFill>
                  <a:schemeClr val="tx2"/>
                </a:solidFill>
                <a:latin typeface="Times" charset="0"/>
              </a:rPr>
              <a:t>#3. Habitat</a:t>
            </a: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2438400" y="2133600"/>
            <a:ext cx="7366000" cy="2844800"/>
          </a:xfrm>
          <a:prstGeom prst="rect">
            <a:avLst/>
          </a:prstGeom>
          <a:noFill/>
        </p:spPr>
      </p:pic>
    </p:spTree>
    <p:extLst>
      <p:ext uri="{BB962C8B-B14F-4D97-AF65-F5344CB8AC3E}">
        <p14:creationId xmlns:p14="http://schemas.microsoft.com/office/powerpoint/2010/main" val="206435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2089150" y="914401"/>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5944"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5945"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5946" name="Picture 2058"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35947" name="Picture 2059"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35948" name="Rectangle 2060"/>
          <p:cNvSpPr>
            <a:spLocks noChangeArrowheads="1"/>
          </p:cNvSpPr>
          <p:nvPr/>
        </p:nvSpPr>
        <p:spPr bwMode="auto">
          <a:xfrm>
            <a:off x="2057400" y="16002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2" cstate="print"/>
          <a:srcRect/>
          <a:stretch>
            <a:fillRect/>
          </a:stretch>
        </p:blipFill>
        <p:spPr bwMode="auto">
          <a:xfrm>
            <a:off x="5410200" y="2971800"/>
            <a:ext cx="4267200" cy="3200400"/>
          </a:xfrm>
          <a:prstGeom prst="rect">
            <a:avLst/>
          </a:prstGeom>
          <a:noFill/>
        </p:spPr>
      </p:pic>
      <p:pic>
        <p:nvPicPr>
          <p:cNvPr id="935953" name="Picture 2065" descr="audio image blue">
            <a:hlinkClick r:id="" action="ppaction://noaction">
              <a:snd r:embed="rId13" name="05-habitat fragmentation.WAV"/>
            </a:hlinkClick>
          </p:cNvPr>
          <p:cNvPicPr>
            <a:picLocks noChangeAspect="1" noChangeArrowheads="1"/>
          </p:cNvPicPr>
          <p:nvPr/>
        </p:nvPicPr>
        <p:blipFill>
          <a:blip r:embed="rId14" cstate="print"/>
          <a:srcRect/>
          <a:stretch>
            <a:fillRect/>
          </a:stretch>
        </p:blipFill>
        <p:spPr bwMode="auto">
          <a:xfrm>
            <a:off x="8382001" y="2209801"/>
            <a:ext cx="354013" cy="354013"/>
          </a:xfrm>
          <a:prstGeom prst="rect">
            <a:avLst/>
          </a:prstGeom>
          <a:noFill/>
        </p:spPr>
      </p:pic>
    </p:spTree>
    <p:extLst>
      <p:ext uri="{BB962C8B-B14F-4D97-AF65-F5344CB8AC3E}">
        <p14:creationId xmlns:p14="http://schemas.microsoft.com/office/powerpoint/2010/main" val="31729787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67558"/>
            <a:ext cx="9144000" cy="1417638"/>
          </a:xfrm>
        </p:spPr>
        <p:txBody>
          <a:bodyPr>
            <a:normAutofit fontScale="90000"/>
          </a:bodyPr>
          <a:lstStyle/>
          <a:p>
            <a:r>
              <a:rPr lang="en-US" dirty="0" smtClean="0"/>
              <a:t>Ecological Levels of Organization p.  NB</a:t>
            </a:r>
            <a:endParaRPr lang="en-US" dirty="0"/>
          </a:p>
        </p:txBody>
      </p:sp>
      <p:sp>
        <p:nvSpPr>
          <p:cNvPr id="3" name="Content Placeholder 2"/>
          <p:cNvSpPr>
            <a:spLocks noGrp="1"/>
          </p:cNvSpPr>
          <p:nvPr>
            <p:ph idx="1"/>
          </p:nvPr>
        </p:nvSpPr>
        <p:spPr>
          <a:xfrm>
            <a:off x="1524000" y="2475186"/>
            <a:ext cx="9144000" cy="3650978"/>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extLst>
      <p:ext uri="{BB962C8B-B14F-4D97-AF65-F5344CB8AC3E}">
        <p14:creationId xmlns:p14="http://schemas.microsoft.com/office/powerpoint/2010/main" val="10409089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2089151" y="914401"/>
            <a:ext cx="2877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94988" name="Rectangle 12"/>
          <p:cNvSpPr>
            <a:spLocks noChangeArrowheads="1"/>
          </p:cNvSpPr>
          <p:nvPr/>
        </p:nvSpPr>
        <p:spPr bwMode="auto">
          <a:xfrm>
            <a:off x="2133600" y="1622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2" cstate="print"/>
          <a:srcRect/>
          <a:stretch>
            <a:fillRect/>
          </a:stretch>
        </p:blipFill>
        <p:spPr bwMode="auto">
          <a:xfrm>
            <a:off x="4876800" y="3200400"/>
            <a:ext cx="4826000" cy="3098800"/>
          </a:xfrm>
          <a:prstGeom prst="rect">
            <a:avLst/>
          </a:prstGeom>
          <a:noFill/>
        </p:spPr>
      </p:pic>
    </p:spTree>
    <p:extLst>
      <p:ext uri="{BB962C8B-B14F-4D97-AF65-F5344CB8AC3E}">
        <p14:creationId xmlns:p14="http://schemas.microsoft.com/office/powerpoint/2010/main" val="7749056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2089151" y="914401"/>
            <a:ext cx="2877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7034"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7035"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97036" name="Rectangle 12"/>
          <p:cNvSpPr>
            <a:spLocks noChangeArrowheads="1"/>
          </p:cNvSpPr>
          <p:nvPr/>
        </p:nvSpPr>
        <p:spPr bwMode="auto">
          <a:xfrm>
            <a:off x="2133600" y="1600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2133600" y="3111500"/>
            <a:ext cx="3733800" cy="304698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2" cstate="print"/>
          <a:srcRect/>
          <a:stretch>
            <a:fillRect/>
          </a:stretch>
        </p:blipFill>
        <p:spPr bwMode="auto">
          <a:xfrm>
            <a:off x="5791200" y="3124200"/>
            <a:ext cx="3962400" cy="2971800"/>
          </a:xfrm>
          <a:prstGeom prst="rect">
            <a:avLst/>
          </a:prstGeom>
          <a:noFill/>
        </p:spPr>
      </p:pic>
    </p:spTree>
    <p:extLst>
      <p:ext uri="{BB962C8B-B14F-4D97-AF65-F5344CB8AC3E}">
        <p14:creationId xmlns:p14="http://schemas.microsoft.com/office/powerpoint/2010/main" val="22962047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908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908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9082"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9083"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899084" name="Rectangle 12"/>
          <p:cNvSpPr>
            <a:spLocks noChangeArrowheads="1"/>
          </p:cNvSpPr>
          <p:nvPr/>
        </p:nvSpPr>
        <p:spPr bwMode="auto">
          <a:xfrm>
            <a:off x="2133600" y="17526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Another threat to biodiversity is </a:t>
            </a:r>
            <a:r>
              <a:rPr lang="en-US" altLang="en-US" sz="3200">
                <a:solidFill>
                  <a:srgbClr val="FF0066"/>
                </a:solidFill>
                <a:latin typeface="Times" charset="0"/>
              </a:rPr>
              <a:t>habitat degradation</a:t>
            </a:r>
            <a:r>
              <a:rPr lang="en-US" altLang="en-US" sz="3200">
                <a:latin typeface="Times" charset="0"/>
              </a:rPr>
              <a:t>, the damage to a habitat by pollution.</a:t>
            </a:r>
          </a:p>
        </p:txBody>
      </p:sp>
      <p:sp>
        <p:nvSpPr>
          <p:cNvPr id="899085" name="Rectangle 13"/>
          <p:cNvSpPr>
            <a:spLocks noChangeArrowheads="1"/>
          </p:cNvSpPr>
          <p:nvPr/>
        </p:nvSpPr>
        <p:spPr bwMode="auto">
          <a:xfrm>
            <a:off x="2133600" y="3429000"/>
            <a:ext cx="72390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Three types of pollution are air, water, and land pollution.</a:t>
            </a:r>
          </a:p>
        </p:txBody>
      </p:sp>
      <p:pic>
        <p:nvPicPr>
          <p:cNvPr id="899087" name="Picture 15" descr="audio image blue">
            <a:hlinkClick r:id="" action="ppaction://noaction">
              <a:snd r:embed="rId12" name="05-habitat degradation.WAV"/>
            </a:hlinkClick>
          </p:cNvPr>
          <p:cNvPicPr>
            <a:picLocks noChangeAspect="1" noChangeArrowheads="1"/>
          </p:cNvPicPr>
          <p:nvPr/>
        </p:nvPicPr>
        <p:blipFill>
          <a:blip r:embed="rId13" cstate="print"/>
          <a:srcRect/>
          <a:stretch>
            <a:fillRect/>
          </a:stretch>
        </p:blipFill>
        <p:spPr bwMode="auto">
          <a:xfrm>
            <a:off x="4191001" y="2819401"/>
            <a:ext cx="354013" cy="354013"/>
          </a:xfrm>
          <a:prstGeom prst="rect">
            <a:avLst/>
          </a:prstGeom>
          <a:noFill/>
        </p:spPr>
      </p:pic>
      <p:sp>
        <p:nvSpPr>
          <p:cNvPr id="899088" name="Text Box 16"/>
          <p:cNvSpPr txBox="1">
            <a:spLocks noChangeArrowheads="1"/>
          </p:cNvSpPr>
          <p:nvPr/>
        </p:nvSpPr>
        <p:spPr bwMode="auto">
          <a:xfrm>
            <a:off x="2089151" y="914401"/>
            <a:ext cx="419858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extLst>
      <p:ext uri="{BB962C8B-B14F-4D97-AF65-F5344CB8AC3E}">
        <p14:creationId xmlns:p14="http://schemas.microsoft.com/office/powerpoint/2010/main" val="12391494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00107"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00108" name="Rectangle 12"/>
          <p:cNvSpPr>
            <a:spLocks noChangeArrowheads="1"/>
          </p:cNvSpPr>
          <p:nvPr/>
        </p:nvSpPr>
        <p:spPr bwMode="auto">
          <a:xfrm>
            <a:off x="6096000" y="1447801"/>
            <a:ext cx="4114800" cy="255454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2" cstate="print"/>
          <a:srcRect/>
          <a:stretch>
            <a:fillRect/>
          </a:stretch>
        </p:blipFill>
        <p:spPr bwMode="auto">
          <a:xfrm>
            <a:off x="2057400" y="1600200"/>
            <a:ext cx="3962400" cy="3938588"/>
          </a:xfrm>
          <a:prstGeom prst="rect">
            <a:avLst/>
          </a:prstGeom>
          <a:noFill/>
        </p:spPr>
      </p:pic>
      <p:pic>
        <p:nvPicPr>
          <p:cNvPr id="900111" name="Picture 15" descr="Pg118-Forest Fire 1"/>
          <p:cNvPicPr>
            <a:picLocks noChangeAspect="1" noChangeArrowheads="1"/>
          </p:cNvPicPr>
          <p:nvPr/>
        </p:nvPicPr>
        <p:blipFill>
          <a:blip r:embed="rId13" cstate="print"/>
          <a:srcRect/>
          <a:stretch>
            <a:fillRect/>
          </a:stretch>
        </p:blipFill>
        <p:spPr bwMode="auto">
          <a:xfrm>
            <a:off x="6019800" y="4419600"/>
            <a:ext cx="3657600" cy="2413000"/>
          </a:xfrm>
          <a:prstGeom prst="rect">
            <a:avLst/>
          </a:prstGeom>
          <a:noFill/>
        </p:spPr>
      </p:pic>
      <p:sp>
        <p:nvSpPr>
          <p:cNvPr id="900114" name="Text Box 18"/>
          <p:cNvSpPr txBox="1">
            <a:spLocks noChangeArrowheads="1"/>
          </p:cNvSpPr>
          <p:nvPr/>
        </p:nvSpPr>
        <p:spPr bwMode="auto">
          <a:xfrm>
            <a:off x="2089151" y="914401"/>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#3. Habitat degradation</a:t>
            </a:r>
          </a:p>
        </p:txBody>
      </p:sp>
    </p:spTree>
    <p:extLst>
      <p:ext uri="{BB962C8B-B14F-4D97-AF65-F5344CB8AC3E}">
        <p14:creationId xmlns:p14="http://schemas.microsoft.com/office/powerpoint/2010/main" val="208526627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2089151" y="914401"/>
            <a:ext cx="419858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112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112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1130"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01131"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01132" name="Rectangle 12"/>
          <p:cNvSpPr>
            <a:spLocks noChangeArrowheads="1"/>
          </p:cNvSpPr>
          <p:nvPr/>
        </p:nvSpPr>
        <p:spPr bwMode="auto">
          <a:xfrm>
            <a:off x="2133600" y="1774825"/>
            <a:ext cx="76962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Burning fossil fuels is also a major source of air pollutants such as sulfur dioxide.</a:t>
            </a:r>
          </a:p>
        </p:txBody>
      </p:sp>
      <p:sp>
        <p:nvSpPr>
          <p:cNvPr id="901133" name="Rectangle 13"/>
          <p:cNvSpPr>
            <a:spLocks noChangeArrowheads="1"/>
          </p:cNvSpPr>
          <p:nvPr/>
        </p:nvSpPr>
        <p:spPr bwMode="auto">
          <a:xfrm>
            <a:off x="2133600" y="316547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2" name="05-acid precipitation.WAV"/>
            </a:hlinkClick>
          </p:cNvPr>
          <p:cNvPicPr>
            <a:picLocks noChangeAspect="1" noChangeArrowheads="1"/>
          </p:cNvPicPr>
          <p:nvPr/>
        </p:nvPicPr>
        <p:blipFill>
          <a:blip r:embed="rId13" cstate="print"/>
          <a:srcRect/>
          <a:stretch>
            <a:fillRect/>
          </a:stretch>
        </p:blipFill>
        <p:spPr bwMode="auto">
          <a:xfrm>
            <a:off x="3733800" y="4648200"/>
            <a:ext cx="354012" cy="354012"/>
          </a:xfrm>
          <a:prstGeom prst="rect">
            <a:avLst/>
          </a:prstGeom>
          <a:noFill/>
        </p:spPr>
      </p:pic>
    </p:spTree>
    <p:extLst>
      <p:ext uri="{BB962C8B-B14F-4D97-AF65-F5344CB8AC3E}">
        <p14:creationId xmlns:p14="http://schemas.microsoft.com/office/powerpoint/2010/main" val="12954144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2089151" y="914401"/>
            <a:ext cx="329276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4202"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04203"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04204" name="Rectangle 12"/>
          <p:cNvSpPr>
            <a:spLocks noChangeArrowheads="1"/>
          </p:cNvSpPr>
          <p:nvPr/>
        </p:nvSpPr>
        <p:spPr bwMode="auto">
          <a:xfrm>
            <a:off x="1981200" y="1600200"/>
            <a:ext cx="7543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Water pollution degrades aquatic habitats in streams, rivers, lakes, and oceans.</a:t>
            </a:r>
          </a:p>
        </p:txBody>
      </p:sp>
      <p:sp>
        <p:nvSpPr>
          <p:cNvPr id="904205" name="Rectangle 13"/>
          <p:cNvSpPr>
            <a:spLocks noChangeArrowheads="1"/>
          </p:cNvSpPr>
          <p:nvPr/>
        </p:nvSpPr>
        <p:spPr bwMode="auto">
          <a:xfrm>
            <a:off x="1981200" y="3200401"/>
            <a:ext cx="30480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2" cstate="print"/>
          <a:srcRect/>
          <a:stretch>
            <a:fillRect/>
          </a:stretch>
        </p:blipFill>
        <p:spPr bwMode="auto">
          <a:xfrm>
            <a:off x="5105400" y="2667001"/>
            <a:ext cx="4724400" cy="3024187"/>
          </a:xfrm>
          <a:prstGeom prst="rect">
            <a:avLst/>
          </a:prstGeom>
          <a:noFill/>
        </p:spPr>
      </p:pic>
    </p:spTree>
    <p:extLst>
      <p:ext uri="{BB962C8B-B14F-4D97-AF65-F5344CB8AC3E}">
        <p14:creationId xmlns:p14="http://schemas.microsoft.com/office/powerpoint/2010/main" val="14279247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2089151" y="914401"/>
            <a:ext cx="329276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1033"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6" name="Picture 1034"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05227" name="Picture 1035"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05228" name="Rectangle 1036"/>
          <p:cNvSpPr>
            <a:spLocks noChangeArrowheads="1"/>
          </p:cNvSpPr>
          <p:nvPr/>
        </p:nvSpPr>
        <p:spPr bwMode="auto">
          <a:xfrm>
            <a:off x="2057400" y="16002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152400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2" cstate="print"/>
          <a:srcRect/>
          <a:stretch>
            <a:fillRect/>
          </a:stretch>
        </p:blipFill>
        <p:spPr bwMode="auto">
          <a:xfrm>
            <a:off x="5334000" y="2743200"/>
            <a:ext cx="4191000" cy="3143250"/>
          </a:xfrm>
          <a:prstGeom prst="rect">
            <a:avLst/>
          </a:prstGeom>
          <a:noFill/>
        </p:spPr>
      </p:pic>
    </p:spTree>
    <p:extLst>
      <p:ext uri="{BB962C8B-B14F-4D97-AF65-F5344CB8AC3E}">
        <p14:creationId xmlns:p14="http://schemas.microsoft.com/office/powerpoint/2010/main" val="3203884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2089151" y="914401"/>
            <a:ext cx="312136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4356100" y="0"/>
            <a:ext cx="3479800" cy="482600"/>
          </a:xfrm>
          <a:prstGeom prst="rect">
            <a:avLst/>
          </a:prstGeom>
          <a:noFill/>
        </p:spPr>
      </p:pic>
      <p:sp>
        <p:nvSpPr>
          <p:cNvPr id="907276" name="Rectangle 12"/>
          <p:cNvSpPr>
            <a:spLocks noChangeArrowheads="1"/>
          </p:cNvSpPr>
          <p:nvPr/>
        </p:nvSpPr>
        <p:spPr bwMode="auto">
          <a:xfrm>
            <a:off x="1981200" y="1736726"/>
            <a:ext cx="3733800" cy="403187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2" cstate="print"/>
          <a:srcRect/>
          <a:stretch>
            <a:fillRect/>
          </a:stretch>
        </p:blipFill>
        <p:spPr bwMode="auto">
          <a:xfrm>
            <a:off x="5810250" y="1925639"/>
            <a:ext cx="4368800" cy="3057525"/>
          </a:xfrm>
          <a:prstGeom prst="rect">
            <a:avLst/>
          </a:prstGeom>
          <a:noFill/>
        </p:spPr>
      </p:pic>
    </p:spTree>
    <p:extLst>
      <p:ext uri="{BB962C8B-B14F-4D97-AF65-F5344CB8AC3E}">
        <p14:creationId xmlns:p14="http://schemas.microsoft.com/office/powerpoint/2010/main" val="287288078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6489" name="Text Box 9"/>
          <p:cNvSpPr txBox="1">
            <a:spLocks noChangeArrowheads="1"/>
          </p:cNvSpPr>
          <p:nvPr/>
        </p:nvSpPr>
        <p:spPr bwMode="auto">
          <a:xfrm>
            <a:off x="2133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 general strategy for protecting the 		biodiversity of an area probably is to 		protect the largest area possible.</a:t>
            </a:r>
            <a:endParaRPr lang="en-US" altLang="en-US" sz="3200" b="1" dirty="0">
              <a:latin typeface="Times" charset="0"/>
            </a:endParaRPr>
          </a:p>
        </p:txBody>
      </p:sp>
      <p:sp>
        <p:nvSpPr>
          <p:cNvPr id="916493" name="Text Box 13"/>
          <p:cNvSpPr txBox="1">
            <a:spLocks noChangeArrowheads="1"/>
          </p:cNvSpPr>
          <p:nvPr/>
        </p:nvSpPr>
        <p:spPr bwMode="auto">
          <a:xfrm>
            <a:off x="2133600" y="3463926"/>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However, research is showing that keeping 	wildlife populations completely separate 		from one another may be resulting in 			inbreeding within populations.</a:t>
            </a:r>
            <a:endParaRPr lang="en-US" altLang="en-US" sz="3200" b="1" dirty="0">
              <a:latin typeface="Times" charset="0"/>
            </a:endParaRPr>
          </a:p>
        </p:txBody>
      </p:sp>
      <p:pic>
        <p:nvPicPr>
          <p:cNvPr id="916494" name="Picture 14" descr="Sec"/>
          <p:cNvPicPr>
            <a:picLocks noChangeAspect="1" noChangeArrowheads="1"/>
          </p:cNvPicPr>
          <p:nvPr/>
        </p:nvPicPr>
        <p:blipFill>
          <a:blip r:embed="rId10" cstate="print"/>
          <a:srcRect/>
          <a:stretch>
            <a:fillRect/>
          </a:stretch>
        </p:blipFill>
        <p:spPr bwMode="auto">
          <a:xfrm>
            <a:off x="3524250" y="0"/>
            <a:ext cx="5143500" cy="482600"/>
          </a:xfrm>
          <a:prstGeom prst="rect">
            <a:avLst/>
          </a:prstGeom>
          <a:noFill/>
        </p:spPr>
      </p:pic>
      <p:pic>
        <p:nvPicPr>
          <p:cNvPr id="916495" name="Picture 15" descr="Sec"/>
          <p:cNvPicPr>
            <a:picLocks noChangeAspect="1" noChangeArrowheads="1"/>
          </p:cNvPicPr>
          <p:nvPr/>
        </p:nvPicPr>
        <p:blipFill>
          <a:blip r:embed="rId11" cstate="print"/>
          <a:srcRect/>
          <a:stretch>
            <a:fillRect/>
          </a:stretch>
        </p:blipFill>
        <p:spPr bwMode="auto">
          <a:xfrm>
            <a:off x="1524000" y="1"/>
            <a:ext cx="1828800" cy="811213"/>
          </a:xfrm>
          <a:prstGeom prst="rect">
            <a:avLst/>
          </a:prstGeom>
          <a:noFill/>
        </p:spPr>
      </p:pic>
      <p:sp>
        <p:nvSpPr>
          <p:cNvPr id="916496" name="Text Box 16"/>
          <p:cNvSpPr txBox="1">
            <a:spLocks noChangeArrowheads="1"/>
          </p:cNvSpPr>
          <p:nvPr/>
        </p:nvSpPr>
        <p:spPr bwMode="auto">
          <a:xfrm>
            <a:off x="2089150" y="1012826"/>
            <a:ext cx="365997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extLst>
      <p:ext uri="{BB962C8B-B14F-4D97-AF65-F5344CB8AC3E}">
        <p14:creationId xmlns:p14="http://schemas.microsoft.com/office/powerpoint/2010/main" val="38523647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7510" name="Picture 103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7511" name="Picture 1031"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17512" name="Picture 1032"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7513" name="Text Box 1033"/>
          <p:cNvSpPr txBox="1">
            <a:spLocks noChangeArrowheads="1"/>
          </p:cNvSpPr>
          <p:nvPr/>
        </p:nvSpPr>
        <p:spPr bwMode="auto">
          <a:xfrm>
            <a:off x="6019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Therefore, another 	strategy for preserving 	biodiversity is to 		connect protected 		areas with habitat 		corridors.</a:t>
            </a:r>
            <a:endParaRPr lang="en-US" altLang="en-US" sz="3200" b="1" dirty="0">
              <a:latin typeface="Times" charset="0"/>
            </a:endParaRPr>
          </a:p>
        </p:txBody>
      </p:sp>
      <p:sp>
        <p:nvSpPr>
          <p:cNvPr id="917514" name="Text Box 1034"/>
          <p:cNvSpPr txBox="1">
            <a:spLocks noChangeArrowheads="1"/>
          </p:cNvSpPr>
          <p:nvPr/>
        </p:nvSpPr>
        <p:spPr bwMode="auto">
          <a:xfrm>
            <a:off x="2089150" y="1012826"/>
            <a:ext cx="365997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0" cstate="print"/>
          <a:srcRect/>
          <a:stretch>
            <a:fillRect/>
          </a:stretch>
        </p:blipFill>
        <p:spPr bwMode="auto">
          <a:xfrm>
            <a:off x="3524250" y="0"/>
            <a:ext cx="5143500" cy="482600"/>
          </a:xfrm>
          <a:prstGeom prst="rect">
            <a:avLst/>
          </a:prstGeom>
          <a:noFill/>
        </p:spPr>
      </p:pic>
      <p:pic>
        <p:nvPicPr>
          <p:cNvPr id="917520" name="Picture 1040" descr="p"/>
          <p:cNvPicPr>
            <a:picLocks noChangeAspect="1" noChangeArrowheads="1"/>
          </p:cNvPicPr>
          <p:nvPr/>
        </p:nvPicPr>
        <p:blipFill>
          <a:blip r:embed="rId11" cstate="print"/>
          <a:srcRect/>
          <a:stretch>
            <a:fillRect/>
          </a:stretch>
        </p:blipFill>
        <p:spPr bwMode="auto">
          <a:xfrm>
            <a:off x="2057400" y="1676400"/>
            <a:ext cx="4191000" cy="4191000"/>
          </a:xfrm>
          <a:prstGeom prst="rect">
            <a:avLst/>
          </a:prstGeom>
          <a:noFill/>
        </p:spPr>
      </p:pic>
      <p:pic>
        <p:nvPicPr>
          <p:cNvPr id="917521" name="Picture 1041" descr="Sec"/>
          <p:cNvPicPr>
            <a:picLocks noChangeAspect="1" noChangeArrowheads="1"/>
          </p:cNvPicPr>
          <p:nvPr/>
        </p:nvPicPr>
        <p:blipFill>
          <a:blip r:embed="rId12" cstate="print"/>
          <a:srcRect/>
          <a:stretch>
            <a:fillRect/>
          </a:stretch>
        </p:blipFill>
        <p:spPr bwMode="auto">
          <a:xfrm>
            <a:off x="1524000" y="1"/>
            <a:ext cx="1828800" cy="811213"/>
          </a:xfrm>
          <a:prstGeom prst="rect">
            <a:avLst/>
          </a:prstGeom>
          <a:noFill/>
        </p:spPr>
      </p:pic>
    </p:spTree>
    <p:extLst>
      <p:ext uri="{BB962C8B-B14F-4D97-AF65-F5344CB8AC3E}">
        <p14:creationId xmlns:p14="http://schemas.microsoft.com/office/powerpoint/2010/main" val="25542587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Paragraph p. 35 NB</a:t>
            </a:r>
            <a:endParaRPr lang="en-US" dirty="0"/>
          </a:p>
        </p:txBody>
      </p:sp>
      <p:sp>
        <p:nvSpPr>
          <p:cNvPr id="3" name="Content Placeholder 2"/>
          <p:cNvSpPr>
            <a:spLocks noGrp="1"/>
          </p:cNvSpPr>
          <p:nvPr>
            <p:ph idx="1"/>
          </p:nvPr>
        </p:nvSpPr>
        <p:spPr/>
        <p:txBody>
          <a:bodyPr/>
          <a:lstStyle/>
          <a:p>
            <a:r>
              <a:rPr lang="en-US" b="1" dirty="0" smtClean="0"/>
              <a:t>Ecology</a:t>
            </a:r>
            <a:r>
              <a:rPr lang="en-US" dirty="0" smtClean="0"/>
              <a:t> is the study of the living and nonliving things in the environment.  A taiga is an example of a </a:t>
            </a:r>
            <a:r>
              <a:rPr lang="en-US" b="1" dirty="0" smtClean="0"/>
              <a:t>Biome</a:t>
            </a:r>
            <a:r>
              <a:rPr lang="en-US" dirty="0" smtClean="0"/>
              <a:t>.  It is the </a:t>
            </a:r>
            <a:r>
              <a:rPr lang="en-US" b="1" dirty="0" smtClean="0"/>
              <a:t>habitat</a:t>
            </a:r>
            <a:r>
              <a:rPr lang="en-US" dirty="0" smtClean="0"/>
              <a:t> of the Mountain Lion.  The Mountain Lions is a </a:t>
            </a:r>
            <a:r>
              <a:rPr lang="en-US" b="1" dirty="0" smtClean="0"/>
              <a:t>biotic</a:t>
            </a:r>
            <a:r>
              <a:rPr lang="en-US" dirty="0" smtClean="0"/>
              <a:t> </a:t>
            </a:r>
            <a:r>
              <a:rPr lang="en-US" b="1" dirty="0" smtClean="0"/>
              <a:t>organism</a:t>
            </a:r>
            <a:r>
              <a:rPr lang="en-US" dirty="0" smtClean="0"/>
              <a:t> who’d </a:t>
            </a:r>
            <a:r>
              <a:rPr lang="en-US" b="1" dirty="0" smtClean="0"/>
              <a:t>niche </a:t>
            </a:r>
            <a:r>
              <a:rPr lang="en-US" dirty="0" smtClean="0"/>
              <a:t>is to hunt prey like squirrels.  In the taiga a non living organism or </a:t>
            </a:r>
            <a:r>
              <a:rPr lang="en-US" b="1" dirty="0" smtClean="0"/>
              <a:t>abiotic </a:t>
            </a:r>
            <a:r>
              <a:rPr lang="en-US" dirty="0" smtClean="0"/>
              <a:t>is the water in the rivers.</a:t>
            </a:r>
            <a:endParaRPr lang="en-US" dirty="0"/>
          </a:p>
        </p:txBody>
      </p:sp>
    </p:spTree>
    <p:extLst>
      <p:ext uri="{BB962C8B-B14F-4D97-AF65-F5344CB8AC3E}">
        <p14:creationId xmlns:p14="http://schemas.microsoft.com/office/powerpoint/2010/main" val="3061600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1828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5410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7086600" y="2743200"/>
            <a:ext cx="3352800" cy="1885950"/>
          </a:xfrm>
          <a:prstGeom prst="rect">
            <a:avLst/>
          </a:prstGeom>
          <a:noFill/>
        </p:spPr>
      </p:pic>
    </p:spTree>
    <p:extLst>
      <p:ext uri="{BB962C8B-B14F-4D97-AF65-F5344CB8AC3E}">
        <p14:creationId xmlns:p14="http://schemas.microsoft.com/office/powerpoint/2010/main" val="41305297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extLst>
      <p:ext uri="{BB962C8B-B14F-4D97-AF65-F5344CB8AC3E}">
        <p14:creationId xmlns:p14="http://schemas.microsoft.com/office/powerpoint/2010/main" val="3178115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448733"/>
            <a:ext cx="9601196" cy="1303867"/>
          </a:xfrm>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5715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1828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1905000" y="4419600"/>
            <a:ext cx="3352800" cy="2228850"/>
          </a:xfrm>
          <a:prstGeom prst="rect">
            <a:avLst/>
          </a:prstGeom>
          <a:noFill/>
        </p:spPr>
      </p:pic>
    </p:spTree>
    <p:extLst>
      <p:ext uri="{BB962C8B-B14F-4D97-AF65-F5344CB8AC3E}">
        <p14:creationId xmlns:p14="http://schemas.microsoft.com/office/powerpoint/2010/main" val="7403942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2800" dirty="0"/>
              <a:t>CH 4 Population Biology</a:t>
            </a:r>
            <a:br>
              <a:rPr lang="en-US" sz="2800" dirty="0"/>
            </a:br>
            <a:r>
              <a:rPr lang="en-US" sz="2800" dirty="0"/>
              <a:t>Critical Thinking – the Effect of Predators on Prey </a:t>
            </a:r>
            <a:r>
              <a:rPr lang="en-US" sz="2800" dirty="0" smtClean="0"/>
              <a:t>Populations p.37NB</a:t>
            </a:r>
            <a:endParaRPr lang="en-US" sz="2800" dirty="0"/>
          </a:p>
        </p:txBody>
      </p:sp>
      <p:sp>
        <p:nvSpPr>
          <p:cNvPr id="3" name="Content Placeholder 2"/>
          <p:cNvSpPr>
            <a:spLocks noGrp="1"/>
          </p:cNvSpPr>
          <p:nvPr>
            <p:ph idx="1"/>
          </p:nvPr>
        </p:nvSpPr>
        <p:spPr>
          <a:xfrm>
            <a:off x="1524000" y="1143001"/>
            <a:ext cx="9144000" cy="4525963"/>
          </a:xfrm>
        </p:spPr>
        <p:txBody>
          <a:bodyPr/>
          <a:lstStyle/>
          <a:p>
            <a:pPr marL="514350" indent="-514350">
              <a:buFont typeface="+mj-lt"/>
              <a:buAutoNum type="arabicPeriod"/>
            </a:pPr>
            <a:r>
              <a:rPr lang="en-US" sz="2800" dirty="0"/>
              <a:t>a. The number of deer increased from about 7000 to about 100,000.</a:t>
            </a:r>
          </a:p>
          <a:p>
            <a:pPr marL="514350" indent="-514350">
              <a:buNone/>
            </a:pPr>
            <a:r>
              <a:rPr lang="en-US" sz="2800" dirty="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a:t>a.  From 100,000 to 40,000, or 60%</a:t>
            </a:r>
          </a:p>
          <a:p>
            <a:pPr marL="514350" indent="-514350">
              <a:buNone/>
            </a:pPr>
            <a:r>
              <a:rPr lang="en-US" sz="2800" dirty="0"/>
              <a:t>	b.  From 100,000 to 20,000, or 80%</a:t>
            </a:r>
          </a:p>
          <a:p>
            <a:pPr marL="514350" indent="-514350">
              <a:buNone/>
            </a:pPr>
            <a:r>
              <a:rPr lang="en-US" sz="2800" dirty="0"/>
              <a:t>	c.  From 100,000 to 10,000, or 90%</a:t>
            </a:r>
          </a:p>
          <a:p>
            <a:pPr marL="514350" indent="-514350">
              <a:buAutoNum type="arabicPeriod" startAt="2"/>
            </a:pPr>
            <a:endParaRPr lang="en-US" dirty="0"/>
          </a:p>
        </p:txBody>
      </p:sp>
    </p:spTree>
    <p:extLst>
      <p:ext uri="{BB962C8B-B14F-4D97-AF65-F5344CB8AC3E}">
        <p14:creationId xmlns:p14="http://schemas.microsoft.com/office/powerpoint/2010/main" val="271868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CH 4 Population Biology</a:t>
            </a:r>
            <a:br>
              <a:rPr lang="en-US" sz="2800" dirty="0"/>
            </a:br>
            <a:r>
              <a:rPr lang="en-US" sz="2800" dirty="0"/>
              <a:t>Critical Thinking – the Effect of Predators on Prey Populations</a:t>
            </a:r>
          </a:p>
        </p:txBody>
      </p:sp>
      <p:sp>
        <p:nvSpPr>
          <p:cNvPr id="3" name="Content Placeholder 2"/>
          <p:cNvSpPr>
            <a:spLocks noGrp="1"/>
          </p:cNvSpPr>
          <p:nvPr>
            <p:ph idx="1"/>
          </p:nvPr>
        </p:nvSpPr>
        <p:spPr/>
        <p:txBody>
          <a:bodyPr>
            <a:normAutofit/>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extLst>
      <p:ext uri="{BB962C8B-B14F-4D97-AF65-F5344CB8AC3E}">
        <p14:creationId xmlns:p14="http://schemas.microsoft.com/office/powerpoint/2010/main" val="5934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188914"/>
            <a:ext cx="8229600" cy="719137"/>
          </a:xfrm>
        </p:spPr>
        <p:txBody>
          <a:bodyPr/>
          <a:lstStyle/>
          <a:p>
            <a:pPr eaLnBrk="1" hangingPunct="1"/>
            <a:r>
              <a:rPr lang="en-US" sz="4000"/>
              <a:t>Communities vs Populations</a:t>
            </a:r>
          </a:p>
        </p:txBody>
      </p:sp>
      <p:sp>
        <p:nvSpPr>
          <p:cNvPr id="12291" name="Rectangle 3"/>
          <p:cNvSpPr>
            <a:spLocks noGrp="1" noChangeArrowheads="1"/>
          </p:cNvSpPr>
          <p:nvPr>
            <p:ph idx="1"/>
          </p:nvPr>
        </p:nvSpPr>
        <p:spPr>
          <a:xfrm>
            <a:off x="1703388" y="836613"/>
            <a:ext cx="8964612" cy="5472112"/>
          </a:xfrm>
        </p:spPr>
        <p:txBody>
          <a:bodyPr/>
          <a:lstStyle/>
          <a:p>
            <a:pPr eaLnBrk="1" hangingPunct="1"/>
            <a:r>
              <a:rPr lang="en-US"/>
              <a:t>*community</a:t>
            </a:r>
            <a:r>
              <a:rPr lang="en-US">
                <a:sym typeface="Wingdings" pitchFamily="2" charset="2"/>
              </a:rPr>
              <a:t> </a:t>
            </a:r>
            <a:r>
              <a:rPr lang="en-US"/>
              <a:t>collection of several interacting populations that inhabit a common environment </a:t>
            </a:r>
          </a:p>
          <a:p>
            <a:pPr eaLnBrk="1" hangingPunct="1"/>
            <a:r>
              <a:rPr lang="en-US"/>
              <a:t>*population</a:t>
            </a:r>
            <a:r>
              <a:rPr lang="en-US">
                <a:sym typeface="Wingdings" pitchFamily="2" charset="2"/>
              </a:rPr>
              <a:t> group of organisms all of the same species which interbreed and live in the same place at the same time</a:t>
            </a:r>
            <a:endParaRPr lang="en-US"/>
          </a:p>
        </p:txBody>
      </p:sp>
      <p:pic>
        <p:nvPicPr>
          <p:cNvPr id="12292" name="Picture 4"/>
          <p:cNvPicPr>
            <a:picLocks noChangeAspect="1" noChangeArrowheads="1"/>
          </p:cNvPicPr>
          <p:nvPr/>
        </p:nvPicPr>
        <p:blipFill>
          <a:blip r:embed="rId2" cstate="print"/>
          <a:srcRect/>
          <a:stretch>
            <a:fillRect/>
          </a:stretch>
        </p:blipFill>
        <p:spPr bwMode="auto">
          <a:xfrm>
            <a:off x="6130926" y="2924176"/>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524000" y="3141663"/>
            <a:ext cx="4356100" cy="2874962"/>
          </a:xfrm>
          <a:prstGeom prst="rect">
            <a:avLst/>
          </a:prstGeom>
          <a:noFill/>
          <a:ln w="9525">
            <a:noFill/>
            <a:miter lim="800000"/>
            <a:headEnd/>
            <a:tailEnd/>
          </a:ln>
        </p:spPr>
      </p:pic>
    </p:spTree>
    <p:extLst>
      <p:ext uri="{BB962C8B-B14F-4D97-AF65-F5344CB8AC3E}">
        <p14:creationId xmlns:p14="http://schemas.microsoft.com/office/powerpoint/2010/main" val="42637295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8"/>
            <a:ext cx="8229600" cy="633412"/>
          </a:xfrm>
        </p:spPr>
        <p:txBody>
          <a:bodyPr>
            <a:normAutofit fontScale="90000"/>
          </a:bodyPr>
          <a:lstStyle/>
          <a:p>
            <a:pPr eaLnBrk="1" hangingPunct="1"/>
            <a:r>
              <a:rPr lang="en-US" sz="4000"/>
              <a:t>Limiting Factors</a:t>
            </a:r>
          </a:p>
        </p:txBody>
      </p:sp>
      <p:sp>
        <p:nvSpPr>
          <p:cNvPr id="13315" name="Rectangle 3"/>
          <p:cNvSpPr>
            <a:spLocks noGrp="1" noChangeArrowheads="1"/>
          </p:cNvSpPr>
          <p:nvPr>
            <p:ph idx="1"/>
          </p:nvPr>
        </p:nvSpPr>
        <p:spPr>
          <a:xfrm>
            <a:off x="1703388" y="836613"/>
            <a:ext cx="8964612" cy="5688012"/>
          </a:xfrm>
        </p:spPr>
        <p:txBody>
          <a:bodyPr/>
          <a:lstStyle/>
          <a:p>
            <a:pPr eaLnBrk="1" hangingPunct="1"/>
            <a:r>
              <a:rPr lang="en-US"/>
              <a:t>*any biotic or abiotic factor that restricts the existence, numbers, reproduction, or distribution of organisms</a:t>
            </a:r>
          </a:p>
          <a:p>
            <a:pPr eaLnBrk="1" hangingPunct="1"/>
            <a:r>
              <a:rPr lang="en-US"/>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6805614" y="3960814"/>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1524000" y="3971926"/>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4224338" y="2492375"/>
            <a:ext cx="4176712" cy="2679700"/>
          </a:xfrm>
          <a:prstGeom prst="rect">
            <a:avLst/>
          </a:prstGeom>
          <a:noFill/>
          <a:ln w="9525">
            <a:noFill/>
            <a:miter lim="800000"/>
            <a:headEnd/>
            <a:tailEnd/>
          </a:ln>
        </p:spPr>
      </p:pic>
    </p:spTree>
    <p:extLst>
      <p:ext uri="{BB962C8B-B14F-4D97-AF65-F5344CB8AC3E}">
        <p14:creationId xmlns:p14="http://schemas.microsoft.com/office/powerpoint/2010/main" val="3139247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558944"/>
          </a:xfrm>
        </p:spPr>
        <p:txBody>
          <a:bodyPr>
            <a:noAutofit/>
          </a:bodyPr>
          <a:lstStyle/>
          <a:p>
            <a:r>
              <a:rPr lang="en-US" sz="2400" dirty="0" smtClean="0"/>
              <a:t>9/8 </a:t>
            </a:r>
            <a:r>
              <a:rPr lang="en-US" sz="2400" dirty="0">
                <a:hlinkClick r:id="rId2"/>
              </a:rPr>
              <a:t>Global Warming  </a:t>
            </a:r>
            <a:r>
              <a:rPr lang="en-US" sz="2400" dirty="0"/>
              <a:t>CH 5 </a:t>
            </a:r>
            <a:br>
              <a:rPr lang="en-US" sz="2400" dirty="0"/>
            </a:br>
            <a:r>
              <a:rPr lang="en-US" sz="2400" dirty="0"/>
              <a:t>Obj. TSW have a greater understanding of what </a:t>
            </a:r>
            <a:r>
              <a:rPr lang="en-US" sz="2400" dirty="0">
                <a:hlinkClick r:id="rId3"/>
              </a:rPr>
              <a:t>global warming </a:t>
            </a:r>
            <a:r>
              <a:rPr lang="en-US" sz="2400" dirty="0"/>
              <a:t>is and it’s possible effects on us through a class discussion on solutions. </a:t>
            </a:r>
            <a:br>
              <a:rPr lang="en-US" sz="2400" dirty="0"/>
            </a:br>
            <a:r>
              <a:rPr lang="en-US" sz="2400" dirty="0"/>
              <a:t>P. </a:t>
            </a:r>
            <a:r>
              <a:rPr lang="en-US" sz="2400" dirty="0" smtClean="0"/>
              <a:t>38 </a:t>
            </a:r>
            <a:r>
              <a:rPr lang="en-US" sz="2400" dirty="0"/>
              <a:t>NB</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6172200" y="1600201"/>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152400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3048001" y="4080022"/>
            <a:ext cx="3599351" cy="2777978"/>
          </a:xfrm>
          <a:prstGeom prst="rect">
            <a:avLst/>
          </a:prstGeom>
          <a:noFill/>
        </p:spPr>
      </p:pic>
    </p:spTree>
    <p:extLst>
      <p:ext uri="{BB962C8B-B14F-4D97-AF65-F5344CB8AC3E}">
        <p14:creationId xmlns:p14="http://schemas.microsoft.com/office/powerpoint/2010/main" val="2890619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extLst>
      <p:ext uri="{BB962C8B-B14F-4D97-AF65-F5344CB8AC3E}">
        <p14:creationId xmlns:p14="http://schemas.microsoft.com/office/powerpoint/2010/main" val="3937484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a:normAutofit fontScale="90000"/>
          </a:bodyPr>
          <a:lstStyle/>
          <a:p>
            <a:r>
              <a:rPr lang="en-US" sz="2800" b="1" dirty="0"/>
              <a:t>The Greenhouse Effect on Natural Systems  p. </a:t>
            </a:r>
            <a:r>
              <a:rPr lang="en-US" sz="2800" b="1" dirty="0" smtClean="0"/>
              <a:t>39 </a:t>
            </a:r>
            <a:r>
              <a:rPr lang="en-US" sz="2800" b="1" dirty="0"/>
              <a:t>NB</a:t>
            </a:r>
          </a:p>
        </p:txBody>
      </p:sp>
      <p:sp>
        <p:nvSpPr>
          <p:cNvPr id="3" name="Content Placeholder 2"/>
          <p:cNvSpPr>
            <a:spLocks noGrp="1"/>
          </p:cNvSpPr>
          <p:nvPr>
            <p:ph idx="1"/>
          </p:nvPr>
        </p:nvSpPr>
        <p:spPr>
          <a:xfrm>
            <a:off x="1524000" y="685801"/>
            <a:ext cx="9144000" cy="5440363"/>
          </a:xfrm>
        </p:spPr>
        <p:txBody>
          <a:bodyPr>
            <a:normAutofit fontScale="92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960660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524000" y="-4343400"/>
            <a:ext cx="14935200" cy="11201400"/>
          </a:xfrm>
          <a:prstGeom prst="rect">
            <a:avLst/>
          </a:prstGeom>
          <a:noFill/>
          <a:ln w="9525">
            <a:noFill/>
            <a:miter lim="800000"/>
            <a:headEnd/>
            <a:tailEnd/>
          </a:ln>
          <a:effectLst/>
        </p:spPr>
      </p:pic>
      <p:sp>
        <p:nvSpPr>
          <p:cNvPr id="2" name="Rectangle 1"/>
          <p:cNvSpPr/>
          <p:nvPr/>
        </p:nvSpPr>
        <p:spPr>
          <a:xfrm>
            <a:off x="1600201" y="1"/>
            <a:ext cx="2522485" cy="830997"/>
          </a:xfrm>
          <a:prstGeom prst="rect">
            <a:avLst/>
          </a:prstGeom>
        </p:spPr>
        <p:txBody>
          <a:bodyPr wrap="none">
            <a:spAutoFit/>
          </a:bodyPr>
          <a:lstStyle/>
          <a:p>
            <a:r>
              <a:rPr lang="en-US" sz="2400" dirty="0"/>
              <a:t>Write a 3 sentence</a:t>
            </a:r>
          </a:p>
          <a:p>
            <a:r>
              <a:rPr lang="en-US" sz="2400" dirty="0"/>
              <a:t> summary. P.55 NB</a:t>
            </a:r>
          </a:p>
        </p:txBody>
      </p:sp>
    </p:spTree>
    <p:extLst>
      <p:ext uri="{BB962C8B-B14F-4D97-AF65-F5344CB8AC3E}">
        <p14:creationId xmlns:p14="http://schemas.microsoft.com/office/powerpoint/2010/main" val="9982901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25695401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1470871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28629638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32434015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8807978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33670758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extLst>
      <p:ext uri="{BB962C8B-B14F-4D97-AF65-F5344CB8AC3E}">
        <p14:creationId xmlns:p14="http://schemas.microsoft.com/office/powerpoint/2010/main" val="7419436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9" y="524932"/>
            <a:ext cx="11130454" cy="1303867"/>
          </a:xfrm>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914399" y="1623849"/>
            <a:ext cx="10752083" cy="4502316"/>
          </a:xfrm>
        </p:spPr>
        <p:txBody>
          <a:bodyPr>
            <a:normAutofit/>
          </a:bodyPr>
          <a:lstStyle/>
          <a:p>
            <a:r>
              <a:rPr lang="en-US" dirty="0"/>
              <a:t>Consider how climate has changed in the past and the fact that climate is continuing to change.  How could life be different in the future?  What are some of the issues people need to consider when examining climate change?</a:t>
            </a:r>
          </a:p>
          <a:p>
            <a:r>
              <a:rPr lang="en-US" dirty="0"/>
              <a:t>Use the article you just read and the Graph of the Greenhouse Effect to answer your question.</a:t>
            </a:r>
          </a:p>
          <a:p>
            <a:pPr>
              <a:buNone/>
            </a:pPr>
            <a:r>
              <a:rPr lang="en-US" dirty="0"/>
              <a:t>Here is a picture of America’s </a:t>
            </a:r>
          </a:p>
          <a:p>
            <a:pPr>
              <a:buNone/>
            </a:pPr>
            <a:r>
              <a:rPr lang="en-US" dirty="0"/>
              <a:t>Largest Aquifer – underground</a:t>
            </a:r>
          </a:p>
          <a:p>
            <a:pPr>
              <a:buNone/>
            </a:pPr>
            <a:r>
              <a:rPr lang="en-US" dirty="0"/>
              <a:t>Body of water.</a:t>
            </a:r>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8610600" y="3316724"/>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6248400" y="3341822"/>
            <a:ext cx="2095500" cy="3516179"/>
          </a:xfrm>
          <a:prstGeom prst="rect">
            <a:avLst/>
          </a:prstGeom>
          <a:noFill/>
        </p:spPr>
      </p:pic>
    </p:spTree>
    <p:extLst>
      <p:ext uri="{BB962C8B-B14F-4D97-AF65-F5344CB8AC3E}">
        <p14:creationId xmlns:p14="http://schemas.microsoft.com/office/powerpoint/2010/main" val="36834620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1080</TotalTime>
  <Words>3876</Words>
  <Application>Microsoft Office PowerPoint</Application>
  <PresentationFormat>Widescreen</PresentationFormat>
  <Paragraphs>569</Paragraphs>
  <Slides>97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Garamond</vt:lpstr>
      <vt:lpstr>Times</vt:lpstr>
      <vt:lpstr>Wingdings</vt:lpstr>
      <vt:lpstr>Organic</vt:lpstr>
      <vt:lpstr>Ag Biology  Ecology Unit</vt:lpstr>
      <vt:lpstr>Agricultural Careers</vt:lpstr>
      <vt:lpstr>What’s Growing On? Page 19 NB</vt:lpstr>
      <vt:lpstr>Agriculture can be the solution to many of today’s problems: Stopping Mass Extinction/ Improving Biodiversity/ Improving Farmland/ Healthy Soil </vt:lpstr>
      <vt:lpstr>Agriculture can be the solution</vt:lpstr>
      <vt:lpstr>Human Population Growth p. 29 NB</vt:lpstr>
      <vt:lpstr>Ecological Levels of Organization p.  NB</vt:lpstr>
      <vt:lpstr>Ecology Paragraph p. 35 NB</vt:lpstr>
      <vt:lpstr>PowerPoint Presentation</vt:lpstr>
      <vt:lpstr>Four Corner Activity Stand in the corner for the answer you believe for each statement.</vt:lpstr>
      <vt:lpstr>Energy is lost to the Environment.  P. NB </vt:lpstr>
      <vt:lpstr> Energy increases as it is passed from one organism to another. P.  NB </vt:lpstr>
      <vt:lpstr> Energy is not lost between organisms in a food chain. P. NB </vt:lpstr>
      <vt:lpstr>Activity – Popcorn Energy Transfer in the Ecosystem</vt:lpstr>
      <vt:lpstr>PowerPoint Presentation</vt:lpstr>
      <vt:lpstr>SAE Qualification Questionnaire Your SAE must be agriculturally related,  created by you,  invested time of at least 8 hours, supervised by your Ag Teacher and be part of your  grade. </vt:lpstr>
      <vt:lpstr>Cycles in Nature 2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What type of succession is this?</vt:lpstr>
      <vt:lpstr>What type of Succession is this?</vt:lpstr>
      <vt:lpstr>9/6 Succession CH 3 Obj. TSW learn about characteristics of symbiosis in succession. P. 34 NB</vt:lpstr>
      <vt:lpstr>Succession Mt. St. Helens</vt:lpstr>
      <vt:lpstr>Succession</vt:lpstr>
      <vt:lpstr>PowerPoint Presentation</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Biological Diversity and Succession 5.1 9/8  Obj. Stds. will know biodiversity is the sum total of different kinds of organisms and is affected by alteration of habitats by completing their warm up. P.38NB</vt:lpstr>
      <vt:lpstr>Symbiosis – species interactions p.35NB Place a (+) in the species box if that species benefits. Place a (–) in the box if that species is harmed. Place a (O) in the box if that species neither benefits or is harmed.</vt:lpstr>
      <vt:lpstr>Agriculture &amp; Cycle in Nature Project Present 1 minute about an aspect of your Cycle in Nature &amp; why it is important to Agriculture</vt:lpstr>
      <vt:lpstr> Ecosystem Activity Get a White Board &amp; Expo Marker Directions: Make Food Chain, a Food Web, and Energy Pyramid and a Title for this Ecosystem</vt:lpstr>
      <vt:lpstr> Quiz Answers</vt:lpstr>
      <vt:lpstr> Quiz Answers</vt:lpstr>
      <vt:lpstr> Quiz Answers</vt:lpstr>
      <vt:lpstr>How Wolves Change Rivers</vt:lpstr>
      <vt:lpstr>Problem Solving Lab 3.1  P. 33 NB P. 68 BB</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 p.37NB</vt:lpstr>
      <vt:lpstr>CH 4 Population Biology Critical Thinking – the Effect of Predators on Prey Populations</vt:lpstr>
      <vt:lpstr>Communities vs Populations</vt:lpstr>
      <vt:lpstr>Limiting Factors</vt:lpstr>
      <vt:lpstr>9/8 Global Warming  CH 5  Obj. TSW have a greater understanding of what global warming is and it’s possible effects on us through a class discussion on solutions.  P. 38 NB</vt:lpstr>
      <vt:lpstr>Global Warming</vt:lpstr>
      <vt:lpstr>The Greenhouse Effect on Natural Systems  p. 39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  Ecology Unit</dc:title>
  <dc:creator>Jennifer Mc Allister</dc:creator>
  <cp:lastModifiedBy>Jennifer Mc Allister</cp:lastModifiedBy>
  <cp:revision>21</cp:revision>
  <cp:lastPrinted>2017-09-08T15:54:11Z</cp:lastPrinted>
  <dcterms:created xsi:type="dcterms:W3CDTF">2017-09-04T19:57:15Z</dcterms:created>
  <dcterms:modified xsi:type="dcterms:W3CDTF">2017-09-08T17:20:03Z</dcterms:modified>
</cp:coreProperties>
</file>