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2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1" r:id="rId3"/>
    <p:sldId id="262" r:id="rId4"/>
    <p:sldId id="263" r:id="rId5"/>
    <p:sldId id="297" r:id="rId6"/>
    <p:sldId id="298" r:id="rId7"/>
    <p:sldId id="264" r:id="rId8"/>
    <p:sldId id="299" r:id="rId9"/>
    <p:sldId id="302" r:id="rId10"/>
    <p:sldId id="309" r:id="rId11"/>
    <p:sldId id="310" r:id="rId12"/>
    <p:sldId id="311" r:id="rId13"/>
    <p:sldId id="304" r:id="rId14"/>
    <p:sldId id="305" r:id="rId15"/>
    <p:sldId id="306" r:id="rId16"/>
    <p:sldId id="307" r:id="rId17"/>
    <p:sldId id="308" r:id="rId18"/>
    <p:sldId id="291" r:id="rId19"/>
    <p:sldId id="294" r:id="rId20"/>
    <p:sldId id="296" r:id="rId21"/>
    <p:sldId id="300" r:id="rId22"/>
    <p:sldId id="274" r:id="rId23"/>
    <p:sldId id="290" r:id="rId24"/>
    <p:sldId id="312" r:id="rId25"/>
    <p:sldId id="313" r:id="rId26"/>
    <p:sldId id="314" r:id="rId27"/>
    <p:sldId id="315" r:id="rId28"/>
    <p:sldId id="316" r:id="rId29"/>
    <p:sldId id="317" r:id="rId30"/>
    <p:sldId id="318" r:id="rId31"/>
    <p:sldId id="280" r:id="rId32"/>
    <p:sldId id="293" r:id="rId33"/>
    <p:sldId id="276" r:id="rId34"/>
    <p:sldId id="265" r:id="rId35"/>
    <p:sldId id="319" r:id="rId36"/>
    <p:sldId id="320" r:id="rId37"/>
    <p:sldId id="266" r:id="rId38"/>
    <p:sldId id="267" r:id="rId39"/>
    <p:sldId id="268" r:id="rId40"/>
    <p:sldId id="279" r:id="rId41"/>
    <p:sldId id="277" r:id="rId42"/>
    <p:sldId id="278" r:id="rId43"/>
    <p:sldId id="303" r:id="rId44"/>
    <p:sldId id="282" r:id="rId45"/>
    <p:sldId id="269" r:id="rId46"/>
    <p:sldId id="270" r:id="rId47"/>
    <p:sldId id="271" r:id="rId48"/>
    <p:sldId id="272" r:id="rId49"/>
    <p:sldId id="273" r:id="rId50"/>
    <p:sldId id="283" r:id="rId51"/>
    <p:sldId id="275" r:id="rId52"/>
    <p:sldId id="301" r:id="rId53"/>
    <p:sldId id="284" r:id="rId54"/>
    <p:sldId id="285" r:id="rId55"/>
    <p:sldId id="286" r:id="rId56"/>
    <p:sldId id="287" r:id="rId57"/>
    <p:sldId id="288" r:id="rId58"/>
    <p:sldId id="289" r:id="rId59"/>
    <p:sldId id="281" r:id="rId6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70" autoAdjust="0"/>
    <p:restoredTop sz="94660"/>
  </p:normalViewPr>
  <p:slideViewPr>
    <p:cSldViewPr snapToGrid="0">
      <p:cViewPr varScale="1">
        <p:scale>
          <a:sx n="66" d="100"/>
          <a:sy n="66" d="100"/>
        </p:scale>
        <p:origin x="96"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1/26/2017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D2468390-FB45-41B0-A659-B75F360BBD0A}" type="slidenum">
              <a:rPr lang="en-US"/>
              <a:pPr/>
              <a:t>‹#›</a:t>
            </a:fld>
            <a:endParaRPr lang="en-US"/>
          </a:p>
        </p:txBody>
      </p:sp>
    </p:spTree>
    <p:extLst>
      <p:ext uri="{BB962C8B-B14F-4D97-AF65-F5344CB8AC3E}">
        <p14:creationId xmlns:p14="http://schemas.microsoft.com/office/powerpoint/2010/main" val="244906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1/26/2017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 id="2147483670"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oodlandhighag.weebly.com/yolo-county-fair-2016.html"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BVfI1wat2y8" TargetMode="Externa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hyperlink" Target="mailto:jmcallister@wusd.k12.ca.u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62e8IV-WT8c"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ffa.org/SiteCollectionDocuments/finalafnrstandardsv324609withisbn_000.pdf" TargetMode="External"/><Relationship Id="rId2" Type="http://schemas.openxmlformats.org/officeDocument/2006/relationships/hyperlink" Target="https://www.ffa.org/resources/educators/classroom-video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 Id="rId5" Type="http://schemas.openxmlformats.org/officeDocument/2006/relationships/image" Target="../media/image54.jpeg"/><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2.jpeg"/><Relationship Id="rId5" Type="http://schemas.openxmlformats.org/officeDocument/2006/relationships/image" Target="../media/image57.png"/><Relationship Id="rId10" Type="http://schemas.openxmlformats.org/officeDocument/2006/relationships/image" Target="../media/image61.jpeg"/><Relationship Id="rId4" Type="http://schemas.openxmlformats.org/officeDocument/2006/relationships/image" Target="../media/image56.png"/><Relationship Id="rId9" Type="http://schemas.openxmlformats.org/officeDocument/2006/relationships/image" Target="../media/image60.png"/></Relationships>
</file>

<file path=ppt/slides/_rels/slide5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hyperlink" Target="RESOURCES.ppt" TargetMode="External"/><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2.jpeg"/><Relationship Id="rId4" Type="http://schemas.openxmlformats.org/officeDocument/2006/relationships/image" Target="../media/image57.png"/><Relationship Id="rId9" Type="http://schemas.openxmlformats.org/officeDocument/2006/relationships/image" Target="../media/image61.jpeg"/></Relationships>
</file>

<file path=ppt/slides/_rels/slide5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hyperlink" Target="RESOURCES.ppt" TargetMode="External"/><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3.jpeg"/><Relationship Id="rId5" Type="http://schemas.openxmlformats.org/officeDocument/2006/relationships/image" Target="../media/image58.png"/><Relationship Id="rId10" Type="http://schemas.openxmlformats.org/officeDocument/2006/relationships/image" Target="../media/image62.jpeg"/><Relationship Id="rId4" Type="http://schemas.openxmlformats.org/officeDocument/2006/relationships/image" Target="../media/image57.png"/><Relationship Id="rId9" Type="http://schemas.openxmlformats.org/officeDocument/2006/relationships/image" Target="../media/image61.jpeg"/></Relationships>
</file>

<file path=ppt/slides/_rels/slide5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hyperlink" Target="RESOURCES.ppt" TargetMode="External"/><Relationship Id="rId5" Type="http://schemas.openxmlformats.org/officeDocument/2006/relationships/image" Target="../media/image59.png"/><Relationship Id="rId10" Type="http://schemas.openxmlformats.org/officeDocument/2006/relationships/image" Target="../media/image63.jpeg"/><Relationship Id="rId4" Type="http://schemas.openxmlformats.org/officeDocument/2006/relationships/image" Target="../media/image58.png"/><Relationship Id="rId9"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18.xml"/><Relationship Id="rId5" Type="http://schemas.openxmlformats.org/officeDocument/2006/relationships/image" Target="../media/image54.jpeg"/><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 Biology</a:t>
            </a:r>
            <a:endParaRPr lang="en-US" dirty="0"/>
          </a:p>
        </p:txBody>
      </p:sp>
      <p:sp>
        <p:nvSpPr>
          <p:cNvPr id="3" name="Subtitle 2"/>
          <p:cNvSpPr>
            <a:spLocks noGrp="1"/>
          </p:cNvSpPr>
          <p:nvPr>
            <p:ph type="subTitle" idx="1"/>
          </p:nvPr>
        </p:nvSpPr>
        <p:spPr/>
        <p:txBody>
          <a:bodyPr/>
          <a:lstStyle/>
          <a:p>
            <a:r>
              <a:rPr lang="en-US" dirty="0" smtClean="0"/>
              <a:t>Week 2 Jan 23rd – 27</a:t>
            </a:r>
            <a:r>
              <a:rPr lang="en-US" baseline="30000" dirty="0" smtClean="0"/>
              <a:t>th</a:t>
            </a:r>
            <a:endParaRPr lang="en-US" dirty="0" smtClean="0"/>
          </a:p>
          <a:p>
            <a:r>
              <a:rPr lang="en-US" dirty="0" smtClean="0"/>
              <a:t>FFA, Biology – Level of Org. &amp; Scientific Method, SAE </a:t>
            </a:r>
            <a:endParaRPr lang="en-US" dirty="0"/>
          </a:p>
        </p:txBody>
      </p:sp>
    </p:spTree>
    <p:extLst>
      <p:ext uri="{BB962C8B-B14F-4D97-AF65-F5344CB8AC3E}">
        <p14:creationId xmlns:p14="http://schemas.microsoft.com/office/powerpoint/2010/main" val="240000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799" y="-54429"/>
            <a:ext cx="4194629" cy="7457118"/>
          </a:xfrm>
          <a:prstGeom prst="rect">
            <a:avLst/>
          </a:prstGeom>
        </p:spPr>
      </p:pic>
    </p:spTree>
    <p:extLst>
      <p:ext uri="{BB962C8B-B14F-4D97-AF65-F5344CB8AC3E}">
        <p14:creationId xmlns:p14="http://schemas.microsoft.com/office/powerpoint/2010/main" val="2747416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3144"/>
            <a:ext cx="10987314" cy="1799770"/>
          </a:xfrm>
        </p:spPr>
        <p:txBody>
          <a:bodyPr>
            <a:normAutofit fontScale="90000"/>
          </a:bodyPr>
          <a:lstStyle/>
          <a:p>
            <a:r>
              <a:rPr lang="en-US" dirty="0" smtClean="0"/>
              <a:t>Artist #1 so far…</a:t>
            </a:r>
            <a:br>
              <a:rPr lang="en-US" dirty="0" smtClean="0"/>
            </a:br>
            <a:r>
              <a:rPr lang="en-US" dirty="0" smtClean="0"/>
              <a:t>Last night at the FFA meeting, it was agreed that we also have the CAFFE logo added to the mural.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3867" y="2557463"/>
            <a:ext cx="5734049" cy="4300537"/>
          </a:xfrm>
        </p:spPr>
      </p:pic>
    </p:spTree>
    <p:extLst>
      <p:ext uri="{BB962C8B-B14F-4D97-AF65-F5344CB8AC3E}">
        <p14:creationId xmlns:p14="http://schemas.microsoft.com/office/powerpoint/2010/main" val="401697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51314" y="283625"/>
            <a:ext cx="4787673" cy="5028150"/>
          </a:xfrm>
          <a:prstGeom prst="rect">
            <a:avLst/>
          </a:prstGeom>
        </p:spPr>
      </p:pic>
    </p:spTree>
    <p:extLst>
      <p:ext uri="{BB962C8B-B14F-4D97-AF65-F5344CB8AC3E}">
        <p14:creationId xmlns:p14="http://schemas.microsoft.com/office/powerpoint/2010/main" val="2787459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25" y="833437"/>
            <a:ext cx="7143750" cy="5191125"/>
          </a:xfrm>
          <a:prstGeom prst="rect">
            <a:avLst/>
          </a:prstGeom>
        </p:spPr>
      </p:pic>
    </p:spTree>
    <p:extLst>
      <p:ext uri="{BB962C8B-B14F-4D97-AF65-F5344CB8AC3E}">
        <p14:creationId xmlns:p14="http://schemas.microsoft.com/office/powerpoint/2010/main" val="8596795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232" y="0"/>
            <a:ext cx="5851536" cy="6858000"/>
          </a:xfrm>
          <a:prstGeom prst="rect">
            <a:avLst/>
          </a:prstGeom>
        </p:spPr>
      </p:pic>
    </p:spTree>
    <p:extLst>
      <p:ext uri="{BB962C8B-B14F-4D97-AF65-F5344CB8AC3E}">
        <p14:creationId xmlns:p14="http://schemas.microsoft.com/office/powerpoint/2010/main" val="36845512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5697" cy="6858000"/>
          </a:xfrm>
          <a:prstGeom prst="rect">
            <a:avLst/>
          </a:prstGeom>
        </p:spPr>
      </p:pic>
    </p:spTree>
    <p:extLst>
      <p:ext uri="{BB962C8B-B14F-4D97-AF65-F5344CB8AC3E}">
        <p14:creationId xmlns:p14="http://schemas.microsoft.com/office/powerpoint/2010/main" val="2456839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941" y="0"/>
            <a:ext cx="4238439" cy="565125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39636"/>
            <a:ext cx="5009882" cy="28166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420" y="0"/>
            <a:ext cx="5663580" cy="3184172"/>
          </a:xfrm>
          <a:prstGeom prst="rect">
            <a:avLst/>
          </a:prstGeom>
        </p:spPr>
      </p:pic>
    </p:spTree>
    <p:extLst>
      <p:ext uri="{BB962C8B-B14F-4D97-AF65-F5344CB8AC3E}">
        <p14:creationId xmlns:p14="http://schemas.microsoft.com/office/powerpoint/2010/main" val="3984273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4450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Squishy Fruit Name Game</a:t>
            </a:r>
            <a:endParaRPr lang="en-US" dirty="0"/>
          </a:p>
        </p:txBody>
      </p:sp>
      <p:sp>
        <p:nvSpPr>
          <p:cNvPr id="3" name="Content Placeholder 2"/>
          <p:cNvSpPr>
            <a:spLocks noGrp="1"/>
          </p:cNvSpPr>
          <p:nvPr>
            <p:ph idx="1"/>
          </p:nvPr>
        </p:nvSpPr>
        <p:spPr>
          <a:xfrm>
            <a:off x="693174" y="2448232"/>
            <a:ext cx="10781071" cy="3427636"/>
          </a:xfrm>
        </p:spPr>
        <p:txBody>
          <a:bodyPr/>
          <a:lstStyle/>
          <a:p>
            <a:r>
              <a:rPr lang="en-US" dirty="0" smtClean="0"/>
              <a:t>Everyone stand in a circle.</a:t>
            </a:r>
          </a:p>
          <a:p>
            <a:r>
              <a:rPr lang="en-US" dirty="0" smtClean="0"/>
              <a:t>McAllister starts by saying “</a:t>
            </a:r>
            <a:r>
              <a:rPr lang="en-US" dirty="0" err="1" smtClean="0"/>
              <a:t>Mandarine</a:t>
            </a:r>
            <a:r>
              <a:rPr lang="en-US" dirty="0" smtClean="0"/>
              <a:t> McAllister” and tosses the “squishy” to another student who says “</a:t>
            </a:r>
            <a:r>
              <a:rPr lang="en-US" dirty="0" err="1" smtClean="0"/>
              <a:t>Mandarine</a:t>
            </a:r>
            <a:r>
              <a:rPr lang="en-US" dirty="0" smtClean="0"/>
              <a:t> McAllister”, then they say their name with a “fruity” adjective before their name.</a:t>
            </a:r>
          </a:p>
          <a:p>
            <a:r>
              <a:rPr lang="en-US" dirty="0" smtClean="0"/>
              <a:t>Each person has to say the persons before them.</a:t>
            </a:r>
          </a:p>
          <a:p>
            <a:r>
              <a:rPr lang="en-US" dirty="0" smtClean="0"/>
              <a:t>The last person has to say everybody.</a:t>
            </a:r>
          </a:p>
          <a:p>
            <a:r>
              <a:rPr lang="en-US" dirty="0" smtClean="0"/>
              <a:t>Then we add more “</a:t>
            </a:r>
            <a:r>
              <a:rPr lang="en-US" dirty="0" err="1" smtClean="0"/>
              <a:t>squishies</a:t>
            </a:r>
            <a:r>
              <a:rPr lang="en-US" dirty="0" smtClean="0"/>
              <a:t>!”</a:t>
            </a:r>
            <a:endParaRPr lang="en-US" dirty="0"/>
          </a:p>
        </p:txBody>
      </p:sp>
    </p:spTree>
    <p:extLst>
      <p:ext uri="{BB962C8B-B14F-4D97-AF65-F5344CB8AC3E}">
        <p14:creationId xmlns:p14="http://schemas.microsoft.com/office/powerpoint/2010/main" val="34027449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out our website.</a:t>
            </a:r>
            <a:endParaRPr lang="en-US" dirty="0"/>
          </a:p>
        </p:txBody>
      </p:sp>
      <p:sp>
        <p:nvSpPr>
          <p:cNvPr id="3" name="Content Placeholder 2"/>
          <p:cNvSpPr>
            <a:spLocks noGrp="1"/>
          </p:cNvSpPr>
          <p:nvPr>
            <p:ph idx="1"/>
          </p:nvPr>
        </p:nvSpPr>
        <p:spPr/>
        <p:txBody>
          <a:bodyPr/>
          <a:lstStyle/>
          <a:p>
            <a:r>
              <a:rPr lang="en-US" dirty="0" smtClean="0"/>
              <a:t>Ag Biology</a:t>
            </a:r>
            <a:endParaRPr lang="en-US" dirty="0"/>
          </a:p>
        </p:txBody>
      </p:sp>
    </p:spTree>
    <p:extLst>
      <p:ext uri="{BB962C8B-B14F-4D97-AF65-F5344CB8AC3E}">
        <p14:creationId xmlns:p14="http://schemas.microsoft.com/office/powerpoint/2010/main" val="37231095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290" y="1790163"/>
            <a:ext cx="7006107" cy="4247317"/>
          </a:xfrm>
          <a:prstGeom prst="rect">
            <a:avLst/>
          </a:prstGeom>
          <a:noFill/>
        </p:spPr>
        <p:txBody>
          <a:bodyPr wrap="square" rtlCol="0">
            <a:spAutoFit/>
          </a:bodyPr>
          <a:lstStyle/>
          <a:p>
            <a:r>
              <a:rPr lang="en-US" sz="5400" dirty="0" smtClean="0">
                <a:hlinkClick r:id="rId2"/>
              </a:rPr>
              <a:t>Yolo County Fair</a:t>
            </a:r>
            <a:endParaRPr lang="en-US" sz="5400" dirty="0" smtClean="0"/>
          </a:p>
          <a:p>
            <a:r>
              <a:rPr lang="en-US" sz="5400" dirty="0" smtClean="0"/>
              <a:t>August 17 – 19</a:t>
            </a:r>
            <a:r>
              <a:rPr lang="en-US" sz="5400" baseline="30000" dirty="0" smtClean="0"/>
              <a:t>th</a:t>
            </a:r>
            <a:r>
              <a:rPr lang="en-US" sz="5400" dirty="0" smtClean="0"/>
              <a:t>, 2016</a:t>
            </a:r>
          </a:p>
          <a:p>
            <a:r>
              <a:rPr lang="en-US" sz="5400" dirty="0" smtClean="0"/>
              <a:t>Woodland FFA</a:t>
            </a:r>
          </a:p>
          <a:p>
            <a:r>
              <a:rPr lang="en-US" sz="5400" dirty="0" smtClean="0"/>
              <a:t>May &amp; June Fairs also – See flyer!</a:t>
            </a:r>
            <a:endParaRPr lang="en-US" sz="5400" dirty="0"/>
          </a:p>
        </p:txBody>
      </p:sp>
    </p:spTree>
    <p:extLst>
      <p:ext uri="{BB962C8B-B14F-4D97-AF65-F5344CB8AC3E}">
        <p14:creationId xmlns:p14="http://schemas.microsoft.com/office/powerpoint/2010/main" val="6989847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683" y="790403"/>
            <a:ext cx="10291914" cy="1574800"/>
          </a:xfrm>
        </p:spPr>
        <p:txBody>
          <a:bodyPr>
            <a:normAutofit fontScale="90000"/>
          </a:bodyPr>
          <a:lstStyle/>
          <a:p>
            <a:r>
              <a:rPr lang="en-US" dirty="0" smtClean="0"/>
              <a:t>1/24 Theaet.com  FFA Record Book</a:t>
            </a:r>
            <a:br>
              <a:rPr lang="en-US" dirty="0" smtClean="0"/>
            </a:br>
            <a:r>
              <a:rPr lang="en-US" dirty="0" smtClean="0"/>
              <a:t>TSW learn how to keep accurate records of their work, hours involved with SAE’s &amp; FFA. P. 14 NB</a:t>
            </a:r>
            <a:endParaRPr lang="en-US" dirty="0"/>
          </a:p>
        </p:txBody>
      </p:sp>
      <p:sp>
        <p:nvSpPr>
          <p:cNvPr id="4" name="Content Placeholder 3"/>
          <p:cNvSpPr>
            <a:spLocks noGrp="1"/>
          </p:cNvSpPr>
          <p:nvPr>
            <p:ph idx="1"/>
          </p:nvPr>
        </p:nvSpPr>
        <p:spPr/>
        <p:txBody>
          <a:bodyPr/>
          <a:lstStyle/>
          <a:p>
            <a:pPr marL="457200" indent="-457200">
              <a:buFont typeface="+mj-lt"/>
              <a:buAutoNum type="arabicPeriod"/>
            </a:pPr>
            <a:r>
              <a:rPr lang="en-US" dirty="0" smtClean="0"/>
              <a:t>Why might it be a good idea to keep a record of your activities with your SAE?</a:t>
            </a:r>
          </a:p>
          <a:p>
            <a:pPr marL="457200" indent="-457200">
              <a:buFont typeface="+mj-lt"/>
              <a:buAutoNum type="arabicPeriod"/>
            </a:pPr>
            <a:r>
              <a:rPr lang="en-US" dirty="0" smtClean="0"/>
              <a:t>How can a good record book help you get a job?</a:t>
            </a:r>
          </a:p>
          <a:p>
            <a:pPr marL="457200" indent="-457200">
              <a:buFont typeface="+mj-lt"/>
              <a:buAutoNum type="arabicPeriod"/>
            </a:pPr>
            <a:r>
              <a:rPr lang="en-US" dirty="0" smtClean="0"/>
              <a:t>Awards are earned at the State level for quality record books.  </a:t>
            </a:r>
            <a:endParaRPr lang="en-US" dirty="0"/>
          </a:p>
        </p:txBody>
      </p:sp>
    </p:spTree>
    <p:extLst>
      <p:ext uri="{BB962C8B-B14F-4D97-AF65-F5344CB8AC3E}">
        <p14:creationId xmlns:p14="http://schemas.microsoft.com/office/powerpoint/2010/main" val="29471318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8629" y="638628"/>
            <a:ext cx="10885714" cy="1814286"/>
          </a:xfrm>
        </p:spPr>
        <p:txBody>
          <a:bodyPr>
            <a:normAutofit/>
          </a:bodyPr>
          <a:lstStyle/>
          <a:p>
            <a:r>
              <a:rPr lang="en-US" dirty="0" smtClean="0"/>
              <a:t>Theaet.com</a:t>
            </a:r>
            <a:br>
              <a:rPr lang="en-US" dirty="0" smtClean="0"/>
            </a:br>
            <a:r>
              <a:rPr lang="en-US" sz="3100" dirty="0" smtClean="0"/>
              <a:t>Set your password. Add Ag Biology as a class, Choose Ag Career &amp; Pathway</a:t>
            </a:r>
            <a:endParaRPr lang="en-US" sz="3100" dirty="0"/>
          </a:p>
        </p:txBody>
      </p:sp>
      <p:pic>
        <p:nvPicPr>
          <p:cNvPr id="4" name="Content Placeholder 3"/>
          <p:cNvPicPr>
            <a:picLocks noGrp="1" noChangeAspect="1"/>
          </p:cNvPicPr>
          <p:nvPr>
            <p:ph idx="1"/>
          </p:nvPr>
        </p:nvPicPr>
        <p:blipFill>
          <a:blip r:embed="rId2"/>
          <a:stretch>
            <a:fillRect/>
          </a:stretch>
        </p:blipFill>
        <p:spPr>
          <a:xfrm>
            <a:off x="1388284" y="2557463"/>
            <a:ext cx="9415432" cy="3317875"/>
          </a:xfrm>
          <a:prstGeom prst="rect">
            <a:avLst/>
          </a:prstGeom>
        </p:spPr>
      </p:pic>
    </p:spTree>
    <p:extLst>
      <p:ext uri="{BB962C8B-B14F-4D97-AF65-F5344CB8AC3E}">
        <p14:creationId xmlns:p14="http://schemas.microsoft.com/office/powerpoint/2010/main" val="4089958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15200" y="2424196"/>
            <a:ext cx="4876800" cy="3976604"/>
          </a:xfrm>
          <a:prstGeom prst="rect">
            <a:avLst/>
          </a:prstGeom>
        </p:spPr>
      </p:pic>
      <p:sp>
        <p:nvSpPr>
          <p:cNvPr id="2" name="Title 1"/>
          <p:cNvSpPr>
            <a:spLocks noGrp="1"/>
          </p:cNvSpPr>
          <p:nvPr>
            <p:ph type="title"/>
          </p:nvPr>
        </p:nvSpPr>
        <p:spPr/>
        <p:txBody>
          <a:bodyPr>
            <a:normAutofit fontScale="90000"/>
          </a:bodyPr>
          <a:lstStyle/>
          <a:p>
            <a:r>
              <a:rPr lang="en-US" dirty="0" smtClean="0"/>
              <a:t>1/25 </a:t>
            </a:r>
            <a:r>
              <a:rPr lang="en-US" dirty="0" smtClean="0">
                <a:hlinkClick r:id="rId3"/>
              </a:rPr>
              <a:t>Scientific Method</a:t>
            </a:r>
            <a:br>
              <a:rPr lang="en-US" dirty="0" smtClean="0">
                <a:hlinkClick r:id="rId3"/>
              </a:rPr>
            </a:br>
            <a:r>
              <a:rPr lang="en-US" dirty="0" smtClean="0"/>
              <a:t>Obj. TSW preform a lab using the scientific method. P. 16 NB</a:t>
            </a:r>
            <a:endParaRPr lang="en-US" dirty="0"/>
          </a:p>
        </p:txBody>
      </p:sp>
      <p:sp>
        <p:nvSpPr>
          <p:cNvPr id="3" name="Content Placeholder 2"/>
          <p:cNvSpPr>
            <a:spLocks noGrp="1"/>
          </p:cNvSpPr>
          <p:nvPr>
            <p:ph idx="1"/>
          </p:nvPr>
        </p:nvSpPr>
        <p:spPr>
          <a:xfrm>
            <a:off x="580571" y="2424197"/>
            <a:ext cx="6734629" cy="4078204"/>
          </a:xfrm>
        </p:spPr>
        <p:txBody>
          <a:bodyPr>
            <a:normAutofit lnSpcReduction="10000"/>
          </a:bodyPr>
          <a:lstStyle/>
          <a:p>
            <a:pPr marL="457200" indent="-457200">
              <a:buFont typeface="+mj-lt"/>
              <a:buAutoNum type="arabicPeriod"/>
            </a:pPr>
            <a:r>
              <a:rPr lang="en-US" dirty="0" smtClean="0"/>
              <a:t>What are the parts of the scientific method?</a:t>
            </a:r>
          </a:p>
          <a:p>
            <a:pPr marL="457200" indent="-457200">
              <a:buFont typeface="+mj-lt"/>
              <a:buAutoNum type="arabicPeriod"/>
            </a:pPr>
            <a:r>
              <a:rPr lang="en-US" dirty="0" smtClean="0"/>
              <a:t>Compare and Contrast a Control and a Variable (Experimental Group) in the scientific method.</a:t>
            </a:r>
          </a:p>
          <a:p>
            <a:pPr marL="457200" indent="-457200">
              <a:buFont typeface="+mj-lt"/>
              <a:buAutoNum type="arabicPeriod"/>
            </a:pPr>
            <a:r>
              <a:rPr lang="en-US" dirty="0" smtClean="0"/>
              <a:t>Compare and Contrast an Independent Variable and a Dependent Variable.</a:t>
            </a:r>
          </a:p>
          <a:p>
            <a:pPr marL="0" indent="0">
              <a:buNone/>
            </a:pPr>
            <a:r>
              <a:rPr lang="en-US" b="1" dirty="0" smtClean="0"/>
              <a:t>Homework: </a:t>
            </a:r>
            <a:r>
              <a:rPr lang="en-US" dirty="0" smtClean="0"/>
              <a:t>Email me your definition of Agriculture and Leadership.  Attach a picture that represents how you see Agriculture and Leadership.  It can be your own picture too.</a:t>
            </a:r>
          </a:p>
          <a:p>
            <a:pPr marL="0" indent="0">
              <a:buNone/>
            </a:pPr>
            <a:r>
              <a:rPr lang="en-US" dirty="0" smtClean="0">
                <a:hlinkClick r:id="rId4"/>
              </a:rPr>
              <a:t>jmcallister@wusd.k12.ca.us</a:t>
            </a:r>
            <a:endParaRPr lang="en-US" dirty="0" smtClean="0"/>
          </a:p>
          <a:p>
            <a:pPr marL="0" indent="0">
              <a:buNone/>
            </a:pPr>
            <a:endParaRPr lang="en-US" dirty="0"/>
          </a:p>
        </p:txBody>
      </p:sp>
    </p:spTree>
    <p:extLst>
      <p:ext uri="{BB962C8B-B14F-4D97-AF65-F5344CB8AC3E}">
        <p14:creationId xmlns:p14="http://schemas.microsoft.com/office/powerpoint/2010/main" val="41395770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Edible Plant Game</a:t>
            </a:r>
            <a:endParaRPr lang="en-US" dirty="0"/>
          </a:p>
        </p:txBody>
      </p:sp>
      <p:sp>
        <p:nvSpPr>
          <p:cNvPr id="3" name="Content Placeholder 2"/>
          <p:cNvSpPr>
            <a:spLocks noGrp="1"/>
          </p:cNvSpPr>
          <p:nvPr>
            <p:ph idx="1"/>
          </p:nvPr>
        </p:nvSpPr>
        <p:spPr/>
        <p:txBody>
          <a:bodyPr/>
          <a:lstStyle/>
          <a:p>
            <a:r>
              <a:rPr lang="en-US" dirty="0" smtClean="0"/>
              <a:t>Have 1 or 2 partners.</a:t>
            </a:r>
          </a:p>
          <a:p>
            <a:r>
              <a:rPr lang="en-US" dirty="0" smtClean="0"/>
              <a:t>Get 1 card to share among the 2 – 3 of you.</a:t>
            </a:r>
          </a:p>
          <a:p>
            <a:r>
              <a:rPr lang="en-US" dirty="0" smtClean="0"/>
              <a:t>Someone starts by reading the description at the bottom.</a:t>
            </a:r>
          </a:p>
          <a:p>
            <a:r>
              <a:rPr lang="en-US" dirty="0" smtClean="0"/>
              <a:t>Whoever’s description is on someone else’s card Identifies what it is: “ Carrot”</a:t>
            </a:r>
          </a:p>
          <a:p>
            <a:r>
              <a:rPr lang="en-US" dirty="0" smtClean="0"/>
              <a:t>Then the “Carrot” reader reads the description on the bottom of their card, etc.</a:t>
            </a:r>
            <a:endParaRPr lang="en-US" dirty="0"/>
          </a:p>
        </p:txBody>
      </p:sp>
    </p:spTree>
    <p:extLst>
      <p:ext uri="{BB962C8B-B14F-4D97-AF65-F5344CB8AC3E}">
        <p14:creationId xmlns:p14="http://schemas.microsoft.com/office/powerpoint/2010/main" val="109111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8865752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17608729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8719821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33956426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p:spPr>
      </p:pic>
    </p:spTree>
    <p:extLst>
      <p:ext uri="{BB962C8B-B14F-4D97-AF65-F5344CB8AC3E}">
        <p14:creationId xmlns:p14="http://schemas.microsoft.com/office/powerpoint/2010/main" val="22836155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p:spPr>
      </p:pic>
    </p:spTree>
    <p:extLst>
      <p:ext uri="{BB962C8B-B14F-4D97-AF65-F5344CB8AC3E}">
        <p14:creationId xmlns:p14="http://schemas.microsoft.com/office/powerpoint/2010/main" val="956600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9120" y="982132"/>
            <a:ext cx="4919731" cy="1303867"/>
          </a:xfrm>
        </p:spPr>
        <p:txBody>
          <a:bodyPr/>
          <a:lstStyle/>
          <a:p>
            <a:r>
              <a:rPr lang="en-US" dirty="0" smtClean="0"/>
              <a:t>Yolo County Fair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4943" y="2557463"/>
            <a:ext cx="4442113" cy="331787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0124" y="141669"/>
            <a:ext cx="2452948" cy="32841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767" y="260798"/>
            <a:ext cx="4077920" cy="30458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7675" y="3628055"/>
            <a:ext cx="4005397" cy="299168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988" y="3780862"/>
            <a:ext cx="3569955" cy="2666448"/>
          </a:xfrm>
          <a:prstGeom prst="rect">
            <a:avLst/>
          </a:prstGeom>
        </p:spPr>
      </p:pic>
    </p:spTree>
    <p:extLst>
      <p:ext uri="{BB962C8B-B14F-4D97-AF65-F5344CB8AC3E}">
        <p14:creationId xmlns:p14="http://schemas.microsoft.com/office/powerpoint/2010/main" val="125408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p:spPr>
      </p:pic>
    </p:spTree>
    <p:extLst>
      <p:ext uri="{BB962C8B-B14F-4D97-AF65-F5344CB8AC3E}">
        <p14:creationId xmlns:p14="http://schemas.microsoft.com/office/powerpoint/2010/main" val="9798768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1/26 Body Systems p. 1048BB</a:t>
            </a:r>
            <a:br>
              <a:rPr lang="en-US" dirty="0" smtClean="0"/>
            </a:br>
            <a:r>
              <a:rPr lang="en-US" dirty="0" err="1" smtClean="0"/>
              <a:t>Obj</a:t>
            </a:r>
            <a:r>
              <a:rPr lang="en-US" dirty="0" smtClean="0"/>
              <a:t>: TSW Understand how body systems interact to maintain </a:t>
            </a:r>
            <a:r>
              <a:rPr lang="en-US" dirty="0" smtClean="0">
                <a:hlinkClick r:id="rId2"/>
              </a:rPr>
              <a:t>homeostasis</a:t>
            </a:r>
            <a:r>
              <a:rPr lang="en-US" dirty="0" smtClean="0"/>
              <a:t>. Pg. 18 NB</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98105" y="2560320"/>
            <a:ext cx="3396566" cy="3968103"/>
          </a:xfrm>
        </p:spPr>
      </p:pic>
      <p:sp>
        <p:nvSpPr>
          <p:cNvPr id="4" name="Content Placeholder 3"/>
          <p:cNvSpPr>
            <a:spLocks noGrp="1"/>
          </p:cNvSpPr>
          <p:nvPr>
            <p:ph sz="half" idx="2"/>
          </p:nvPr>
        </p:nvSpPr>
        <p:spPr/>
        <p:txBody>
          <a:bodyPr>
            <a:normAutofit lnSpcReduction="10000"/>
          </a:bodyPr>
          <a:lstStyle/>
          <a:p>
            <a:pPr marL="514350" indent="-514350">
              <a:buFont typeface="+mj-lt"/>
              <a:buAutoNum type="arabicPeriod"/>
            </a:pPr>
            <a:r>
              <a:rPr lang="en-US" dirty="0" smtClean="0"/>
              <a:t>Define homeostasis.</a:t>
            </a:r>
          </a:p>
          <a:p>
            <a:pPr marL="514350" indent="-514350">
              <a:buFont typeface="+mj-lt"/>
              <a:buAutoNum type="arabicPeriod"/>
            </a:pPr>
            <a:r>
              <a:rPr lang="en-US" dirty="0" smtClean="0"/>
              <a:t>Name two body systems that you think of that interact to maintain homeostasis. </a:t>
            </a:r>
          </a:p>
          <a:p>
            <a:pPr marL="514350" indent="-514350">
              <a:buFont typeface="+mj-lt"/>
              <a:buAutoNum type="arabicPeriod"/>
            </a:pPr>
            <a:r>
              <a:rPr lang="en-US" dirty="0" smtClean="0"/>
              <a:t>For each of the body systems you named in question #2, name a cell, tissue, and organ that make up that body system.</a:t>
            </a:r>
            <a:endParaRPr lang="en-US" dirty="0"/>
          </a:p>
        </p:txBody>
      </p:sp>
    </p:spTree>
    <p:extLst>
      <p:ext uri="{BB962C8B-B14F-4D97-AF65-F5344CB8AC3E}">
        <p14:creationId xmlns:p14="http://schemas.microsoft.com/office/powerpoint/2010/main" val="8128262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Kahoots</a:t>
            </a:r>
            <a:r>
              <a:rPr lang="en-US" dirty="0" smtClean="0"/>
              <a:t/>
            </a:r>
            <a:br>
              <a:rPr lang="en-US" dirty="0" smtClean="0"/>
            </a:br>
            <a:r>
              <a:rPr lang="en-US" dirty="0" smtClean="0"/>
              <a:t>Ag Biology, BUT FIRST…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FFA Website= FFA.org  Page 13 NB</a:t>
            </a:r>
          </a:p>
          <a:p>
            <a:r>
              <a:rPr lang="en-US" dirty="0" smtClean="0"/>
              <a:t>What is Official Dress?  </a:t>
            </a:r>
          </a:p>
          <a:p>
            <a:r>
              <a:rPr lang="en-US" dirty="0" smtClean="0"/>
              <a:t>List all the parts.</a:t>
            </a:r>
          </a:p>
          <a:p>
            <a:r>
              <a:rPr lang="en-US" dirty="0" smtClean="0"/>
              <a:t>When do you wear it?</a:t>
            </a:r>
          </a:p>
          <a:p>
            <a:r>
              <a:rPr lang="en-US" dirty="0" smtClean="0"/>
              <a:t>Describe your conduct when wearing the Official Dress.</a:t>
            </a:r>
          </a:p>
          <a:p>
            <a:r>
              <a:rPr lang="en-US" dirty="0" smtClean="0"/>
              <a:t>If you are involved in the Back to School </a:t>
            </a:r>
            <a:r>
              <a:rPr lang="en-US" dirty="0"/>
              <a:t>N</a:t>
            </a:r>
            <a:r>
              <a:rPr lang="en-US" dirty="0" smtClean="0"/>
              <a:t>ight table (Jan. 25</a:t>
            </a:r>
            <a:r>
              <a:rPr lang="en-US" baseline="30000" dirty="0" smtClean="0"/>
              <a:t>th</a:t>
            </a:r>
            <a:r>
              <a:rPr lang="en-US" dirty="0" smtClean="0"/>
              <a:t>), and the 9</a:t>
            </a:r>
            <a:r>
              <a:rPr lang="en-US" baseline="30000" dirty="0" smtClean="0"/>
              <a:t>th</a:t>
            </a:r>
            <a:r>
              <a:rPr lang="en-US" dirty="0" smtClean="0"/>
              <a:t> grade recruitment (Jan. 27</a:t>
            </a:r>
            <a:r>
              <a:rPr lang="en-US" baseline="30000" dirty="0" smtClean="0"/>
              <a:t>th</a:t>
            </a:r>
            <a:r>
              <a:rPr lang="en-US" dirty="0" smtClean="0"/>
              <a:t>), I expect you to be in official dress.</a:t>
            </a:r>
          </a:p>
          <a:p>
            <a:r>
              <a:rPr lang="en-US" dirty="0" smtClean="0"/>
              <a:t>Sign up with McAllister!</a:t>
            </a:r>
            <a:r>
              <a:rPr lang="en-US" dirty="0" smtClean="0">
                <a:sym typeface="Wingdings" panose="05000000000000000000" pitchFamily="2" charset="2"/>
              </a:rPr>
              <a:t></a:t>
            </a:r>
            <a:endParaRPr lang="en-US" dirty="0" smtClean="0"/>
          </a:p>
          <a:p>
            <a:endParaRPr lang="en-US" dirty="0"/>
          </a:p>
        </p:txBody>
      </p:sp>
    </p:spTree>
    <p:extLst>
      <p:ext uri="{BB962C8B-B14F-4D97-AF65-F5344CB8AC3E}">
        <p14:creationId xmlns:p14="http://schemas.microsoft.com/office/powerpoint/2010/main" val="40430166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Types of SAE’s</a:t>
            </a:r>
            <a:endParaRPr lang="en-US" dirty="0"/>
          </a:p>
        </p:txBody>
      </p:sp>
      <p:sp>
        <p:nvSpPr>
          <p:cNvPr id="3" name="Content Placeholder 2"/>
          <p:cNvSpPr>
            <a:spLocks noGrp="1"/>
          </p:cNvSpPr>
          <p:nvPr>
            <p:ph idx="1"/>
          </p:nvPr>
        </p:nvSpPr>
        <p:spPr>
          <a:xfrm>
            <a:off x="619432" y="2433484"/>
            <a:ext cx="10958051" cy="3442384"/>
          </a:xfrm>
        </p:spPr>
        <p:txBody>
          <a:bodyPr>
            <a:normAutofit fontScale="92500" lnSpcReduction="10000"/>
          </a:bodyPr>
          <a:lstStyle/>
          <a:p>
            <a:r>
              <a:rPr lang="en-US" b="1" dirty="0" smtClean="0">
                <a:hlinkClick r:id="rId2"/>
              </a:rPr>
              <a:t>Ownership/ Entrepreneurship </a:t>
            </a:r>
            <a:r>
              <a:rPr lang="en-US" dirty="0" smtClean="0"/>
              <a:t>– caring for Chickens, Bunnies, Guinee Pigs, other animals</a:t>
            </a:r>
          </a:p>
          <a:p>
            <a:r>
              <a:rPr lang="en-US" b="1" dirty="0" smtClean="0"/>
              <a:t>Placement/ Internship </a:t>
            </a:r>
            <a:r>
              <a:rPr lang="en-US" dirty="0" smtClean="0"/>
              <a:t>– Fiery Ginger Farms, Dave </a:t>
            </a:r>
            <a:r>
              <a:rPr lang="en-US" dirty="0" err="1" smtClean="0"/>
              <a:t>Vierra</a:t>
            </a:r>
            <a:r>
              <a:rPr lang="en-US" dirty="0" smtClean="0"/>
              <a:t> Farms, Andrew </a:t>
            </a:r>
            <a:r>
              <a:rPr lang="en-US" dirty="0" err="1" smtClean="0"/>
              <a:t>Codd</a:t>
            </a:r>
            <a:endParaRPr lang="en-US" dirty="0" smtClean="0"/>
          </a:p>
          <a:p>
            <a:r>
              <a:rPr lang="en-US" b="1" dirty="0" smtClean="0"/>
              <a:t>Research</a:t>
            </a:r>
            <a:r>
              <a:rPr lang="en-US" dirty="0" smtClean="0"/>
              <a:t>- best fertilization methods in  plants, Aquaculture project</a:t>
            </a:r>
          </a:p>
          <a:p>
            <a:r>
              <a:rPr lang="en-US" b="1" dirty="0" smtClean="0"/>
              <a:t>Exploratory</a:t>
            </a:r>
            <a:r>
              <a:rPr lang="en-US" dirty="0" smtClean="0"/>
              <a:t> – Research possible Careers in </a:t>
            </a:r>
            <a:r>
              <a:rPr lang="en-US" dirty="0" smtClean="0">
                <a:hlinkClick r:id="rId3"/>
              </a:rPr>
              <a:t>AFNR </a:t>
            </a:r>
            <a:endParaRPr lang="en-US" dirty="0" smtClean="0"/>
          </a:p>
          <a:p>
            <a:r>
              <a:rPr lang="en-US" b="1" dirty="0" smtClean="0"/>
              <a:t>School Based Enterprise </a:t>
            </a:r>
            <a:r>
              <a:rPr lang="en-US" dirty="0" smtClean="0"/>
              <a:t>– After or before school, managing working school garden, fresh food drive, research in a greenhouse, </a:t>
            </a:r>
            <a:r>
              <a:rPr lang="en-US" dirty="0" err="1" smtClean="0"/>
              <a:t>Biodigestion</a:t>
            </a:r>
            <a:r>
              <a:rPr lang="en-US" dirty="0" smtClean="0"/>
              <a:t>, Composting, Tower Gardens, Recycling program</a:t>
            </a:r>
          </a:p>
          <a:p>
            <a:r>
              <a:rPr lang="en-US" b="1" dirty="0" smtClean="0"/>
              <a:t>Service Learning </a:t>
            </a:r>
            <a:r>
              <a:rPr lang="en-US" dirty="0" smtClean="0"/>
              <a:t>– Farm to Fork Festival, </a:t>
            </a:r>
            <a:r>
              <a:rPr lang="en-US" dirty="0" err="1" smtClean="0"/>
              <a:t>Bryte</a:t>
            </a:r>
            <a:r>
              <a:rPr lang="en-US" dirty="0" smtClean="0"/>
              <a:t> Community Parking Lot Sale</a:t>
            </a:r>
          </a:p>
          <a:p>
            <a:endParaRPr lang="en-US" dirty="0"/>
          </a:p>
        </p:txBody>
      </p:sp>
    </p:spTree>
    <p:extLst>
      <p:ext uri="{BB962C8B-B14F-4D97-AF65-F5344CB8AC3E}">
        <p14:creationId xmlns:p14="http://schemas.microsoft.com/office/powerpoint/2010/main" val="2737630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155" y="471144"/>
            <a:ext cx="11243256" cy="1303867"/>
          </a:xfrm>
        </p:spPr>
        <p:txBody>
          <a:bodyPr>
            <a:normAutofit/>
          </a:bodyPr>
          <a:lstStyle/>
          <a:p>
            <a:r>
              <a:rPr lang="en-US" sz="3200" dirty="0" smtClean="0"/>
              <a:t>Learning about FFA Activity</a:t>
            </a:r>
            <a:br>
              <a:rPr lang="en-US" sz="3200" dirty="0" smtClean="0"/>
            </a:br>
            <a:r>
              <a:rPr lang="en-US" sz="3200" dirty="0" smtClean="0"/>
              <a:t>Match each of the following FFA words to what they are: P. 15 NB</a:t>
            </a:r>
            <a:endParaRPr lang="en-US" sz="3200" dirty="0"/>
          </a:p>
        </p:txBody>
      </p:sp>
      <p:sp>
        <p:nvSpPr>
          <p:cNvPr id="3" name="Content Placeholder 2"/>
          <p:cNvSpPr>
            <a:spLocks noGrp="1"/>
          </p:cNvSpPr>
          <p:nvPr>
            <p:ph sz="half" idx="1"/>
          </p:nvPr>
        </p:nvSpPr>
        <p:spPr>
          <a:xfrm>
            <a:off x="1242205" y="2086188"/>
            <a:ext cx="4718304" cy="4350930"/>
          </a:xfrm>
        </p:spPr>
        <p:txBody>
          <a:bodyPr>
            <a:normAutofit/>
          </a:bodyPr>
          <a:lstStyle/>
          <a:p>
            <a:r>
              <a:rPr lang="en-US" dirty="0" smtClean="0"/>
              <a:t>SALUTE</a:t>
            </a:r>
          </a:p>
          <a:p>
            <a:r>
              <a:rPr lang="en-US" dirty="0"/>
              <a:t>Written By E. M. Tiffany</a:t>
            </a:r>
          </a:p>
          <a:p>
            <a:r>
              <a:rPr lang="en-US" dirty="0"/>
              <a:t>I believe in the future of agriculture,…</a:t>
            </a:r>
          </a:p>
          <a:p>
            <a:r>
              <a:rPr lang="en-US" dirty="0"/>
              <a:t>National Blue and Corn </a:t>
            </a:r>
            <a:r>
              <a:rPr lang="en-US" dirty="0" smtClean="0"/>
              <a:t>Gold</a:t>
            </a:r>
          </a:p>
          <a:p>
            <a:r>
              <a:rPr lang="en-US" dirty="0" smtClean="0"/>
              <a:t>MOTTO</a:t>
            </a:r>
          </a:p>
          <a:p>
            <a:r>
              <a:rPr lang="en-US" dirty="0" smtClean="0"/>
              <a:t>This </a:t>
            </a:r>
            <a:r>
              <a:rPr lang="en-US" dirty="0"/>
              <a:t>consists of 5 symbols: cross section of Corn, the rising Sun, the Plow, the Eagle, the Owl</a:t>
            </a:r>
          </a:p>
          <a:p>
            <a:endParaRPr lang="en-US" dirty="0" smtClean="0"/>
          </a:p>
          <a:p>
            <a:endParaRPr lang="en-US" dirty="0"/>
          </a:p>
          <a:p>
            <a:endParaRPr lang="en-US" dirty="0"/>
          </a:p>
        </p:txBody>
      </p:sp>
      <p:sp>
        <p:nvSpPr>
          <p:cNvPr id="4" name="Content Placeholder 3"/>
          <p:cNvSpPr>
            <a:spLocks noGrp="1"/>
          </p:cNvSpPr>
          <p:nvPr>
            <p:ph sz="half" idx="2"/>
          </p:nvPr>
        </p:nvSpPr>
        <p:spPr>
          <a:xfrm>
            <a:off x="6136783" y="2086188"/>
            <a:ext cx="5356232" cy="4350930"/>
          </a:xfrm>
        </p:spPr>
        <p:txBody>
          <a:bodyPr>
            <a:normAutofit/>
          </a:bodyPr>
          <a:lstStyle/>
          <a:p>
            <a:r>
              <a:rPr lang="en-US" dirty="0" smtClean="0"/>
              <a:t>EMBLEM</a:t>
            </a:r>
          </a:p>
          <a:p>
            <a:r>
              <a:rPr lang="en-US" dirty="0" smtClean="0"/>
              <a:t>Learning </a:t>
            </a:r>
            <a:r>
              <a:rPr lang="en-US" dirty="0"/>
              <a:t>to </a:t>
            </a:r>
            <a:r>
              <a:rPr lang="en-US" dirty="0" smtClean="0"/>
              <a:t>Do, Doing </a:t>
            </a:r>
            <a:r>
              <a:rPr lang="en-US" dirty="0"/>
              <a:t>to Learn,</a:t>
            </a:r>
          </a:p>
          <a:p>
            <a:pPr marL="0" indent="0">
              <a:buNone/>
            </a:pPr>
            <a:r>
              <a:rPr lang="en-US" dirty="0"/>
              <a:t>Earning to </a:t>
            </a:r>
            <a:r>
              <a:rPr lang="en-US" dirty="0" smtClean="0"/>
              <a:t>Live, Living </a:t>
            </a:r>
            <a:r>
              <a:rPr lang="en-US" dirty="0"/>
              <a:t>to Serve</a:t>
            </a:r>
            <a:r>
              <a:rPr lang="en-US" dirty="0" smtClean="0"/>
              <a:t>.</a:t>
            </a:r>
          </a:p>
          <a:p>
            <a:r>
              <a:rPr lang="en-US" dirty="0" smtClean="0"/>
              <a:t>CREED</a:t>
            </a:r>
          </a:p>
          <a:p>
            <a:r>
              <a:rPr lang="en-US" dirty="0"/>
              <a:t>I pledge allegiance to the Flag of the United States of America and to the Republic for which it stands, </a:t>
            </a:r>
            <a:r>
              <a:rPr lang="en-US" dirty="0" smtClean="0"/>
              <a:t>…</a:t>
            </a:r>
          </a:p>
          <a:p>
            <a:r>
              <a:rPr lang="en-US" dirty="0"/>
              <a:t>COLORS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9798117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love my neighbor who…</a:t>
            </a:r>
            <a:endParaRPr lang="en-US" dirty="0"/>
          </a:p>
        </p:txBody>
      </p:sp>
      <p:sp>
        <p:nvSpPr>
          <p:cNvPr id="3" name="Content Placeholder 2"/>
          <p:cNvSpPr>
            <a:spLocks noGrp="1"/>
          </p:cNvSpPr>
          <p:nvPr>
            <p:ph idx="1"/>
          </p:nvPr>
        </p:nvSpPr>
        <p:spPr>
          <a:xfrm>
            <a:off x="624114" y="2409371"/>
            <a:ext cx="10972800" cy="3860800"/>
          </a:xfrm>
        </p:spPr>
        <p:txBody>
          <a:bodyPr>
            <a:normAutofit lnSpcReduction="10000"/>
          </a:bodyPr>
          <a:lstStyle/>
          <a:p>
            <a:r>
              <a:rPr lang="en-US" dirty="0" smtClean="0"/>
              <a:t>Everyone clear the center tables to the sides of the classroom.</a:t>
            </a:r>
          </a:p>
          <a:p>
            <a:r>
              <a:rPr lang="en-US" dirty="0" smtClean="0"/>
              <a:t>Place the chairs in a circle, 1 less than the number of people.</a:t>
            </a:r>
          </a:p>
          <a:p>
            <a:r>
              <a:rPr lang="en-US" dirty="0" smtClean="0"/>
              <a:t>McAllister starts, standing in the center, &amp; says “I love my neighbor who…</a:t>
            </a:r>
          </a:p>
          <a:p>
            <a:r>
              <a:rPr lang="en-US" dirty="0" smtClean="0"/>
              <a:t>Then everyone who can agree or has see that, done that, has that, gets to get up from their chair and move to a chair that is NOT next to the chair they are currently sitting in.</a:t>
            </a:r>
          </a:p>
          <a:p>
            <a:r>
              <a:rPr lang="en-US" dirty="0" smtClean="0"/>
              <a:t>If you are the one who is left out, you are the next person to stand in the center and say “ I love my neighbor who…”</a:t>
            </a:r>
          </a:p>
          <a:p>
            <a:r>
              <a:rPr lang="en-US" dirty="0" smtClean="0"/>
              <a:t>If you are in the center, you can not go back to the previous chair you were sitting in before you were the last one without a chair.</a:t>
            </a:r>
            <a:endParaRPr lang="en-US" dirty="0"/>
          </a:p>
        </p:txBody>
      </p:sp>
    </p:spTree>
    <p:extLst>
      <p:ext uri="{BB962C8B-B14F-4D97-AF65-F5344CB8AC3E}">
        <p14:creationId xmlns:p14="http://schemas.microsoft.com/office/powerpoint/2010/main" val="1792921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Inventory what needs to be fixed in our program with the Bunny Hutch and Chicken Tractors and Garden Beds</a:t>
            </a:r>
            <a:endParaRPr lang="en-US" dirty="0"/>
          </a:p>
        </p:txBody>
      </p:sp>
      <p:sp>
        <p:nvSpPr>
          <p:cNvPr id="3" name="Content Placeholder 2"/>
          <p:cNvSpPr>
            <a:spLocks noGrp="1"/>
          </p:cNvSpPr>
          <p:nvPr>
            <p:ph idx="1"/>
          </p:nvPr>
        </p:nvSpPr>
        <p:spPr>
          <a:xfrm>
            <a:off x="638629" y="2556931"/>
            <a:ext cx="10914742" cy="3684211"/>
          </a:xfrm>
        </p:spPr>
        <p:txBody>
          <a:bodyPr/>
          <a:lstStyle/>
          <a:p>
            <a:r>
              <a:rPr lang="en-US" dirty="0" smtClean="0"/>
              <a:t>Students use measuring tapes and phones to take pictures.</a:t>
            </a:r>
          </a:p>
          <a:p>
            <a:r>
              <a:rPr lang="en-US" dirty="0" smtClean="0"/>
              <a:t>Our Ag Advisory Panel will be here in February.  We have to have everything up to snuff.</a:t>
            </a:r>
          </a:p>
          <a:p>
            <a:r>
              <a:rPr lang="en-US" dirty="0" smtClean="0"/>
              <a:t>Clean Chicken Tractors, Bunny hutch, Evaluate Tank – New Bunny</a:t>
            </a:r>
            <a:r>
              <a:rPr lang="en-US" dirty="0" smtClean="0">
                <a:sym typeface="Wingdings" panose="05000000000000000000" pitchFamily="2" charset="2"/>
              </a:rPr>
              <a:t>, Sweep concrete, spray “Bugs” stain.  Pull any dead or yellowing leaves &amp; feed to chickens – Yes you can let them out.</a:t>
            </a:r>
            <a:endParaRPr lang="en-US" dirty="0"/>
          </a:p>
        </p:txBody>
      </p:sp>
    </p:spTree>
    <p:extLst>
      <p:ext uri="{BB962C8B-B14F-4D97-AF65-F5344CB8AC3E}">
        <p14:creationId xmlns:p14="http://schemas.microsoft.com/office/powerpoint/2010/main" val="650734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a:xfrm>
            <a:off x="592428" y="2395470"/>
            <a:ext cx="10985679" cy="3480398"/>
          </a:xfrm>
        </p:spPr>
        <p:txBody>
          <a:bodyPr>
            <a:normAutofit fontScale="92500"/>
          </a:bodyPr>
          <a:lstStyle/>
          <a:p>
            <a:r>
              <a:rPr lang="en-US" b="1" dirty="0" smtClean="0"/>
              <a:t>Objective:</a:t>
            </a:r>
            <a:r>
              <a:rPr lang="en-US" dirty="0" smtClean="0"/>
              <a:t> Using the Scientific Method, test whether different seeds (Radish and Lettuce) impact each others growth.</a:t>
            </a:r>
          </a:p>
          <a:p>
            <a:r>
              <a:rPr lang="en-US" b="1" dirty="0" smtClean="0"/>
              <a:t>Essential Question: </a:t>
            </a:r>
            <a:r>
              <a:rPr lang="en-US" dirty="0" smtClean="0"/>
              <a:t>Can radish seeds impact the growth of lettuce seeds?</a:t>
            </a:r>
          </a:p>
          <a:p>
            <a:r>
              <a:rPr lang="en-US" b="1" dirty="0" smtClean="0"/>
              <a:t>Background:</a:t>
            </a:r>
            <a:r>
              <a:rPr lang="en-US" dirty="0" smtClean="0"/>
              <a:t> (Paragraph) Explain Vocabulary: Germination, Competition for Resources</a:t>
            </a:r>
          </a:p>
          <a:p>
            <a:pPr lvl="1"/>
            <a:r>
              <a:rPr lang="en-US" dirty="0" smtClean="0"/>
              <a:t>Cite Sources: </a:t>
            </a:r>
            <a:r>
              <a:rPr lang="en-US" dirty="0" smtClean="0">
                <a:hlinkClick r:id="rId2"/>
              </a:rPr>
              <a:t>Allelopathy: How Plants Suppress </a:t>
            </a:r>
            <a:r>
              <a:rPr lang="en-US" dirty="0">
                <a:hlinkClick r:id="rId2"/>
              </a:rPr>
              <a:t>O</a:t>
            </a:r>
            <a:r>
              <a:rPr lang="en-US" dirty="0" smtClean="0">
                <a:hlinkClick r:id="rId2"/>
              </a:rPr>
              <a:t>ther Plants</a:t>
            </a:r>
            <a:r>
              <a:rPr lang="en-US" dirty="0" smtClean="0"/>
              <a:t>   </a:t>
            </a:r>
            <a:r>
              <a:rPr lang="en-US" dirty="0"/>
              <a:t>(Ferguson, </a:t>
            </a:r>
            <a:r>
              <a:rPr lang="en-US" dirty="0" err="1" smtClean="0"/>
              <a:t>Rathinasabapathi</a:t>
            </a:r>
            <a:r>
              <a:rPr lang="en-US" dirty="0" smtClean="0"/>
              <a:t>, Chase, 2013)</a:t>
            </a:r>
          </a:p>
          <a:p>
            <a:r>
              <a:rPr lang="en-US" b="1" dirty="0" smtClean="0"/>
              <a:t>Hypothesis/ Purpose:  </a:t>
            </a:r>
            <a:r>
              <a:rPr lang="en-US" dirty="0" smtClean="0"/>
              <a:t>If radish seeds are grown with lettuce seeds, then the lettuce seeds will not  germinate.</a:t>
            </a:r>
          </a:p>
          <a:p>
            <a:endParaRPr lang="en-US" dirty="0"/>
          </a:p>
        </p:txBody>
      </p:sp>
    </p:spTree>
    <p:extLst>
      <p:ext uri="{BB962C8B-B14F-4D97-AF65-F5344CB8AC3E}">
        <p14:creationId xmlns:p14="http://schemas.microsoft.com/office/powerpoint/2010/main" val="2077537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18186" y="2434107"/>
            <a:ext cx="10972800" cy="3441761"/>
          </a:xfrm>
        </p:spPr>
        <p:txBody>
          <a:bodyPr>
            <a:normAutofit lnSpcReduction="10000"/>
          </a:bodyPr>
          <a:lstStyle/>
          <a:p>
            <a:r>
              <a:rPr lang="en-US" b="1" dirty="0" smtClean="0"/>
              <a:t>Materials:</a:t>
            </a:r>
            <a:r>
              <a:rPr lang="en-US" dirty="0" smtClean="0"/>
              <a:t> Petri Dishes, Pipettes (2mL), Petri dish paper, Radish seeds, Lettuce seeds</a:t>
            </a:r>
          </a:p>
          <a:p>
            <a:r>
              <a:rPr lang="en-US" b="1" dirty="0" smtClean="0"/>
              <a:t>Procedure: </a:t>
            </a:r>
            <a:r>
              <a:rPr lang="en-US" dirty="0" smtClean="0"/>
              <a:t>(Make sure your procedure can be duplicated exactly by someone who has never done this lab – Be very specific.)</a:t>
            </a:r>
          </a:p>
          <a:p>
            <a:pPr lvl="1"/>
            <a:r>
              <a:rPr lang="en-US" b="1" dirty="0" smtClean="0"/>
              <a:t>Step 1:  </a:t>
            </a:r>
          </a:p>
          <a:p>
            <a:pPr lvl="1"/>
            <a:r>
              <a:rPr lang="en-US" b="1" dirty="0" smtClean="0"/>
              <a:t>Step 2:</a:t>
            </a:r>
          </a:p>
          <a:p>
            <a:pPr lvl="1"/>
            <a:r>
              <a:rPr lang="en-US" b="1" dirty="0" smtClean="0"/>
              <a:t>Step 3:</a:t>
            </a:r>
          </a:p>
          <a:p>
            <a:pPr lvl="1"/>
            <a:r>
              <a:rPr lang="en-US" b="1" dirty="0" smtClean="0"/>
              <a:t>Step 4:</a:t>
            </a:r>
          </a:p>
          <a:p>
            <a:pPr lvl="1"/>
            <a:r>
              <a:rPr lang="en-US" b="1" dirty="0" smtClean="0"/>
              <a:t>Step 5:</a:t>
            </a:r>
            <a:endParaRPr lang="en-US" b="1" dirty="0"/>
          </a:p>
        </p:txBody>
      </p:sp>
    </p:spTree>
    <p:extLst>
      <p:ext uri="{BB962C8B-B14F-4D97-AF65-F5344CB8AC3E}">
        <p14:creationId xmlns:p14="http://schemas.microsoft.com/office/powerpoint/2010/main" val="3842999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432" y="448178"/>
            <a:ext cx="9601196" cy="1303867"/>
          </a:xfrm>
        </p:spPr>
        <p:txBody>
          <a:bodyPr/>
          <a:lstStyle/>
          <a:p>
            <a:r>
              <a:rPr lang="en-US" dirty="0"/>
              <a:t>Allelopathy Lab</a:t>
            </a:r>
          </a:p>
        </p:txBody>
      </p:sp>
      <p:sp>
        <p:nvSpPr>
          <p:cNvPr id="3" name="Content Placeholder 2"/>
          <p:cNvSpPr>
            <a:spLocks noGrp="1"/>
          </p:cNvSpPr>
          <p:nvPr>
            <p:ph idx="1"/>
          </p:nvPr>
        </p:nvSpPr>
        <p:spPr>
          <a:xfrm>
            <a:off x="695458" y="1970468"/>
            <a:ext cx="10895527" cy="3905400"/>
          </a:xfrm>
        </p:spPr>
        <p:txBody>
          <a:bodyPr/>
          <a:lstStyle/>
          <a:p>
            <a:r>
              <a:rPr lang="en-US" b="1" dirty="0" smtClean="0"/>
              <a:t>Data: </a:t>
            </a:r>
            <a:r>
              <a:rPr lang="en-US" dirty="0" smtClean="0"/>
              <a:t>(Qualitative &amp; </a:t>
            </a:r>
            <a:r>
              <a:rPr lang="en-US" b="1" dirty="0" smtClean="0"/>
              <a:t>Quantitative – numbers, values</a:t>
            </a:r>
            <a:r>
              <a:rPr lang="en-US" dirty="0" smtClean="0"/>
              <a:t>)</a:t>
            </a:r>
          </a:p>
          <a:p>
            <a:pPr lvl="1"/>
            <a:r>
              <a:rPr lang="en-US" b="1" dirty="0" smtClean="0"/>
              <a:t>Table 1:  </a:t>
            </a:r>
            <a:r>
              <a:rPr lang="en-US" dirty="0" smtClean="0"/>
              <a:t>The table below shows the different germination rates of radish and lettuce seeds when grown together and separately.  </a:t>
            </a:r>
            <a:r>
              <a:rPr lang="en-US" sz="1200" dirty="0" smtClean="0"/>
              <a:t>(10 font)</a:t>
            </a:r>
          </a:p>
          <a:p>
            <a:pPr marL="457200" lvl="1" indent="0">
              <a:buNone/>
            </a:pPr>
            <a:endParaRPr lang="en-US" dirty="0" smtClean="0"/>
          </a:p>
          <a:p>
            <a:pPr marL="457200" lvl="1" indent="0">
              <a:buNone/>
            </a:pPr>
            <a:endParaRPr lang="en-US" dirty="0"/>
          </a:p>
        </p:txBody>
      </p:sp>
      <p:pic>
        <p:nvPicPr>
          <p:cNvPr id="4" name="Picture 3"/>
          <p:cNvPicPr>
            <a:picLocks noChangeAspect="1"/>
          </p:cNvPicPr>
          <p:nvPr/>
        </p:nvPicPr>
        <p:blipFill>
          <a:blip r:embed="rId2"/>
          <a:stretch>
            <a:fillRect/>
          </a:stretch>
        </p:blipFill>
        <p:spPr>
          <a:xfrm>
            <a:off x="696319" y="3412901"/>
            <a:ext cx="10989625" cy="2681390"/>
          </a:xfrm>
          <a:prstGeom prst="rect">
            <a:avLst/>
          </a:prstGeom>
        </p:spPr>
      </p:pic>
      <p:pic>
        <p:nvPicPr>
          <p:cNvPr id="5" name="Picture 4"/>
          <p:cNvPicPr>
            <a:picLocks noChangeAspect="1"/>
          </p:cNvPicPr>
          <p:nvPr/>
        </p:nvPicPr>
        <p:blipFill>
          <a:blip r:embed="rId3"/>
          <a:stretch>
            <a:fillRect/>
          </a:stretch>
        </p:blipFill>
        <p:spPr>
          <a:xfrm>
            <a:off x="8866045" y="141461"/>
            <a:ext cx="3215359" cy="2305352"/>
          </a:xfrm>
          <a:prstGeom prst="rect">
            <a:avLst/>
          </a:prstGeom>
        </p:spPr>
      </p:pic>
    </p:spTree>
    <p:extLst>
      <p:ext uri="{BB962C8B-B14F-4D97-AF65-F5344CB8AC3E}">
        <p14:creationId xmlns:p14="http://schemas.microsoft.com/office/powerpoint/2010/main" val="1032096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3422" y="982132"/>
            <a:ext cx="4950036" cy="1303867"/>
          </a:xfrm>
        </p:spPr>
        <p:txBody>
          <a:bodyPr/>
          <a:lstStyle/>
          <a:p>
            <a:r>
              <a:rPr lang="en-US" smtClean="0"/>
              <a:t>Yolo County </a:t>
            </a:r>
            <a:r>
              <a:rPr lang="en-US" dirty="0" smtClean="0"/>
              <a:t>Fair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6916" y="2142421"/>
            <a:ext cx="3278471" cy="438936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3458" y="450761"/>
            <a:ext cx="3603744" cy="26916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98" y="486176"/>
            <a:ext cx="2688624" cy="35996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405" y="4085822"/>
            <a:ext cx="3711511" cy="277217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387" y="3285584"/>
            <a:ext cx="3572416" cy="3572416"/>
          </a:xfrm>
          <a:prstGeom prst="rect">
            <a:avLst/>
          </a:prstGeom>
        </p:spPr>
      </p:pic>
    </p:spTree>
    <p:extLst>
      <p:ext uri="{BB962C8B-B14F-4D97-AF65-F5344CB8AC3E}">
        <p14:creationId xmlns:p14="http://schemas.microsoft.com/office/powerpoint/2010/main" val="1636861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of Organization – Activity P.9NB</a:t>
            </a:r>
            <a:endParaRPr lang="en-US" dirty="0"/>
          </a:p>
        </p:txBody>
      </p:sp>
      <p:sp>
        <p:nvSpPr>
          <p:cNvPr id="3" name="Content Placeholder 2"/>
          <p:cNvSpPr>
            <a:spLocks noGrp="1"/>
          </p:cNvSpPr>
          <p:nvPr>
            <p:ph idx="1"/>
          </p:nvPr>
        </p:nvSpPr>
        <p:spPr/>
        <p:txBody>
          <a:bodyPr/>
          <a:lstStyle/>
          <a:p>
            <a:r>
              <a:rPr lang="en-US" dirty="0" smtClean="0"/>
              <a:t>With your card sort, organize them from smallest to largest.</a:t>
            </a:r>
          </a:p>
          <a:p>
            <a:endParaRPr lang="en-US" dirty="0"/>
          </a:p>
          <a:p>
            <a:r>
              <a:rPr lang="en-US" dirty="0" smtClean="0"/>
              <a:t>After your card order is approved, write the order in the pyramid from smallest to largest.</a:t>
            </a:r>
          </a:p>
          <a:p>
            <a:r>
              <a:rPr lang="en-US" dirty="0" smtClean="0"/>
              <a:t>Then write the definition and an example for each level or organization.</a:t>
            </a:r>
          </a:p>
          <a:p>
            <a:r>
              <a:rPr lang="en-US" dirty="0" smtClean="0"/>
              <a:t>Color each level a different color.</a:t>
            </a:r>
            <a:endParaRPr lang="en-US" dirty="0"/>
          </a:p>
        </p:txBody>
      </p:sp>
      <p:pic>
        <p:nvPicPr>
          <p:cNvPr id="4" name="Picture 20" descr="Seal"/>
          <p:cNvPicPr>
            <a:picLocks noChangeAspect="1" noChangeArrowheads="1"/>
          </p:cNvPicPr>
          <p:nvPr/>
        </p:nvPicPr>
        <p:blipFill>
          <a:blip r:embed="rId2" cstate="print"/>
          <a:srcRect/>
          <a:stretch>
            <a:fillRect/>
          </a:stretch>
        </p:blipFill>
        <p:spPr bwMode="auto">
          <a:xfrm>
            <a:off x="7672588" y="4171950"/>
            <a:ext cx="3581400" cy="2686050"/>
          </a:xfrm>
          <a:prstGeom prst="rect">
            <a:avLst/>
          </a:prstGeom>
          <a:noFill/>
        </p:spPr>
      </p:pic>
    </p:spTree>
    <p:extLst>
      <p:ext uri="{BB962C8B-B14F-4D97-AF65-F5344CB8AC3E}">
        <p14:creationId xmlns:p14="http://schemas.microsoft.com/office/powerpoint/2010/main" val="221343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Method</a:t>
            </a:r>
            <a:endParaRPr lang="en-US" dirty="0"/>
          </a:p>
        </p:txBody>
      </p:sp>
      <p:sp>
        <p:nvSpPr>
          <p:cNvPr id="3" name="Content Placeholder 2"/>
          <p:cNvSpPr>
            <a:spLocks noGrp="1"/>
          </p:cNvSpPr>
          <p:nvPr>
            <p:ph idx="1"/>
          </p:nvPr>
        </p:nvSpPr>
        <p:spPr/>
        <p:txBody>
          <a:bodyPr/>
          <a:lstStyle/>
          <a:p>
            <a:r>
              <a:rPr lang="en-US" dirty="0" smtClean="0"/>
              <a:t> #2. </a:t>
            </a:r>
          </a:p>
          <a:p>
            <a:r>
              <a:rPr lang="en-US" dirty="0" smtClean="0"/>
              <a:t>Control</a:t>
            </a:r>
          </a:p>
          <a:p>
            <a:r>
              <a:rPr lang="en-US" dirty="0" smtClean="0"/>
              <a:t>Definition: the part of the experiment that is the standard that the results are compared.  Does not change.  Example: Radish &amp; Lettuce Petri dish</a:t>
            </a:r>
          </a:p>
          <a:p>
            <a:r>
              <a:rPr lang="en-US" dirty="0" smtClean="0"/>
              <a:t>Variable: The part of the experiment that is tested (changed)</a:t>
            </a:r>
          </a:p>
          <a:p>
            <a:r>
              <a:rPr lang="en-US" dirty="0" smtClean="0"/>
              <a:t>Example: the 3 day old  Radishes with new lettuce seeds</a:t>
            </a:r>
          </a:p>
          <a:p>
            <a:endParaRPr lang="en-US" dirty="0"/>
          </a:p>
        </p:txBody>
      </p:sp>
    </p:spTree>
    <p:extLst>
      <p:ext uri="{BB962C8B-B14F-4D97-AF65-F5344CB8AC3E}">
        <p14:creationId xmlns:p14="http://schemas.microsoft.com/office/powerpoint/2010/main" val="9602942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endParaRPr lang="en-US" dirty="0"/>
          </a:p>
        </p:txBody>
      </p:sp>
      <p:sp>
        <p:nvSpPr>
          <p:cNvPr id="3" name="Content Placeholder 2"/>
          <p:cNvSpPr>
            <a:spLocks noGrp="1"/>
          </p:cNvSpPr>
          <p:nvPr>
            <p:ph idx="1"/>
          </p:nvPr>
        </p:nvSpPr>
        <p:spPr/>
        <p:txBody>
          <a:bodyPr>
            <a:normAutofit/>
          </a:bodyPr>
          <a:lstStyle/>
          <a:p>
            <a:r>
              <a:rPr lang="en-US" sz="2800" dirty="0" smtClean="0"/>
              <a:t>Independent Variable:</a:t>
            </a:r>
          </a:p>
          <a:p>
            <a:pPr lvl="1"/>
            <a:r>
              <a:rPr lang="en-US" sz="2800" dirty="0" smtClean="0"/>
              <a:t>Experimental Group that is tested.</a:t>
            </a:r>
          </a:p>
          <a:p>
            <a:r>
              <a:rPr lang="en-US" sz="2800" dirty="0" smtClean="0"/>
              <a:t>Dependent Variable</a:t>
            </a:r>
          </a:p>
          <a:p>
            <a:pPr lvl="1"/>
            <a:r>
              <a:rPr lang="en-US" sz="2800" dirty="0" smtClean="0"/>
              <a:t>The result of the experimental group.  What we are measuring.  </a:t>
            </a:r>
          </a:p>
          <a:p>
            <a:pPr lvl="1"/>
            <a:r>
              <a:rPr lang="en-US" sz="2800" dirty="0" smtClean="0"/>
              <a:t>Example: the growth of the lettuce seeds.</a:t>
            </a:r>
            <a:endParaRPr lang="en-US" sz="2800" dirty="0"/>
          </a:p>
        </p:txBody>
      </p:sp>
    </p:spTree>
    <p:extLst>
      <p:ext uri="{BB962C8B-B14F-4D97-AF65-F5344CB8AC3E}">
        <p14:creationId xmlns:p14="http://schemas.microsoft.com/office/powerpoint/2010/main" val="38803931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Agricultural/Physiology Project</a:t>
            </a:r>
            <a:endParaRPr lang="en-US" dirty="0"/>
          </a:p>
        </p:txBody>
      </p:sp>
      <p:sp>
        <p:nvSpPr>
          <p:cNvPr id="3" name="Content Placeholder 2"/>
          <p:cNvSpPr>
            <a:spLocks noGrp="1"/>
          </p:cNvSpPr>
          <p:nvPr>
            <p:ph idx="1"/>
          </p:nvPr>
        </p:nvSpPr>
        <p:spPr>
          <a:xfrm>
            <a:off x="638628" y="2438399"/>
            <a:ext cx="10943771" cy="3889829"/>
          </a:xfrm>
        </p:spPr>
        <p:txBody>
          <a:bodyPr/>
          <a:lstStyle/>
          <a:p>
            <a:r>
              <a:rPr lang="en-US" dirty="0" smtClean="0"/>
              <a:t>Choose a domesticated farm animal.</a:t>
            </a:r>
          </a:p>
          <a:p>
            <a:r>
              <a:rPr lang="en-US" dirty="0" smtClean="0"/>
              <a:t>Choose 1 of the 11 body systems from Physiology.</a:t>
            </a:r>
          </a:p>
          <a:p>
            <a:r>
              <a:rPr lang="en-US" dirty="0" smtClean="0"/>
              <a:t>Make a Poster/ Presentation with pictures explaining the difference between the animal and the human for that body system.</a:t>
            </a:r>
          </a:p>
          <a:p>
            <a:r>
              <a:rPr lang="en-US" dirty="0" smtClean="0"/>
              <a:t>Write about a disease or illness that affects that system for each the Farm animal and the human, how are they similar/ different.</a:t>
            </a:r>
          </a:p>
          <a:p>
            <a:r>
              <a:rPr lang="en-US" dirty="0" smtClean="0"/>
              <a:t>Choose your animal and body system by Jan. </a:t>
            </a:r>
            <a:r>
              <a:rPr lang="en-US" smtClean="0"/>
              <a:t>25</a:t>
            </a:r>
            <a:r>
              <a:rPr lang="en-US" baseline="30000" smtClean="0"/>
              <a:t>th</a:t>
            </a:r>
            <a:r>
              <a:rPr lang="en-US" smtClean="0"/>
              <a:t>.  Be </a:t>
            </a:r>
            <a:r>
              <a:rPr lang="en-US" dirty="0" smtClean="0"/>
              <a:t>prepared to share what you have learned by Feb 1</a:t>
            </a:r>
            <a:r>
              <a:rPr lang="en-US" baseline="30000" dirty="0" smtClean="0"/>
              <a:t>st</a:t>
            </a:r>
            <a:r>
              <a:rPr lang="en-US" dirty="0" smtClean="0"/>
              <a:t>  - 3</a:t>
            </a:r>
            <a:r>
              <a:rPr lang="en-US" baseline="30000" dirty="0" smtClean="0"/>
              <a:t>rd</a:t>
            </a:r>
            <a:r>
              <a:rPr lang="en-US" dirty="0" smtClean="0"/>
              <a:t>.</a:t>
            </a:r>
            <a:endParaRPr lang="en-US" dirty="0"/>
          </a:p>
        </p:txBody>
      </p:sp>
    </p:spTree>
    <p:extLst>
      <p:ext uri="{BB962C8B-B14F-4D97-AF65-F5344CB8AC3E}">
        <p14:creationId xmlns:p14="http://schemas.microsoft.com/office/powerpoint/2010/main" val="3606628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 to the Library &amp; Check out </a:t>
            </a:r>
            <a:r>
              <a:rPr lang="en-US" smtClean="0"/>
              <a:t>a Biology Book.</a:t>
            </a:r>
            <a:endParaRPr lang="en-US"/>
          </a:p>
        </p:txBody>
      </p:sp>
      <p:sp>
        <p:nvSpPr>
          <p:cNvPr id="3" name="Content Placeholder 2"/>
          <p:cNvSpPr>
            <a:spLocks noGrp="1"/>
          </p:cNvSpPr>
          <p:nvPr>
            <p:ph idx="1"/>
          </p:nvPr>
        </p:nvSpPr>
        <p:spPr/>
        <p:txBody>
          <a:bodyPr/>
          <a:lstStyle/>
          <a:p>
            <a:r>
              <a:rPr lang="en-US" dirty="0" smtClean="0"/>
              <a:t>Guest Speaker:</a:t>
            </a:r>
          </a:p>
          <a:p>
            <a:r>
              <a:rPr lang="en-US" dirty="0" smtClean="0"/>
              <a:t>Andrew </a:t>
            </a:r>
            <a:r>
              <a:rPr lang="en-US" dirty="0" err="1" smtClean="0"/>
              <a:t>Codd</a:t>
            </a:r>
            <a:r>
              <a:rPr lang="en-US" dirty="0" smtClean="0"/>
              <a:t> Monday February 6th</a:t>
            </a:r>
          </a:p>
          <a:p>
            <a:endParaRPr lang="en-US" dirty="0"/>
          </a:p>
          <a:p>
            <a:r>
              <a:rPr lang="en-US" dirty="0" smtClean="0"/>
              <a:t>Write down three Internships you might be interested in, page 15 NB.</a:t>
            </a:r>
            <a:endParaRPr lang="en-US" dirty="0"/>
          </a:p>
        </p:txBody>
      </p:sp>
    </p:spTree>
    <p:extLst>
      <p:ext uri="{BB962C8B-B14F-4D97-AF65-F5344CB8AC3E}">
        <p14:creationId xmlns:p14="http://schemas.microsoft.com/office/powerpoint/2010/main" val="17078097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19525"/>
            <a:ext cx="9601196" cy="1303867"/>
          </a:xfrm>
        </p:spPr>
        <p:txBody>
          <a:bodyPr/>
          <a:lstStyle/>
          <a:p>
            <a:r>
              <a:rPr lang="en-US" dirty="0"/>
              <a:t>Allelopathy Lab</a:t>
            </a:r>
          </a:p>
        </p:txBody>
      </p:sp>
      <p:sp>
        <p:nvSpPr>
          <p:cNvPr id="3" name="Content Placeholder 2"/>
          <p:cNvSpPr>
            <a:spLocks noGrp="1"/>
          </p:cNvSpPr>
          <p:nvPr>
            <p:ph idx="1"/>
          </p:nvPr>
        </p:nvSpPr>
        <p:spPr>
          <a:xfrm>
            <a:off x="605307" y="1970468"/>
            <a:ext cx="10972800" cy="3905400"/>
          </a:xfrm>
        </p:spPr>
        <p:txBody>
          <a:bodyPr>
            <a:normAutofit lnSpcReduction="10000"/>
          </a:bodyPr>
          <a:lstStyle/>
          <a:p>
            <a:r>
              <a:rPr lang="en-US" b="1" dirty="0" smtClean="0"/>
              <a:t>Data: </a:t>
            </a:r>
            <a:r>
              <a:rPr lang="en-US" dirty="0" smtClean="0"/>
              <a:t>(Qualitative &amp; </a:t>
            </a:r>
            <a:r>
              <a:rPr lang="en-US" b="1" dirty="0" smtClean="0"/>
              <a:t>Quantitative-numbers, values</a:t>
            </a:r>
            <a:r>
              <a:rPr lang="en-US" dirty="0" smtClean="0"/>
              <a:t>)</a:t>
            </a:r>
          </a:p>
          <a:p>
            <a:pPr lvl="1"/>
            <a:r>
              <a:rPr lang="en-US" dirty="0" smtClean="0"/>
              <a:t>Graph 1:</a:t>
            </a:r>
          </a:p>
          <a:p>
            <a:pPr lvl="1"/>
            <a:endParaRPr lang="en-US" dirty="0"/>
          </a:p>
          <a:p>
            <a:pPr lvl="1"/>
            <a:endParaRPr lang="en-US" dirty="0" smtClean="0"/>
          </a:p>
          <a:p>
            <a:pPr lvl="1"/>
            <a:endParaRPr lang="en-US" dirty="0"/>
          </a:p>
          <a:p>
            <a:pPr lvl="1"/>
            <a:endParaRPr lang="en-US" dirty="0" smtClean="0"/>
          </a:p>
          <a:p>
            <a:pPr lvl="1"/>
            <a:endParaRPr lang="en-US" dirty="0" smtClean="0"/>
          </a:p>
          <a:p>
            <a:pPr marL="457200" lvl="1" indent="0">
              <a:buNone/>
            </a:pPr>
            <a:endParaRPr lang="en-US" dirty="0"/>
          </a:p>
          <a:p>
            <a:pPr lvl="1"/>
            <a:r>
              <a:rPr lang="en-US" dirty="0" smtClean="0"/>
              <a:t>The radish seeds over 6 days showed increased germination compared to the lettuce seeds. (10 Font)</a:t>
            </a:r>
          </a:p>
          <a:p>
            <a:pPr marL="457200" lvl="1" indent="0">
              <a:buNone/>
            </a:pPr>
            <a:endParaRPr lang="en-US" dirty="0"/>
          </a:p>
        </p:txBody>
      </p:sp>
      <p:pic>
        <p:nvPicPr>
          <p:cNvPr id="5" name="Picture 4"/>
          <p:cNvPicPr>
            <a:picLocks noChangeAspect="1"/>
          </p:cNvPicPr>
          <p:nvPr/>
        </p:nvPicPr>
        <p:blipFill>
          <a:blip r:embed="rId2"/>
          <a:stretch>
            <a:fillRect/>
          </a:stretch>
        </p:blipFill>
        <p:spPr>
          <a:xfrm>
            <a:off x="2605970" y="2446986"/>
            <a:ext cx="4584589" cy="2755631"/>
          </a:xfrm>
          <a:prstGeom prst="rect">
            <a:avLst/>
          </a:prstGeom>
        </p:spPr>
      </p:pic>
    </p:spTree>
    <p:extLst>
      <p:ext uri="{BB962C8B-B14F-4D97-AF65-F5344CB8AC3E}">
        <p14:creationId xmlns:p14="http://schemas.microsoft.com/office/powerpoint/2010/main" val="13381491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31065" y="2556932"/>
            <a:ext cx="10265532" cy="3318936"/>
          </a:xfrm>
        </p:spPr>
        <p:txBody>
          <a:bodyPr/>
          <a:lstStyle/>
          <a:p>
            <a:r>
              <a:rPr lang="en-US" b="1" dirty="0" smtClean="0"/>
              <a:t>Data: </a:t>
            </a:r>
            <a:r>
              <a:rPr lang="en-US" dirty="0" smtClean="0"/>
              <a:t>(</a:t>
            </a:r>
            <a:r>
              <a:rPr lang="en-US" b="1" dirty="0" smtClean="0"/>
              <a:t>Qualitative – descriptive words &amp; Pictures</a:t>
            </a:r>
            <a:r>
              <a:rPr lang="en-US" dirty="0" smtClean="0"/>
              <a:t>)</a:t>
            </a:r>
          </a:p>
          <a:p>
            <a:pPr lvl="1"/>
            <a:r>
              <a:rPr lang="en-US" sz="2400" dirty="0" smtClean="0"/>
              <a:t>The radish seeds looked ……    they smelled….</a:t>
            </a:r>
          </a:p>
          <a:p>
            <a:pPr lvl="1"/>
            <a:r>
              <a:rPr lang="en-US" sz="2400" dirty="0" smtClean="0"/>
              <a:t>The lettuce seeds roots were longer and had more root hairs.</a:t>
            </a:r>
          </a:p>
          <a:p>
            <a:pPr marL="457200" lvl="1" indent="0">
              <a:buNone/>
            </a:pPr>
            <a:endParaRPr lang="en-US" dirty="0" smtClean="0"/>
          </a:p>
          <a:p>
            <a:pPr marL="457200" lvl="1" indent="0">
              <a:buNone/>
            </a:pPr>
            <a:endParaRPr lang="en-US" dirty="0"/>
          </a:p>
        </p:txBody>
      </p:sp>
      <p:pic>
        <p:nvPicPr>
          <p:cNvPr id="5" name="Picture 4"/>
          <p:cNvPicPr>
            <a:picLocks noChangeAspect="1"/>
          </p:cNvPicPr>
          <p:nvPr/>
        </p:nvPicPr>
        <p:blipFill>
          <a:blip r:embed="rId2"/>
          <a:stretch>
            <a:fillRect/>
          </a:stretch>
        </p:blipFill>
        <p:spPr>
          <a:xfrm>
            <a:off x="8285474" y="3973232"/>
            <a:ext cx="3215359" cy="2305352"/>
          </a:xfrm>
          <a:prstGeom prst="rect">
            <a:avLst/>
          </a:prstGeom>
        </p:spPr>
      </p:pic>
    </p:spTree>
    <p:extLst>
      <p:ext uri="{BB962C8B-B14F-4D97-AF65-F5344CB8AC3E}">
        <p14:creationId xmlns:p14="http://schemas.microsoft.com/office/powerpoint/2010/main" val="25772835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123423" y="1924302"/>
            <a:ext cx="6547833" cy="3318936"/>
          </a:xfrm>
        </p:spPr>
        <p:txBody>
          <a:bodyPr>
            <a:normAutofit/>
          </a:bodyPr>
          <a:lstStyle/>
          <a:p>
            <a:pPr marL="457200" lvl="1" indent="0">
              <a:buNone/>
            </a:pPr>
            <a:r>
              <a:rPr lang="en-US" sz="2400" b="1" dirty="0" smtClean="0"/>
              <a:t>Data Analysis: </a:t>
            </a:r>
            <a:r>
              <a:rPr lang="en-US" sz="2400" dirty="0" smtClean="0"/>
              <a:t>(Paragraph)</a:t>
            </a:r>
          </a:p>
          <a:p>
            <a:pPr marL="457200" lvl="1" indent="0">
              <a:buNone/>
            </a:pPr>
            <a:r>
              <a:rPr lang="en-US" sz="2400" dirty="0"/>
              <a:t>	</a:t>
            </a:r>
            <a:r>
              <a:rPr lang="en-US" sz="2400" dirty="0" smtClean="0"/>
              <a:t>Explain your data - results.  Why did we see the results in the graph?  Discuss any trends. </a:t>
            </a:r>
          </a:p>
          <a:p>
            <a:pPr marL="457200" lvl="1" indent="0">
              <a:buNone/>
            </a:pPr>
            <a:r>
              <a:rPr lang="en-US" dirty="0" smtClean="0"/>
              <a:t>Cite </a:t>
            </a:r>
            <a:r>
              <a:rPr lang="en-US" dirty="0"/>
              <a:t>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sz="2400" dirty="0"/>
          </a:p>
        </p:txBody>
      </p:sp>
      <p:pic>
        <p:nvPicPr>
          <p:cNvPr id="5" name="Picture 4"/>
          <p:cNvPicPr>
            <a:picLocks noChangeAspect="1"/>
          </p:cNvPicPr>
          <p:nvPr/>
        </p:nvPicPr>
        <p:blipFill>
          <a:blip r:embed="rId3"/>
          <a:stretch>
            <a:fillRect/>
          </a:stretch>
        </p:blipFill>
        <p:spPr>
          <a:xfrm>
            <a:off x="6286337" y="2962694"/>
            <a:ext cx="5447387" cy="3274228"/>
          </a:xfrm>
          <a:prstGeom prst="rect">
            <a:avLst/>
          </a:prstGeom>
        </p:spPr>
      </p:pic>
    </p:spTree>
    <p:extLst>
      <p:ext uri="{BB962C8B-B14F-4D97-AF65-F5344CB8AC3E}">
        <p14:creationId xmlns:p14="http://schemas.microsoft.com/office/powerpoint/2010/main" val="15328585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p:txBody>
          <a:bodyPr/>
          <a:lstStyle/>
          <a:p>
            <a:r>
              <a:rPr lang="en-US" b="1" dirty="0" smtClean="0"/>
              <a:t>Conclusion: </a:t>
            </a:r>
            <a:r>
              <a:rPr lang="en-US" dirty="0" smtClean="0"/>
              <a:t>(Paragraph)</a:t>
            </a:r>
          </a:p>
          <a:p>
            <a:pPr lvl="1"/>
            <a:r>
              <a:rPr lang="en-US" dirty="0" smtClean="0"/>
              <a:t>Restate hypothesis and explain if it was supported or not.  Tie your Data Analysis to your Background and hypothesis.  Did your data support what you thought would happen?  How?  Explain why allelopathy is important.  At the very least, write an AXES paragraph about Allelopathy between radish and lettuce seeds and how it applies to Agriculture.</a:t>
            </a:r>
          </a:p>
          <a:p>
            <a:pPr lvl="1"/>
            <a:r>
              <a:rPr lang="en-US" dirty="0"/>
              <a:t>Cite 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dirty="0"/>
          </a:p>
        </p:txBody>
      </p:sp>
    </p:spTree>
    <p:extLst>
      <p:ext uri="{BB962C8B-B14F-4D97-AF65-F5344CB8AC3E}">
        <p14:creationId xmlns:p14="http://schemas.microsoft.com/office/powerpoint/2010/main" val="2098288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Cited</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James </a:t>
            </a:r>
            <a:r>
              <a:rPr lang="en-US" dirty="0"/>
              <a:t>J. Ferguson, emeritus professor; </a:t>
            </a:r>
            <a:r>
              <a:rPr lang="en-US" dirty="0" err="1"/>
              <a:t>Bala</a:t>
            </a:r>
            <a:r>
              <a:rPr lang="en-US" dirty="0"/>
              <a:t> </a:t>
            </a:r>
            <a:r>
              <a:rPr lang="en-US" dirty="0" err="1"/>
              <a:t>Rathinasabapathi</a:t>
            </a:r>
            <a:r>
              <a:rPr lang="en-US" dirty="0"/>
              <a:t>, professor; and Carlene A. Chase, associate professor, Horticultural Sciences Department, Cooperative Extension Service, Institute of Food and Agricultural Sciences, University of Florida, Gainesville, FL 32611. </a:t>
            </a:r>
            <a:endParaRPr lang="en-US" dirty="0" smtClean="0"/>
          </a:p>
          <a:p>
            <a:pPr marL="457200" indent="-457200">
              <a:buAutoNum type="arabicPeriod"/>
            </a:pPr>
            <a:r>
              <a:rPr lang="en-US" dirty="0" smtClean="0"/>
              <a:t>Yes – one more</a:t>
            </a:r>
          </a:p>
          <a:p>
            <a:pPr marL="457200" indent="-457200">
              <a:buAutoNum type="arabicPeriod"/>
            </a:pPr>
            <a:r>
              <a:rPr lang="en-US" dirty="0" smtClean="0"/>
              <a:t>Yes – still one more </a:t>
            </a:r>
            <a:r>
              <a:rPr lang="en-US" dirty="0" smtClean="0">
                <a:sym typeface="Wingdings" panose="05000000000000000000" pitchFamily="2" charset="2"/>
              </a:rPr>
              <a:t></a:t>
            </a:r>
          </a:p>
          <a:p>
            <a:pPr marL="457200" indent="-457200">
              <a:buAutoNum type="arabicPeriod"/>
            </a:pPr>
            <a:r>
              <a:rPr lang="en-US" dirty="0" smtClean="0">
                <a:sym typeface="Wingdings" panose="05000000000000000000" pitchFamily="2" charset="2"/>
              </a:rPr>
              <a:t>Done!</a:t>
            </a:r>
            <a:endParaRPr lang="en-US" dirty="0"/>
          </a:p>
          <a:p>
            <a:pPr marL="0" indent="0">
              <a:buNone/>
            </a:pPr>
            <a:endParaRPr lang="en-US" dirty="0"/>
          </a:p>
        </p:txBody>
      </p:sp>
    </p:spTree>
    <p:extLst>
      <p:ext uri="{BB962C8B-B14F-4D97-AF65-F5344CB8AC3E}">
        <p14:creationId xmlns:p14="http://schemas.microsoft.com/office/powerpoint/2010/main" val="962143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FFA Yolo Sectional Public Speaking Contest</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41743" y="2560638"/>
            <a:ext cx="4431714"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04695" y="2560638"/>
            <a:ext cx="2472109" cy="3309937"/>
          </a:xfrm>
        </p:spPr>
      </p:pic>
    </p:spTree>
    <p:extLst>
      <p:ext uri="{BB962C8B-B14F-4D97-AF65-F5344CB8AC3E}">
        <p14:creationId xmlns:p14="http://schemas.microsoft.com/office/powerpoint/2010/main" val="23411362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32" y="982132"/>
            <a:ext cx="10958052" cy="1303867"/>
          </a:xfrm>
          <a:solidFill>
            <a:srgbClr val="92D050"/>
          </a:solidFill>
        </p:spPr>
        <p:txBody>
          <a:bodyPr>
            <a:noAutofit/>
          </a:bodyPr>
          <a:lstStyle/>
          <a:p>
            <a:r>
              <a:rPr lang="en-US" sz="3200" dirty="0"/>
              <a:t>1</a:t>
            </a:r>
            <a:r>
              <a:rPr lang="en-US" sz="3200" dirty="0" smtClean="0"/>
              <a:t>/27 Learning about FFA Officer Positions</a:t>
            </a:r>
            <a:br>
              <a:rPr lang="en-US" sz="3200" dirty="0" smtClean="0"/>
            </a:br>
            <a:r>
              <a:rPr lang="en-US" sz="3200" dirty="0" smtClean="0"/>
              <a:t>Obj. TSW distinguish between different officer positions after reviewing each positions’ responsibilities online. P. 20 NB</a:t>
            </a:r>
            <a:endParaRPr lang="en-US" sz="3200" dirty="0"/>
          </a:p>
        </p:txBody>
      </p:sp>
      <p:sp>
        <p:nvSpPr>
          <p:cNvPr id="3" name="Content Placeholder 2"/>
          <p:cNvSpPr>
            <a:spLocks noGrp="1"/>
          </p:cNvSpPr>
          <p:nvPr>
            <p:ph idx="1"/>
          </p:nvPr>
        </p:nvSpPr>
        <p:spPr>
          <a:xfrm>
            <a:off x="1076632" y="2556932"/>
            <a:ext cx="10205884" cy="3318936"/>
          </a:xfrm>
        </p:spPr>
        <p:txBody>
          <a:bodyPr/>
          <a:lstStyle/>
          <a:p>
            <a:pPr marL="457200" indent="-457200">
              <a:buFont typeface="+mj-lt"/>
              <a:buAutoNum type="arabicPeriod"/>
            </a:pPr>
            <a:r>
              <a:rPr lang="en-US" dirty="0" smtClean="0"/>
              <a:t>Name 5 of the 9 Officer positions.</a:t>
            </a:r>
          </a:p>
          <a:p>
            <a:pPr marL="457200" indent="-457200">
              <a:buFont typeface="+mj-lt"/>
              <a:buAutoNum type="arabicPeriod"/>
            </a:pPr>
            <a:r>
              <a:rPr lang="en-US" dirty="0" smtClean="0"/>
              <a:t>What responsibilities/ behavior would you expect from the all the River City High School </a:t>
            </a:r>
            <a:r>
              <a:rPr lang="en-US" dirty="0" err="1" smtClean="0"/>
              <a:t>Bryte</a:t>
            </a:r>
            <a:r>
              <a:rPr lang="en-US" dirty="0" smtClean="0"/>
              <a:t> CCT Chapter FFA officers?</a:t>
            </a:r>
          </a:p>
          <a:p>
            <a:pPr marL="457200" indent="-457200">
              <a:buFont typeface="+mj-lt"/>
              <a:buAutoNum type="arabicPeriod"/>
            </a:pPr>
            <a:r>
              <a:rPr lang="en-US" dirty="0" smtClean="0"/>
              <a:t>Would you like to run for an office next year in Farm to Fork 1?</a:t>
            </a:r>
          </a:p>
          <a:p>
            <a:pPr marL="0" indent="0">
              <a:buNone/>
            </a:pPr>
            <a:r>
              <a:rPr lang="en-US" dirty="0" smtClean="0"/>
              <a:t>  Why or why not?</a:t>
            </a:r>
          </a:p>
          <a:p>
            <a:pPr marL="457200" indent="-457200">
              <a:buFont typeface="+mj-lt"/>
              <a:buAutoNum type="arabicPeriod"/>
            </a:pPr>
            <a:endParaRPr lang="en-US" dirty="0"/>
          </a:p>
        </p:txBody>
      </p:sp>
      <p:pic>
        <p:nvPicPr>
          <p:cNvPr id="5" name="Picture 4"/>
          <p:cNvPicPr>
            <a:picLocks noChangeAspect="1"/>
          </p:cNvPicPr>
          <p:nvPr/>
        </p:nvPicPr>
        <p:blipFill>
          <a:blip r:embed="rId2"/>
          <a:stretch>
            <a:fillRect/>
          </a:stretch>
        </p:blipFill>
        <p:spPr>
          <a:xfrm>
            <a:off x="9320566" y="3591903"/>
            <a:ext cx="2566219" cy="3266097"/>
          </a:xfrm>
          <a:prstGeom prst="rect">
            <a:avLst/>
          </a:prstGeom>
        </p:spPr>
      </p:pic>
    </p:spTree>
    <p:extLst>
      <p:ext uri="{BB962C8B-B14F-4D97-AF65-F5344CB8AC3E}">
        <p14:creationId xmlns:p14="http://schemas.microsoft.com/office/powerpoint/2010/main" val="34850253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FFA Officer Responsibility Activity</a:t>
            </a:r>
            <a:endParaRPr lang="en-US" dirty="0"/>
          </a:p>
        </p:txBody>
      </p:sp>
      <p:sp>
        <p:nvSpPr>
          <p:cNvPr id="3" name="Content Placeholder 2"/>
          <p:cNvSpPr>
            <a:spLocks noGrp="1"/>
          </p:cNvSpPr>
          <p:nvPr>
            <p:ph idx="1"/>
          </p:nvPr>
        </p:nvSpPr>
        <p:spPr/>
        <p:txBody>
          <a:bodyPr>
            <a:normAutofit lnSpcReduction="10000"/>
          </a:bodyPr>
          <a:lstStyle/>
          <a:p>
            <a:r>
              <a:rPr lang="en-US" dirty="0" smtClean="0"/>
              <a:t>Use FFA.org</a:t>
            </a:r>
          </a:p>
          <a:p>
            <a:r>
              <a:rPr lang="en-US" dirty="0" smtClean="0"/>
              <a:t>FFA Manual</a:t>
            </a:r>
          </a:p>
          <a:p>
            <a:r>
              <a:rPr lang="en-US" dirty="0" smtClean="0"/>
              <a:t>Page 48 in online Manual  </a:t>
            </a:r>
          </a:p>
          <a:p>
            <a:r>
              <a:rPr lang="en-US" dirty="0" smtClean="0"/>
              <a:t>Write down 3 key responsibilities for each of the offices on 3x 5 cards</a:t>
            </a:r>
          </a:p>
          <a:p>
            <a:r>
              <a:rPr lang="en-US" dirty="0" smtClean="0"/>
              <a:t>We will use flashcards and travel around to say the responsibilities and see if another person can name that officer position.</a:t>
            </a:r>
          </a:p>
          <a:p>
            <a:r>
              <a:rPr lang="en-US" dirty="0" smtClean="0"/>
              <a:t>Tape your card to page P. 19 NB</a:t>
            </a:r>
            <a:endParaRPr lang="en-US" dirty="0"/>
          </a:p>
        </p:txBody>
      </p:sp>
    </p:spTree>
    <p:extLst>
      <p:ext uri="{BB962C8B-B14F-4D97-AF65-F5344CB8AC3E}">
        <p14:creationId xmlns:p14="http://schemas.microsoft.com/office/powerpoint/2010/main" val="11168579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521244" y="2452878"/>
            <a:ext cx="4212092" cy="3309937"/>
          </a:xfrm>
          <a:prstGeom prst="rect">
            <a:avLst/>
          </a:prstGeom>
        </p:spPr>
      </p:pic>
      <p:pic>
        <p:nvPicPr>
          <p:cNvPr id="6" name="Picture 5"/>
          <p:cNvPicPr>
            <a:picLocks noChangeAspect="1"/>
          </p:cNvPicPr>
          <p:nvPr/>
        </p:nvPicPr>
        <p:blipFill>
          <a:blip r:embed="rId3"/>
          <a:stretch>
            <a:fillRect/>
          </a:stretch>
        </p:blipFill>
        <p:spPr>
          <a:xfrm>
            <a:off x="4096286" y="4184969"/>
            <a:ext cx="3077245" cy="2673031"/>
          </a:xfrm>
          <a:prstGeom prst="rect">
            <a:avLst/>
          </a:prstGeom>
        </p:spPr>
      </p:pic>
      <p:sp>
        <p:nvSpPr>
          <p:cNvPr id="2" name="Title 1"/>
          <p:cNvSpPr>
            <a:spLocks noGrp="1"/>
          </p:cNvSpPr>
          <p:nvPr>
            <p:ph type="title"/>
          </p:nvPr>
        </p:nvSpPr>
        <p:spPr>
          <a:xfrm>
            <a:off x="901521" y="708338"/>
            <a:ext cx="10483403" cy="1577661"/>
          </a:xfrm>
        </p:spPr>
        <p:txBody>
          <a:bodyPr>
            <a:normAutofit/>
          </a:bodyPr>
          <a:lstStyle/>
          <a:p>
            <a:r>
              <a:rPr lang="en-US" sz="2400" dirty="0" smtClean="0"/>
              <a:t>1/30 Physiology – Ag Style</a:t>
            </a:r>
            <a:br>
              <a:rPr lang="en-US" sz="2400" dirty="0" smtClean="0"/>
            </a:br>
            <a:r>
              <a:rPr lang="en-US" sz="2400" dirty="0" smtClean="0"/>
              <a:t>Obj. TSW apply what they have learned about the body systems to what they need to know to care for animals and plants. P. 22 NB</a:t>
            </a:r>
            <a:endParaRPr lang="en-US" sz="2400" dirty="0"/>
          </a:p>
        </p:txBody>
      </p:sp>
      <p:sp>
        <p:nvSpPr>
          <p:cNvPr id="4" name="Content Placeholder 3"/>
          <p:cNvSpPr>
            <a:spLocks noGrp="1"/>
          </p:cNvSpPr>
          <p:nvPr>
            <p:ph sz="half" idx="2"/>
          </p:nvPr>
        </p:nvSpPr>
        <p:spPr>
          <a:xfrm>
            <a:off x="6824990" y="2452687"/>
            <a:ext cx="4718304" cy="3310128"/>
          </a:xfrm>
        </p:spPr>
        <p:txBody>
          <a:bodyPr/>
          <a:lstStyle/>
          <a:p>
            <a:pPr marL="457200" indent="-457200">
              <a:buFont typeface="+mj-lt"/>
              <a:buAutoNum type="arabicPeriod"/>
            </a:pPr>
            <a:r>
              <a:rPr lang="en-US" dirty="0" smtClean="0"/>
              <a:t>What are the 11 body systems?</a:t>
            </a:r>
          </a:p>
          <a:p>
            <a:pPr marL="457200" indent="-457200">
              <a:buFont typeface="+mj-lt"/>
              <a:buAutoNum type="arabicPeriod"/>
            </a:pPr>
            <a:r>
              <a:rPr lang="en-US" dirty="0" smtClean="0"/>
              <a:t>What is your favorite body system that you would like to learn more about?  </a:t>
            </a:r>
          </a:p>
          <a:p>
            <a:pPr marL="457200" indent="-457200">
              <a:buFont typeface="+mj-lt"/>
              <a:buAutoNum type="arabicPeriod"/>
            </a:pPr>
            <a:r>
              <a:rPr lang="en-US" dirty="0" smtClean="0"/>
              <a:t>What domesticated farm animal would you like to study? Why?</a:t>
            </a:r>
          </a:p>
          <a:p>
            <a:pPr marL="457200" indent="-457200">
              <a:buFont typeface="+mj-lt"/>
              <a:buAutoNum type="arabicPeriod"/>
            </a:pPr>
            <a:endParaRPr lang="en-US" dirty="0"/>
          </a:p>
        </p:txBody>
      </p:sp>
    </p:spTree>
    <p:extLst>
      <p:ext uri="{BB962C8B-B14F-4D97-AF65-F5344CB8AC3E}">
        <p14:creationId xmlns:p14="http://schemas.microsoft.com/office/powerpoint/2010/main" val="26612624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19" descr="fig"/>
          <p:cNvPicPr>
            <a:picLocks noChangeAspect="1" noChangeArrowheads="1"/>
          </p:cNvPicPr>
          <p:nvPr/>
        </p:nvPicPr>
        <p:blipFill>
          <a:blip r:embed="rId2" cstate="print"/>
          <a:srcRect/>
          <a:stretch>
            <a:fillRect/>
          </a:stretch>
        </p:blipFill>
        <p:spPr bwMode="auto">
          <a:xfrm>
            <a:off x="5122152" y="2471506"/>
            <a:ext cx="1199081" cy="3962400"/>
          </a:xfrm>
          <a:prstGeom prst="rect">
            <a:avLst/>
          </a:prstGeom>
          <a:noFill/>
        </p:spPr>
      </p:pic>
      <p:sp>
        <p:nvSpPr>
          <p:cNvPr id="3" name="Title 2"/>
          <p:cNvSpPr>
            <a:spLocks noGrp="1"/>
          </p:cNvSpPr>
          <p:nvPr>
            <p:ph type="title"/>
          </p:nvPr>
        </p:nvSpPr>
        <p:spPr>
          <a:xfrm>
            <a:off x="457199" y="707540"/>
            <a:ext cx="11238271" cy="1045060"/>
          </a:xfrm>
          <a:solidFill>
            <a:srgbClr val="92D050"/>
          </a:solidFill>
        </p:spPr>
        <p:txBody>
          <a:bodyPr>
            <a:normAutofit fontScale="90000"/>
          </a:bodyPr>
          <a:lstStyle/>
          <a:p>
            <a:pPr algn="ctr"/>
            <a:r>
              <a:rPr lang="en-US" sz="2700" dirty="0"/>
              <a:t/>
            </a:r>
            <a:br>
              <a:rPr lang="en-US" sz="2700" dirty="0"/>
            </a:br>
            <a:r>
              <a:rPr lang="en-US" sz="2700" dirty="0"/>
              <a:t/>
            </a:r>
            <a:br>
              <a:rPr lang="en-US" sz="2700" dirty="0"/>
            </a:br>
            <a:r>
              <a:rPr lang="en-US" sz="2700" dirty="0"/>
              <a:t/>
            </a:r>
            <a:br>
              <a:rPr lang="en-US" sz="2700" dirty="0"/>
            </a:br>
            <a:r>
              <a:rPr lang="en-US" sz="2700" b="1" dirty="0" smtClean="0"/>
              <a:t>1/31 </a:t>
            </a:r>
            <a:r>
              <a:rPr lang="en-US" sz="2700" b="1" dirty="0"/>
              <a:t>Nervous System 36.1</a:t>
            </a:r>
            <a:br>
              <a:rPr lang="en-US" sz="2700" b="1" dirty="0"/>
            </a:br>
            <a:r>
              <a:rPr lang="en-US" sz="2700" dirty="0"/>
              <a:t>  Obj. TSW explain the roles of the sensory neurons, interneurons, and motor neurons in sensation, thought and response by doing a lab on reaction response.  </a:t>
            </a:r>
            <a:r>
              <a:rPr lang="en-US" sz="2700" dirty="0" smtClean="0"/>
              <a:t>P.24 </a:t>
            </a:r>
            <a:r>
              <a:rPr lang="en-US" sz="2700" dirty="0"/>
              <a:t>NB</a:t>
            </a:r>
            <a:br>
              <a:rPr lang="en-US" sz="2700" dirty="0"/>
            </a:br>
            <a:r>
              <a:rPr lang="en-US" dirty="0" smtClean="0"/>
              <a:t/>
            </a:r>
            <a:br>
              <a:rPr lang="en-US" dirty="0" smtClean="0"/>
            </a:br>
            <a:endParaRPr lang="en-US" dirty="0"/>
          </a:p>
        </p:txBody>
      </p:sp>
      <p:pic>
        <p:nvPicPr>
          <p:cNvPr id="6" name="Picture 1119" descr="fig"/>
          <p:cNvPicPr>
            <a:picLocks noGrp="1" noChangeAspect="1" noChangeArrowheads="1"/>
          </p:cNvPicPr>
          <p:nvPr>
            <p:ph sz="half" idx="2"/>
          </p:nvPr>
        </p:nvPicPr>
        <p:blipFill>
          <a:blip r:embed="rId3" cstate="print"/>
          <a:stretch>
            <a:fillRect/>
          </a:stretch>
        </p:blipFill>
        <p:spPr bwMode="auto">
          <a:xfrm>
            <a:off x="2303982" y="2663208"/>
            <a:ext cx="2698180" cy="1672872"/>
          </a:xfrm>
          <a:prstGeom prst="rect">
            <a:avLst/>
          </a:prstGeom>
          <a:noFill/>
        </p:spPr>
      </p:pic>
      <p:sp>
        <p:nvSpPr>
          <p:cNvPr id="5" name="Content Placeholder 4"/>
          <p:cNvSpPr>
            <a:spLocks noGrp="1"/>
          </p:cNvSpPr>
          <p:nvPr>
            <p:ph sz="quarter" idx="4"/>
          </p:nvPr>
        </p:nvSpPr>
        <p:spPr>
          <a:xfrm>
            <a:off x="6476999" y="2663208"/>
            <a:ext cx="5085735" cy="3578996"/>
          </a:xfrm>
        </p:spPr>
        <p:txBody>
          <a:bodyPr/>
          <a:lstStyle/>
          <a:p>
            <a:pPr marL="514350" indent="-514350">
              <a:buFont typeface="+mj-lt"/>
              <a:buAutoNum type="arabicPeriod"/>
            </a:pPr>
            <a:r>
              <a:rPr lang="en-US" dirty="0" smtClean="0"/>
              <a:t>Describe, draw, and label a neuron.</a:t>
            </a:r>
          </a:p>
          <a:p>
            <a:pPr marL="514350" indent="-514350">
              <a:buFont typeface="+mj-lt"/>
              <a:buAutoNum type="arabicPeriod"/>
            </a:pPr>
            <a:r>
              <a:rPr lang="en-US" dirty="0" smtClean="0"/>
              <a:t>Explain the functions of each type of neuron: sensory, interneuron, and motor.</a:t>
            </a:r>
          </a:p>
          <a:p>
            <a:pPr marL="514350" indent="-514350">
              <a:buFont typeface="+mj-lt"/>
              <a:buAutoNum type="arabicPeriod"/>
            </a:pPr>
            <a:r>
              <a:rPr lang="en-US" dirty="0" smtClean="0"/>
              <a:t>What is a reflex, write an example?</a:t>
            </a:r>
          </a:p>
          <a:p>
            <a:pPr marL="0" indent="0">
              <a:buNone/>
            </a:pPr>
            <a:endParaRPr lang="en-US" dirty="0"/>
          </a:p>
        </p:txBody>
      </p:sp>
      <p:pic>
        <p:nvPicPr>
          <p:cNvPr id="8" name="Picture 35" descr="Fig"/>
          <p:cNvPicPr>
            <a:picLocks noChangeAspect="1" noChangeArrowheads="1"/>
          </p:cNvPicPr>
          <p:nvPr/>
        </p:nvPicPr>
        <p:blipFill>
          <a:blip r:embed="rId4" cstate="print"/>
          <a:srcRect/>
          <a:stretch>
            <a:fillRect/>
          </a:stretch>
        </p:blipFill>
        <p:spPr bwMode="auto">
          <a:xfrm>
            <a:off x="2303982" y="4441340"/>
            <a:ext cx="1752600" cy="2416660"/>
          </a:xfrm>
          <a:prstGeom prst="rect">
            <a:avLst/>
          </a:prstGeom>
          <a:noFill/>
        </p:spPr>
      </p:pic>
      <p:pic>
        <p:nvPicPr>
          <p:cNvPr id="10" name="Picture 12" descr="How central nervous system "/>
          <p:cNvPicPr>
            <a:picLocks noChangeAspect="1" noChangeArrowheads="1"/>
          </p:cNvPicPr>
          <p:nvPr/>
        </p:nvPicPr>
        <p:blipFill>
          <a:blip r:embed="rId5" cstate="print"/>
          <a:srcRect/>
          <a:stretch>
            <a:fillRect/>
          </a:stretch>
        </p:blipFill>
        <p:spPr bwMode="auto">
          <a:xfrm>
            <a:off x="94183" y="3341930"/>
            <a:ext cx="2209799" cy="3505200"/>
          </a:xfrm>
          <a:prstGeom prst="rect">
            <a:avLst/>
          </a:prstGeom>
          <a:noFill/>
        </p:spPr>
      </p:pic>
    </p:spTree>
    <p:extLst>
      <p:ext uri="{BB962C8B-B14F-4D97-AF65-F5344CB8AC3E}">
        <p14:creationId xmlns:p14="http://schemas.microsoft.com/office/powerpoint/2010/main" val="8596416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983" name="Picture 1119" descr="fig"/>
          <p:cNvPicPr>
            <a:picLocks noChangeAspect="1" noChangeArrowheads="1"/>
          </p:cNvPicPr>
          <p:nvPr/>
        </p:nvPicPr>
        <p:blipFill>
          <a:blip r:embed="rId2" cstate="print"/>
          <a:srcRect/>
          <a:stretch>
            <a:fillRect/>
          </a:stretch>
        </p:blipFill>
        <p:spPr bwMode="auto">
          <a:xfrm>
            <a:off x="4038600" y="3019426"/>
            <a:ext cx="4851400" cy="3008313"/>
          </a:xfrm>
          <a:prstGeom prst="rect">
            <a:avLst/>
          </a:prstGeom>
          <a:noFill/>
        </p:spPr>
      </p:pic>
      <p:sp>
        <p:nvSpPr>
          <p:cNvPr id="16589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36.1 Summary – pages 943 - 950</a:t>
            </a:r>
          </a:p>
        </p:txBody>
      </p:sp>
      <p:sp>
        <p:nvSpPr>
          <p:cNvPr id="165898" name="Rectangle 1034"/>
          <p:cNvSpPr>
            <a:spLocks noChangeArrowheads="1"/>
          </p:cNvSpPr>
          <p:nvPr/>
        </p:nvSpPr>
        <p:spPr bwMode="auto">
          <a:xfrm>
            <a:off x="2057400" y="2003425"/>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Neurons</a:t>
            </a:r>
            <a:r>
              <a:rPr lang="en-US" altLang="en-US" sz="3200" dirty="0">
                <a:latin typeface="Times" charset="0"/>
              </a:rPr>
              <a:t> conduct impulses throughout the nervous system.  </a:t>
            </a:r>
            <a:r>
              <a:rPr lang="en-US" altLang="en-US" sz="3200" b="1" dirty="0">
                <a:latin typeface="Times" charset="0"/>
              </a:rPr>
              <a:t>Draw this picture</a:t>
            </a:r>
            <a:endParaRPr lang="en-US" altLang="en-US" sz="3200" b="1" i="1" dirty="0">
              <a:latin typeface="Times" charset="0"/>
            </a:endParaRPr>
          </a:p>
        </p:txBody>
      </p:sp>
      <p:sp>
        <p:nvSpPr>
          <p:cNvPr id="165940" name="Text Box 1076"/>
          <p:cNvSpPr txBox="1">
            <a:spLocks noChangeArrowheads="1"/>
          </p:cNvSpPr>
          <p:nvPr/>
        </p:nvSpPr>
        <p:spPr bwMode="auto">
          <a:xfrm>
            <a:off x="2089150" y="838201"/>
            <a:ext cx="8274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#1. Neurons: Basic Units of the Nervous System</a:t>
            </a:r>
          </a:p>
        </p:txBody>
      </p:sp>
      <p:pic>
        <p:nvPicPr>
          <p:cNvPr id="165944" name="Picture 1080"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65945" name="Picture 108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65946" name="Picture 1082" descr="New TOC">
            <a:hlinkClick r:id="" action="ppaction://noaction"/>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65947" name="Picture 1083"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65948" name="Picture 1084"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65953" name="Picture 108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65963" name="Picture 1099"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165964" name="Picture 1100" descr="Sec"/>
          <p:cNvPicPr>
            <a:picLocks noChangeAspect="1" noChangeArrowheads="1"/>
          </p:cNvPicPr>
          <p:nvPr/>
        </p:nvPicPr>
        <p:blipFill>
          <a:blip r:embed="rId11" cstate="print"/>
          <a:srcRect/>
          <a:stretch>
            <a:fillRect/>
          </a:stretch>
        </p:blipFill>
        <p:spPr bwMode="auto">
          <a:xfrm>
            <a:off x="4146550" y="0"/>
            <a:ext cx="3898900" cy="482600"/>
          </a:xfrm>
          <a:prstGeom prst="rect">
            <a:avLst/>
          </a:prstGeom>
          <a:noFill/>
        </p:spPr>
      </p:pic>
      <p:sp>
        <p:nvSpPr>
          <p:cNvPr id="165967" name="Text Box 1103"/>
          <p:cNvSpPr txBox="1">
            <a:spLocks noChangeArrowheads="1"/>
          </p:cNvSpPr>
          <p:nvPr/>
        </p:nvSpPr>
        <p:spPr bwMode="auto">
          <a:xfrm>
            <a:off x="5659439" y="3098800"/>
            <a:ext cx="1080745" cy="400110"/>
          </a:xfrm>
          <a:prstGeom prst="rect">
            <a:avLst/>
          </a:prstGeom>
          <a:noFill/>
          <a:ln w="9525">
            <a:noFill/>
            <a:miter lim="800000"/>
            <a:headEnd/>
            <a:tailEnd/>
          </a:ln>
          <a:effectLst/>
        </p:spPr>
        <p:txBody>
          <a:bodyPr wrap="none">
            <a:spAutoFit/>
          </a:bodyPr>
          <a:lstStyle/>
          <a:p>
            <a:r>
              <a:rPr lang="en-US" altLang="en-US" sz="2000" dirty="0">
                <a:solidFill>
                  <a:schemeClr val="bg1"/>
                </a:solidFill>
                <a:latin typeface="Times" charset="0"/>
              </a:rPr>
              <a:t>Dendrite</a:t>
            </a:r>
          </a:p>
        </p:txBody>
      </p:sp>
      <p:sp>
        <p:nvSpPr>
          <p:cNvPr id="165968" name="Line 1104"/>
          <p:cNvSpPr>
            <a:spLocks noChangeShapeType="1"/>
          </p:cNvSpPr>
          <p:nvPr/>
        </p:nvSpPr>
        <p:spPr bwMode="auto">
          <a:xfrm flipV="1">
            <a:off x="5257800" y="3276600"/>
            <a:ext cx="457200" cy="152400"/>
          </a:xfrm>
          <a:prstGeom prst="line">
            <a:avLst/>
          </a:prstGeom>
          <a:noFill/>
          <a:ln w="19050">
            <a:solidFill>
              <a:schemeClr val="bg1"/>
            </a:solidFill>
            <a:round/>
            <a:headEnd/>
            <a:tailEnd/>
          </a:ln>
          <a:effectLst/>
        </p:spPr>
        <p:txBody>
          <a:bodyPr wrap="none" anchor="ctr">
            <a:spAutoFit/>
          </a:bodyPr>
          <a:lstStyle/>
          <a:p>
            <a:endParaRPr lang="en-US" dirty="0">
              <a:ln w="18415" cmpd="sng">
                <a:solidFill>
                  <a:schemeClr val="bg1"/>
                </a:solidFill>
                <a:prstDash val="solid"/>
              </a:ln>
              <a:solidFill>
                <a:srgbClr val="FFFFFF"/>
              </a:solidFill>
              <a:effectLst>
                <a:outerShdw blurRad="63500" dir="3600000" algn="tl" rotWithShape="0">
                  <a:srgbClr val="000000">
                    <a:alpha val="70000"/>
                  </a:srgbClr>
                </a:outerShdw>
              </a:effectLst>
            </a:endParaRPr>
          </a:p>
        </p:txBody>
      </p:sp>
      <p:sp>
        <p:nvSpPr>
          <p:cNvPr id="165969" name="Text Box 1105"/>
          <p:cNvSpPr txBox="1">
            <a:spLocks noChangeArrowheads="1"/>
          </p:cNvSpPr>
          <p:nvPr/>
        </p:nvSpPr>
        <p:spPr bwMode="auto">
          <a:xfrm>
            <a:off x="6307139" y="3951288"/>
            <a:ext cx="769763" cy="400110"/>
          </a:xfrm>
          <a:prstGeom prst="rect">
            <a:avLst/>
          </a:prstGeom>
          <a:noFill/>
          <a:ln w="9525">
            <a:noFill/>
            <a:miter lim="800000"/>
            <a:headEnd/>
            <a:tailEnd/>
          </a:ln>
          <a:effectLst/>
        </p:spPr>
        <p:txBody>
          <a:bodyPr wrap="none">
            <a:spAutoFit/>
          </a:bodyPr>
          <a:lstStyle/>
          <a:p>
            <a:r>
              <a:rPr lang="en-US" altLang="en-US" sz="2000" dirty="0">
                <a:solidFill>
                  <a:schemeClr val="bg1"/>
                </a:solidFill>
                <a:latin typeface="Times" charset="0"/>
              </a:rPr>
              <a:t>Axon</a:t>
            </a:r>
          </a:p>
        </p:txBody>
      </p:sp>
      <p:sp>
        <p:nvSpPr>
          <p:cNvPr id="165970" name="Line 1106"/>
          <p:cNvSpPr>
            <a:spLocks noChangeShapeType="1"/>
          </p:cNvSpPr>
          <p:nvPr/>
        </p:nvSpPr>
        <p:spPr bwMode="auto">
          <a:xfrm flipH="1" flipV="1">
            <a:off x="6305550" y="3724275"/>
            <a:ext cx="304800" cy="304800"/>
          </a:xfrm>
          <a:prstGeom prst="line">
            <a:avLst/>
          </a:prstGeom>
          <a:noFill/>
          <a:ln w="19050">
            <a:solidFill>
              <a:schemeClr val="bg1"/>
            </a:solidFill>
            <a:round/>
            <a:headEnd/>
            <a:tailEnd/>
          </a:ln>
          <a:effectLst/>
        </p:spPr>
        <p:txBody>
          <a:bodyPr wrap="none" anchor="ctr">
            <a:spAutoFit/>
          </a:bodyPr>
          <a:lstStyle/>
          <a:p>
            <a:endParaRPr lang="en-US" dirty="0"/>
          </a:p>
        </p:txBody>
      </p:sp>
      <p:sp>
        <p:nvSpPr>
          <p:cNvPr id="165971" name="Text Box 1107"/>
          <p:cNvSpPr txBox="1">
            <a:spLocks noChangeArrowheads="1"/>
          </p:cNvSpPr>
          <p:nvPr/>
        </p:nvSpPr>
        <p:spPr bwMode="auto">
          <a:xfrm>
            <a:off x="7748588" y="3270250"/>
            <a:ext cx="1641796" cy="400110"/>
          </a:xfrm>
          <a:prstGeom prst="rect">
            <a:avLst/>
          </a:prstGeom>
          <a:noFill/>
          <a:ln w="9525">
            <a:noFill/>
            <a:miter lim="800000"/>
            <a:headEnd/>
            <a:tailEnd/>
          </a:ln>
          <a:effectLst/>
        </p:spPr>
        <p:txBody>
          <a:bodyPr wrap="none">
            <a:spAutoFit/>
          </a:bodyPr>
          <a:lstStyle/>
          <a:p>
            <a:r>
              <a:rPr lang="en-US" altLang="en-US" sz="2000" dirty="0">
                <a:solidFill>
                  <a:schemeClr val="bg1"/>
                </a:solidFill>
                <a:latin typeface="Times" charset="0"/>
              </a:rPr>
              <a:t>Myelin</a:t>
            </a:r>
            <a:r>
              <a:rPr lang="en-US" altLang="en-US" sz="2000" dirty="0">
                <a:latin typeface="Times" charset="0"/>
              </a:rPr>
              <a:t> </a:t>
            </a:r>
            <a:r>
              <a:rPr lang="en-US" altLang="en-US" sz="2000" dirty="0">
                <a:solidFill>
                  <a:schemeClr val="bg1"/>
                </a:solidFill>
                <a:latin typeface="Times" charset="0"/>
              </a:rPr>
              <a:t>sh</a:t>
            </a:r>
            <a:r>
              <a:rPr lang="en-US" altLang="en-US" sz="2000" dirty="0">
                <a:latin typeface="Times" charset="0"/>
              </a:rPr>
              <a:t>eath</a:t>
            </a:r>
          </a:p>
        </p:txBody>
      </p:sp>
      <p:sp>
        <p:nvSpPr>
          <p:cNvPr id="165972" name="Line 1108"/>
          <p:cNvSpPr>
            <a:spLocks noChangeShapeType="1"/>
          </p:cNvSpPr>
          <p:nvPr/>
        </p:nvSpPr>
        <p:spPr bwMode="auto">
          <a:xfrm flipV="1">
            <a:off x="7391400" y="3467100"/>
            <a:ext cx="400050" cy="114300"/>
          </a:xfrm>
          <a:prstGeom prst="line">
            <a:avLst/>
          </a:prstGeom>
          <a:noFill/>
          <a:ln w="19050">
            <a:solidFill>
              <a:schemeClr val="bg1"/>
            </a:solidFill>
            <a:round/>
            <a:headEnd/>
            <a:tailEnd/>
          </a:ln>
          <a:effectLst/>
        </p:spPr>
        <p:txBody>
          <a:bodyPr anchor="ctr">
            <a:spAutoFit/>
          </a:bodyPr>
          <a:lstStyle/>
          <a:p>
            <a:endParaRPr lang="en-US" dirty="0"/>
          </a:p>
        </p:txBody>
      </p:sp>
      <p:sp>
        <p:nvSpPr>
          <p:cNvPr id="165973" name="Text Box 1109"/>
          <p:cNvSpPr txBox="1">
            <a:spLocks noChangeArrowheads="1"/>
          </p:cNvSpPr>
          <p:nvPr/>
        </p:nvSpPr>
        <p:spPr bwMode="auto">
          <a:xfrm>
            <a:off x="8153400" y="4495800"/>
            <a:ext cx="1616148" cy="400110"/>
          </a:xfrm>
          <a:prstGeom prst="rect">
            <a:avLst/>
          </a:prstGeom>
          <a:noFill/>
          <a:ln w="9525">
            <a:noFill/>
            <a:miter lim="800000"/>
            <a:headEnd/>
            <a:tailEnd/>
          </a:ln>
          <a:effectLst/>
        </p:spPr>
        <p:txBody>
          <a:bodyPr wrap="none">
            <a:spAutoFit/>
          </a:bodyPr>
          <a:lstStyle/>
          <a:p>
            <a:r>
              <a:rPr lang="en-US" altLang="en-US" sz="2000" dirty="0">
                <a:solidFill>
                  <a:schemeClr val="bg1"/>
                </a:solidFill>
                <a:latin typeface="Times" charset="0"/>
              </a:rPr>
              <a:t>Axon</a:t>
            </a:r>
            <a:r>
              <a:rPr lang="en-US" altLang="en-US" sz="2000" dirty="0">
                <a:latin typeface="Times" charset="0"/>
              </a:rPr>
              <a:t> endings</a:t>
            </a:r>
          </a:p>
        </p:txBody>
      </p:sp>
      <p:sp>
        <p:nvSpPr>
          <p:cNvPr id="165974" name="Line 1110"/>
          <p:cNvSpPr>
            <a:spLocks noChangeShapeType="1"/>
          </p:cNvSpPr>
          <p:nvPr/>
        </p:nvSpPr>
        <p:spPr bwMode="auto">
          <a:xfrm flipH="1" flipV="1">
            <a:off x="8442325" y="4762500"/>
            <a:ext cx="304800" cy="304800"/>
          </a:xfrm>
          <a:prstGeom prst="line">
            <a:avLst/>
          </a:prstGeom>
          <a:noFill/>
          <a:ln w="19050">
            <a:solidFill>
              <a:schemeClr val="bg1"/>
            </a:solidFill>
            <a:round/>
            <a:headEnd/>
            <a:tailEnd/>
          </a:ln>
          <a:effectLst/>
        </p:spPr>
        <p:txBody>
          <a:bodyPr wrap="none" anchor="ctr">
            <a:spAutoFit/>
          </a:bodyPr>
          <a:lstStyle/>
          <a:p>
            <a:endParaRPr lang="en-US" dirty="0"/>
          </a:p>
        </p:txBody>
      </p:sp>
      <p:sp>
        <p:nvSpPr>
          <p:cNvPr id="165975" name="Line 1111"/>
          <p:cNvSpPr>
            <a:spLocks noChangeShapeType="1"/>
          </p:cNvSpPr>
          <p:nvPr/>
        </p:nvSpPr>
        <p:spPr bwMode="auto">
          <a:xfrm flipH="1" flipV="1">
            <a:off x="8442326" y="4772026"/>
            <a:ext cx="92075" cy="485775"/>
          </a:xfrm>
          <a:prstGeom prst="line">
            <a:avLst/>
          </a:prstGeom>
          <a:noFill/>
          <a:ln w="19050">
            <a:solidFill>
              <a:schemeClr val="bg1"/>
            </a:solidFill>
            <a:round/>
            <a:headEnd/>
            <a:tailEnd/>
          </a:ln>
          <a:effectLst/>
        </p:spPr>
        <p:txBody>
          <a:bodyPr anchor="ctr">
            <a:spAutoFit/>
          </a:bodyPr>
          <a:lstStyle/>
          <a:p>
            <a:endParaRPr lang="en-US" dirty="0"/>
          </a:p>
        </p:txBody>
      </p:sp>
      <p:sp>
        <p:nvSpPr>
          <p:cNvPr id="165976" name="Text Box 1112"/>
          <p:cNvSpPr txBox="1">
            <a:spLocks noChangeArrowheads="1"/>
          </p:cNvSpPr>
          <p:nvPr/>
        </p:nvSpPr>
        <p:spPr bwMode="auto">
          <a:xfrm>
            <a:off x="6172200" y="4800600"/>
            <a:ext cx="1188146" cy="400110"/>
          </a:xfrm>
          <a:prstGeom prst="rect">
            <a:avLst/>
          </a:prstGeom>
          <a:noFill/>
          <a:ln w="9525">
            <a:noFill/>
            <a:miter lim="800000"/>
            <a:headEnd/>
            <a:tailEnd/>
          </a:ln>
          <a:effectLst/>
        </p:spPr>
        <p:txBody>
          <a:bodyPr wrap="none">
            <a:spAutoFit/>
          </a:bodyPr>
          <a:lstStyle/>
          <a:p>
            <a:r>
              <a:rPr lang="en-US" altLang="en-US" sz="2000" dirty="0">
                <a:solidFill>
                  <a:schemeClr val="bg1"/>
                </a:solidFill>
                <a:latin typeface="Times" charset="0"/>
              </a:rPr>
              <a:t>Cell body</a:t>
            </a:r>
          </a:p>
        </p:txBody>
      </p:sp>
      <p:sp>
        <p:nvSpPr>
          <p:cNvPr id="165977" name="Line 1113"/>
          <p:cNvSpPr>
            <a:spLocks noChangeShapeType="1"/>
          </p:cNvSpPr>
          <p:nvPr/>
        </p:nvSpPr>
        <p:spPr bwMode="auto">
          <a:xfrm flipV="1">
            <a:off x="5715000" y="5029200"/>
            <a:ext cx="457200" cy="0"/>
          </a:xfrm>
          <a:prstGeom prst="line">
            <a:avLst/>
          </a:prstGeom>
          <a:noFill/>
          <a:ln w="19050">
            <a:solidFill>
              <a:schemeClr val="bg1"/>
            </a:solidFill>
            <a:round/>
            <a:headEnd/>
            <a:tailEnd/>
          </a:ln>
          <a:effectLst/>
        </p:spPr>
        <p:txBody>
          <a:bodyPr anchor="ctr">
            <a:spAutoFit/>
          </a:bodyPr>
          <a:lstStyle/>
          <a:p>
            <a:endParaRPr lang="en-US" dirty="0"/>
          </a:p>
        </p:txBody>
      </p:sp>
      <p:sp>
        <p:nvSpPr>
          <p:cNvPr id="165978" name="Text Box 1114"/>
          <p:cNvSpPr txBox="1">
            <a:spLocks noChangeArrowheads="1"/>
          </p:cNvSpPr>
          <p:nvPr/>
        </p:nvSpPr>
        <p:spPr bwMode="auto">
          <a:xfrm>
            <a:off x="2971801" y="4419600"/>
            <a:ext cx="1024639" cy="400110"/>
          </a:xfrm>
          <a:prstGeom prst="rect">
            <a:avLst/>
          </a:prstGeom>
          <a:noFill/>
          <a:ln w="9525">
            <a:noFill/>
            <a:miter lim="800000"/>
            <a:headEnd/>
            <a:tailEnd/>
          </a:ln>
          <a:effectLst/>
        </p:spPr>
        <p:txBody>
          <a:bodyPr wrap="none">
            <a:spAutoFit/>
          </a:bodyPr>
          <a:lstStyle/>
          <a:p>
            <a:r>
              <a:rPr lang="en-US" altLang="en-US" sz="2000" dirty="0">
                <a:latin typeface="Times" charset="0"/>
              </a:rPr>
              <a:t>Nucleus</a:t>
            </a:r>
          </a:p>
        </p:txBody>
      </p:sp>
      <p:sp>
        <p:nvSpPr>
          <p:cNvPr id="165979" name="Line 1115"/>
          <p:cNvSpPr>
            <a:spLocks noChangeShapeType="1"/>
          </p:cNvSpPr>
          <p:nvPr/>
        </p:nvSpPr>
        <p:spPr bwMode="auto">
          <a:xfrm>
            <a:off x="4114800" y="4648200"/>
            <a:ext cx="1066800" cy="0"/>
          </a:xfrm>
          <a:prstGeom prst="line">
            <a:avLst/>
          </a:prstGeom>
          <a:noFill/>
          <a:ln w="19050">
            <a:solidFill>
              <a:schemeClr val="bg1"/>
            </a:solidFill>
            <a:round/>
            <a:headEnd/>
            <a:tailEnd/>
          </a:ln>
          <a:effectLst/>
        </p:spPr>
        <p:txBody>
          <a:bodyPr anchor="ctr">
            <a:spAutoFit/>
          </a:bodyPr>
          <a:lstStyle/>
          <a:p>
            <a:endParaRPr lang="en-US" dirty="0"/>
          </a:p>
        </p:txBody>
      </p:sp>
      <p:sp>
        <p:nvSpPr>
          <p:cNvPr id="165980" name="Line 1116"/>
          <p:cNvSpPr>
            <a:spLocks noChangeShapeType="1"/>
          </p:cNvSpPr>
          <p:nvPr/>
        </p:nvSpPr>
        <p:spPr bwMode="auto">
          <a:xfrm>
            <a:off x="4676775" y="4648200"/>
            <a:ext cx="533400" cy="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65981" name="Line 1117"/>
          <p:cNvSpPr>
            <a:spLocks noChangeShapeType="1"/>
          </p:cNvSpPr>
          <p:nvPr/>
        </p:nvSpPr>
        <p:spPr bwMode="auto">
          <a:xfrm>
            <a:off x="5648325" y="5029200"/>
            <a:ext cx="228600" cy="0"/>
          </a:xfrm>
          <a:prstGeom prst="line">
            <a:avLst/>
          </a:prstGeom>
          <a:noFill/>
          <a:ln w="19050">
            <a:solidFill>
              <a:schemeClr val="bg2"/>
            </a:solidFill>
            <a:round/>
            <a:headEnd/>
            <a:tailEnd/>
          </a:ln>
          <a:effectLst/>
        </p:spPr>
        <p:txBody>
          <a:bodyPr anchor="ctr">
            <a:spAutoFit/>
          </a:bodyPr>
          <a:lstStyle/>
          <a:p>
            <a:endParaRPr lang="en-US" dirty="0"/>
          </a:p>
        </p:txBody>
      </p:sp>
    </p:spTree>
    <p:extLst>
      <p:ext uri="{BB962C8B-B14F-4D97-AF65-F5344CB8AC3E}">
        <p14:creationId xmlns:p14="http://schemas.microsoft.com/office/powerpoint/2010/main" val="15638791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65944"/>
                                        </p:tgtEl>
                                        <p:attrNameLst>
                                          <p:attrName>style.visibility</p:attrName>
                                        </p:attrNameLst>
                                      </p:cBhvr>
                                      <p:to>
                                        <p:strVal val="visible"/>
                                      </p:to>
                                    </p:set>
                                    <p:animEffect transition="in" filter="box(out)">
                                      <p:cBhvr>
                                        <p:cTn id="7" dur="500"/>
                                        <p:tgtEl>
                                          <p:spTgt spid="16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36.1 Summary – pages 943 - 950</a:t>
            </a:r>
          </a:p>
        </p:txBody>
      </p:sp>
      <p:sp>
        <p:nvSpPr>
          <p:cNvPr id="1034243" name="Rectangle 3"/>
          <p:cNvSpPr>
            <a:spLocks noChangeArrowheads="1"/>
          </p:cNvSpPr>
          <p:nvPr/>
        </p:nvSpPr>
        <p:spPr bwMode="auto">
          <a:xfrm>
            <a:off x="2057400" y="1981201"/>
            <a:ext cx="7924800" cy="2062103"/>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latin typeface="Times" charset="0"/>
              </a:rPr>
              <a:t>Neurons fall into three categories: </a:t>
            </a:r>
            <a:r>
              <a:rPr lang="en-US" altLang="en-US" sz="3200" dirty="0">
                <a:solidFill>
                  <a:srgbClr val="FF0000"/>
                </a:solidFill>
                <a:latin typeface="Times" charset="0"/>
              </a:rPr>
              <a:t>sensory neurons, motor neurons, and </a:t>
            </a:r>
            <a:r>
              <a:rPr lang="en-US" altLang="en-US" sz="3200" dirty="0" err="1">
                <a:solidFill>
                  <a:srgbClr val="FF0000"/>
                </a:solidFill>
                <a:latin typeface="Times" charset="0"/>
              </a:rPr>
              <a:t>interneurons</a:t>
            </a:r>
            <a:r>
              <a:rPr lang="en-US" altLang="en-US" sz="3200" dirty="0">
                <a:latin typeface="Times" charset="0"/>
              </a:rPr>
              <a:t>.</a:t>
            </a:r>
          </a:p>
          <a:p>
            <a:pPr marL="342900" indent="-342900">
              <a:buClr>
                <a:schemeClr val="tx1"/>
              </a:buClr>
              <a:buFontTx/>
              <a:buChar char="•"/>
            </a:pPr>
            <a:endParaRPr lang="en-US" altLang="en-US" sz="3200" dirty="0">
              <a:latin typeface="Times" charset="0"/>
            </a:endParaRPr>
          </a:p>
          <a:p>
            <a:pPr marL="342900" indent="-342900">
              <a:buClr>
                <a:schemeClr val="tx1"/>
              </a:buClr>
              <a:buFontTx/>
              <a:buChar char="•"/>
            </a:pPr>
            <a:endParaRPr lang="en-US" altLang="en-US" sz="3200" dirty="0">
              <a:latin typeface="Times" charset="0"/>
            </a:endParaRPr>
          </a:p>
        </p:txBody>
      </p:sp>
      <p:sp>
        <p:nvSpPr>
          <p:cNvPr id="1034244" name="Text Box 4"/>
          <p:cNvSpPr txBox="1">
            <a:spLocks noChangeArrowheads="1"/>
          </p:cNvSpPr>
          <p:nvPr/>
        </p:nvSpPr>
        <p:spPr bwMode="auto">
          <a:xfrm>
            <a:off x="2089150" y="838201"/>
            <a:ext cx="8274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#2.Neurons: Basic Units of the Nervous System</a:t>
            </a:r>
          </a:p>
        </p:txBody>
      </p:sp>
      <p:pic>
        <p:nvPicPr>
          <p:cNvPr id="103424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3424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34247" name="Picture 7"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034248"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034249"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034250" name="Picture 10"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1034251" name="Picture 11" descr="Sec"/>
          <p:cNvPicPr>
            <a:picLocks noChangeAspect="1" noChangeArrowheads="1"/>
          </p:cNvPicPr>
          <p:nvPr/>
        </p:nvPicPr>
        <p:blipFill>
          <a:blip r:embed="rId9" cstate="print"/>
          <a:srcRect/>
          <a:stretch>
            <a:fillRect/>
          </a:stretch>
        </p:blipFill>
        <p:spPr bwMode="auto">
          <a:xfrm>
            <a:off x="1524000" y="0"/>
            <a:ext cx="1752600" cy="762000"/>
          </a:xfrm>
          <a:prstGeom prst="rect">
            <a:avLst/>
          </a:prstGeom>
          <a:noFill/>
        </p:spPr>
      </p:pic>
      <p:pic>
        <p:nvPicPr>
          <p:cNvPr id="1034252" name="Picture 12" descr="Sec"/>
          <p:cNvPicPr>
            <a:picLocks noChangeAspect="1" noChangeArrowheads="1"/>
          </p:cNvPicPr>
          <p:nvPr/>
        </p:nvPicPr>
        <p:blipFill>
          <a:blip r:embed="rId10" cstate="print"/>
          <a:srcRect/>
          <a:stretch>
            <a:fillRect/>
          </a:stretch>
        </p:blipFill>
        <p:spPr bwMode="auto">
          <a:xfrm>
            <a:off x="4146550" y="0"/>
            <a:ext cx="3898900" cy="482600"/>
          </a:xfrm>
          <a:prstGeom prst="rect">
            <a:avLst/>
          </a:prstGeom>
          <a:noFill/>
        </p:spPr>
      </p:pic>
      <p:sp>
        <p:nvSpPr>
          <p:cNvPr id="1034254" name="Rectangle 14"/>
          <p:cNvSpPr>
            <a:spLocks noChangeArrowheads="1"/>
          </p:cNvSpPr>
          <p:nvPr/>
        </p:nvSpPr>
        <p:spPr bwMode="auto">
          <a:xfrm>
            <a:off x="2057400" y="3048000"/>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endParaRPr lang="en-US" altLang="en-US" sz="3200" dirty="0">
              <a:solidFill>
                <a:srgbClr val="FF0000"/>
              </a:solidFill>
              <a:latin typeface="Times" charset="0"/>
            </a:endParaRPr>
          </a:p>
          <a:p>
            <a:pPr marL="342900" indent="-342900">
              <a:buClr>
                <a:schemeClr val="tx1"/>
              </a:buClr>
              <a:buFontTx/>
              <a:buChar char="•"/>
            </a:pPr>
            <a:r>
              <a:rPr lang="en-US" altLang="en-US" sz="3200" dirty="0">
                <a:solidFill>
                  <a:srgbClr val="FF0000"/>
                </a:solidFill>
                <a:latin typeface="Times" charset="0"/>
              </a:rPr>
              <a:t>Sensory neurons </a:t>
            </a:r>
            <a:r>
              <a:rPr lang="en-US" altLang="en-US" sz="3200" dirty="0">
                <a:latin typeface="Times" charset="0"/>
              </a:rPr>
              <a:t>carry impulses from the body to the spinal cord and brain.</a:t>
            </a:r>
          </a:p>
        </p:txBody>
      </p:sp>
    </p:spTree>
    <p:extLst>
      <p:ext uri="{BB962C8B-B14F-4D97-AF65-F5344CB8AC3E}">
        <p14:creationId xmlns:p14="http://schemas.microsoft.com/office/powerpoint/2010/main" val="6406591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34243"/>
                                        </p:tgtEl>
                                        <p:attrNameLst>
                                          <p:attrName>style.visibility</p:attrName>
                                        </p:attrNameLst>
                                      </p:cBhvr>
                                      <p:to>
                                        <p:strVal val="visible"/>
                                      </p:to>
                                    </p:set>
                                    <p:animEffect transition="in" filter="box(out)">
                                      <p:cBhvr>
                                        <p:cTn id="7" dur="500"/>
                                        <p:tgtEl>
                                          <p:spTgt spid="10342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34254"/>
                                        </p:tgtEl>
                                        <p:attrNameLst>
                                          <p:attrName>style.visibility</p:attrName>
                                        </p:attrNameLst>
                                      </p:cBhvr>
                                      <p:to>
                                        <p:strVal val="visible"/>
                                      </p:to>
                                    </p:set>
                                    <p:animEffect transition="in" filter="box(out)">
                                      <p:cBhvr>
                                        <p:cTn id="12" dur="500"/>
                                        <p:tgtEl>
                                          <p:spTgt spid="103425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34245"/>
                                        </p:tgtEl>
                                        <p:attrNameLst>
                                          <p:attrName>style.visibility</p:attrName>
                                        </p:attrNameLst>
                                      </p:cBhvr>
                                      <p:to>
                                        <p:strVal val="visible"/>
                                      </p:to>
                                    </p:set>
                                    <p:animEffect transition="in" filter="box(out)">
                                      <p:cBhvr>
                                        <p:cTn id="16" dur="500"/>
                                        <p:tgtEl>
                                          <p:spTgt spid="103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3" grpId="0" autoUpdateAnimBg="0"/>
      <p:bldP spid="1034254"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36.1 Summary – pages 943 - 950</a:t>
            </a:r>
          </a:p>
        </p:txBody>
      </p:sp>
      <p:sp>
        <p:nvSpPr>
          <p:cNvPr id="1035267" name="Rectangle 3"/>
          <p:cNvSpPr>
            <a:spLocks noChangeArrowheads="1"/>
          </p:cNvSpPr>
          <p:nvPr/>
        </p:nvSpPr>
        <p:spPr bwMode="auto">
          <a:xfrm>
            <a:off x="2057400" y="2060576"/>
            <a:ext cx="2971800" cy="2554545"/>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rgbClr val="FF0000"/>
                </a:solidFill>
                <a:latin typeface="Times" charset="0"/>
              </a:rPr>
              <a:t>Interneurons</a:t>
            </a:r>
            <a:r>
              <a:rPr lang="en-US" altLang="en-US" sz="3200" dirty="0">
                <a:latin typeface="Times" charset="0"/>
              </a:rPr>
              <a:t> are found within the brain and spinal cord.</a:t>
            </a:r>
          </a:p>
        </p:txBody>
      </p:sp>
      <p:sp>
        <p:nvSpPr>
          <p:cNvPr id="1035268" name="Text Box 4"/>
          <p:cNvSpPr txBox="1">
            <a:spLocks noChangeArrowheads="1"/>
          </p:cNvSpPr>
          <p:nvPr/>
        </p:nvSpPr>
        <p:spPr bwMode="auto">
          <a:xfrm>
            <a:off x="2089150" y="838201"/>
            <a:ext cx="8274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03526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3527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35271" name="Picture 7"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035272"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035273"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035274" name="Picture 10"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1035275" name="Picture 11" descr="Sec"/>
          <p:cNvPicPr>
            <a:picLocks noChangeAspect="1" noChangeArrowheads="1"/>
          </p:cNvPicPr>
          <p:nvPr/>
        </p:nvPicPr>
        <p:blipFill>
          <a:blip r:embed="rId9" cstate="print"/>
          <a:srcRect/>
          <a:stretch>
            <a:fillRect/>
          </a:stretch>
        </p:blipFill>
        <p:spPr bwMode="auto">
          <a:xfrm>
            <a:off x="1524000" y="0"/>
            <a:ext cx="1752600" cy="762000"/>
          </a:xfrm>
          <a:prstGeom prst="rect">
            <a:avLst/>
          </a:prstGeom>
          <a:noFill/>
        </p:spPr>
      </p:pic>
      <p:pic>
        <p:nvPicPr>
          <p:cNvPr id="1035276" name="Picture 12" descr="Sec"/>
          <p:cNvPicPr>
            <a:picLocks noChangeAspect="1" noChangeArrowheads="1"/>
          </p:cNvPicPr>
          <p:nvPr/>
        </p:nvPicPr>
        <p:blipFill>
          <a:blip r:embed="rId10" cstate="print"/>
          <a:srcRect/>
          <a:stretch>
            <a:fillRect/>
          </a:stretch>
        </p:blipFill>
        <p:spPr bwMode="auto">
          <a:xfrm>
            <a:off x="4146550" y="0"/>
            <a:ext cx="3898900" cy="482600"/>
          </a:xfrm>
          <a:prstGeom prst="rect">
            <a:avLst/>
          </a:prstGeom>
          <a:noFill/>
        </p:spPr>
      </p:pic>
      <p:pic>
        <p:nvPicPr>
          <p:cNvPr id="1035280" name="Picture 16" descr="LBBD Fig 9 p 125"/>
          <p:cNvPicPr>
            <a:picLocks noChangeAspect="1" noChangeArrowheads="1"/>
          </p:cNvPicPr>
          <p:nvPr/>
        </p:nvPicPr>
        <p:blipFill>
          <a:blip r:embed="rId11" cstate="print"/>
          <a:srcRect/>
          <a:stretch>
            <a:fillRect/>
          </a:stretch>
        </p:blipFill>
        <p:spPr bwMode="auto">
          <a:xfrm>
            <a:off x="5181600" y="1905000"/>
            <a:ext cx="4419600" cy="3663950"/>
          </a:xfrm>
          <a:prstGeom prst="rect">
            <a:avLst/>
          </a:prstGeom>
          <a:noFill/>
        </p:spPr>
      </p:pic>
      <p:sp>
        <p:nvSpPr>
          <p:cNvPr id="1035281" name="Text Box 17"/>
          <p:cNvSpPr txBox="1">
            <a:spLocks noChangeArrowheads="1"/>
          </p:cNvSpPr>
          <p:nvPr/>
        </p:nvSpPr>
        <p:spPr bwMode="auto">
          <a:xfrm>
            <a:off x="7794626" y="2076450"/>
            <a:ext cx="1144865" cy="338554"/>
          </a:xfrm>
          <a:prstGeom prst="rect">
            <a:avLst/>
          </a:prstGeom>
          <a:noFill/>
          <a:ln w="9525">
            <a:noFill/>
            <a:miter lim="800000"/>
            <a:headEnd/>
            <a:tailEnd/>
          </a:ln>
          <a:effectLst/>
        </p:spPr>
        <p:txBody>
          <a:bodyPr wrap="none">
            <a:spAutoFit/>
          </a:bodyPr>
          <a:lstStyle/>
          <a:p>
            <a:r>
              <a:rPr lang="en-US" altLang="en-US" sz="1600" dirty="0">
                <a:latin typeface="Times" charset="0"/>
              </a:rPr>
              <a:t>Interneuron</a:t>
            </a:r>
          </a:p>
        </p:txBody>
      </p:sp>
      <p:sp>
        <p:nvSpPr>
          <p:cNvPr id="1035282" name="Line 18"/>
          <p:cNvSpPr>
            <a:spLocks noChangeShapeType="1"/>
          </p:cNvSpPr>
          <p:nvPr/>
        </p:nvSpPr>
        <p:spPr bwMode="auto">
          <a:xfrm flipV="1">
            <a:off x="6734175" y="2238375"/>
            <a:ext cx="1143000" cy="2286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035283" name="Text Box 19"/>
          <p:cNvSpPr txBox="1">
            <a:spLocks noChangeArrowheads="1"/>
          </p:cNvSpPr>
          <p:nvPr/>
        </p:nvSpPr>
        <p:spPr bwMode="auto">
          <a:xfrm>
            <a:off x="7927975" y="2424113"/>
            <a:ext cx="1127232" cy="338554"/>
          </a:xfrm>
          <a:prstGeom prst="rect">
            <a:avLst/>
          </a:prstGeom>
          <a:noFill/>
          <a:ln w="9525">
            <a:noFill/>
            <a:miter lim="800000"/>
            <a:headEnd/>
            <a:tailEnd/>
          </a:ln>
          <a:effectLst/>
        </p:spPr>
        <p:txBody>
          <a:bodyPr wrap="none">
            <a:spAutoFit/>
          </a:bodyPr>
          <a:lstStyle/>
          <a:p>
            <a:r>
              <a:rPr lang="en-US" altLang="en-US" sz="1600" dirty="0">
                <a:latin typeface="Times" charset="0"/>
              </a:rPr>
              <a:t>Spinal cord</a:t>
            </a:r>
          </a:p>
        </p:txBody>
      </p:sp>
      <p:sp>
        <p:nvSpPr>
          <p:cNvPr id="1035284" name="Line 20"/>
          <p:cNvSpPr>
            <a:spLocks noChangeShapeType="1"/>
          </p:cNvSpPr>
          <p:nvPr/>
        </p:nvSpPr>
        <p:spPr bwMode="auto">
          <a:xfrm flipV="1">
            <a:off x="7315200" y="2590800"/>
            <a:ext cx="685800" cy="0"/>
          </a:xfrm>
          <a:prstGeom prst="line">
            <a:avLst/>
          </a:prstGeom>
          <a:noFill/>
          <a:ln w="19050">
            <a:solidFill>
              <a:schemeClr val="bg2"/>
            </a:solidFill>
            <a:round/>
            <a:headEnd/>
            <a:tailEnd/>
          </a:ln>
          <a:effectLst/>
        </p:spPr>
        <p:txBody>
          <a:bodyPr anchor="ctr">
            <a:spAutoFit/>
          </a:bodyPr>
          <a:lstStyle/>
          <a:p>
            <a:endParaRPr lang="en-US" dirty="0"/>
          </a:p>
        </p:txBody>
      </p:sp>
      <p:sp>
        <p:nvSpPr>
          <p:cNvPr id="1035285" name="Text Box 21"/>
          <p:cNvSpPr txBox="1">
            <a:spLocks noChangeArrowheads="1"/>
          </p:cNvSpPr>
          <p:nvPr/>
        </p:nvSpPr>
        <p:spPr bwMode="auto">
          <a:xfrm>
            <a:off x="7515225" y="3070225"/>
            <a:ext cx="1752600" cy="338554"/>
          </a:xfrm>
          <a:prstGeom prst="rect">
            <a:avLst/>
          </a:prstGeom>
          <a:noFill/>
          <a:ln w="9525">
            <a:noFill/>
            <a:miter lim="800000"/>
            <a:headEnd/>
            <a:tailEnd/>
          </a:ln>
          <a:effectLst/>
        </p:spPr>
        <p:txBody>
          <a:bodyPr>
            <a:spAutoFit/>
          </a:bodyPr>
          <a:lstStyle/>
          <a:p>
            <a:r>
              <a:rPr lang="en-US" altLang="en-US" sz="1600" dirty="0">
                <a:latin typeface="Times" charset="0"/>
              </a:rPr>
              <a:t>Receptor in skin</a:t>
            </a:r>
          </a:p>
        </p:txBody>
      </p:sp>
      <p:sp>
        <p:nvSpPr>
          <p:cNvPr id="1035286" name="Line 22"/>
          <p:cNvSpPr>
            <a:spLocks noChangeShapeType="1"/>
          </p:cNvSpPr>
          <p:nvPr/>
        </p:nvSpPr>
        <p:spPr bwMode="auto">
          <a:xfrm flipV="1">
            <a:off x="6981825" y="3228976"/>
            <a:ext cx="609600" cy="276225"/>
          </a:xfrm>
          <a:prstGeom prst="line">
            <a:avLst/>
          </a:prstGeom>
          <a:noFill/>
          <a:ln w="19050">
            <a:solidFill>
              <a:schemeClr val="bg2"/>
            </a:solidFill>
            <a:round/>
            <a:headEnd/>
            <a:tailEnd/>
          </a:ln>
          <a:effectLst/>
        </p:spPr>
        <p:txBody>
          <a:bodyPr anchor="ctr">
            <a:spAutoFit/>
          </a:bodyPr>
          <a:lstStyle/>
          <a:p>
            <a:endParaRPr lang="en-US" dirty="0"/>
          </a:p>
        </p:txBody>
      </p:sp>
      <p:sp>
        <p:nvSpPr>
          <p:cNvPr id="1035287" name="Text Box 23"/>
          <p:cNvSpPr txBox="1">
            <a:spLocks noChangeArrowheads="1"/>
          </p:cNvSpPr>
          <p:nvPr/>
        </p:nvSpPr>
        <p:spPr bwMode="auto">
          <a:xfrm>
            <a:off x="5867400" y="2995613"/>
            <a:ext cx="1321196" cy="338554"/>
          </a:xfrm>
          <a:prstGeom prst="rect">
            <a:avLst/>
          </a:prstGeom>
          <a:noFill/>
          <a:ln w="9525">
            <a:noFill/>
            <a:miter lim="800000"/>
            <a:headEnd/>
            <a:tailEnd/>
          </a:ln>
          <a:effectLst/>
        </p:spPr>
        <p:txBody>
          <a:bodyPr wrap="none">
            <a:spAutoFit/>
          </a:bodyPr>
          <a:lstStyle/>
          <a:p>
            <a:r>
              <a:rPr lang="en-US" altLang="en-US" sz="1600" dirty="0">
                <a:latin typeface="Times" charset="0"/>
              </a:rPr>
              <a:t>Motor neuron</a:t>
            </a:r>
          </a:p>
        </p:txBody>
      </p:sp>
      <p:sp>
        <p:nvSpPr>
          <p:cNvPr id="1035288" name="Line 24"/>
          <p:cNvSpPr>
            <a:spLocks noChangeShapeType="1"/>
          </p:cNvSpPr>
          <p:nvPr/>
        </p:nvSpPr>
        <p:spPr bwMode="auto">
          <a:xfrm flipV="1">
            <a:off x="5572125" y="3152775"/>
            <a:ext cx="381000" cy="0"/>
          </a:xfrm>
          <a:prstGeom prst="line">
            <a:avLst/>
          </a:prstGeom>
          <a:noFill/>
          <a:ln w="19050">
            <a:solidFill>
              <a:schemeClr val="bg2"/>
            </a:solidFill>
            <a:round/>
            <a:headEnd/>
            <a:tailEnd/>
          </a:ln>
          <a:effectLst/>
        </p:spPr>
        <p:txBody>
          <a:bodyPr anchor="ctr">
            <a:spAutoFit/>
          </a:bodyPr>
          <a:lstStyle/>
          <a:p>
            <a:endParaRPr lang="en-US" dirty="0"/>
          </a:p>
        </p:txBody>
      </p:sp>
      <p:sp>
        <p:nvSpPr>
          <p:cNvPr id="1035289" name="Text Box 25"/>
          <p:cNvSpPr txBox="1">
            <a:spLocks noChangeArrowheads="1"/>
          </p:cNvSpPr>
          <p:nvPr/>
        </p:nvSpPr>
        <p:spPr bwMode="auto">
          <a:xfrm>
            <a:off x="5248275" y="2038351"/>
            <a:ext cx="1228725" cy="584775"/>
          </a:xfrm>
          <a:prstGeom prst="rect">
            <a:avLst/>
          </a:prstGeom>
          <a:noFill/>
          <a:ln w="9525">
            <a:noFill/>
            <a:miter lim="800000"/>
            <a:headEnd/>
            <a:tailEnd/>
          </a:ln>
          <a:effectLst/>
        </p:spPr>
        <p:txBody>
          <a:bodyPr wrap="square">
            <a:spAutoFit/>
          </a:bodyPr>
          <a:lstStyle/>
          <a:p>
            <a:pPr algn="ctr"/>
            <a:r>
              <a:rPr lang="en-US" altLang="en-US" sz="1600" dirty="0">
                <a:latin typeface="Times" charset="0"/>
              </a:rPr>
              <a:t>Sensory</a:t>
            </a:r>
            <a:r>
              <a:rPr lang="en-US" altLang="en-US" sz="1600" dirty="0">
                <a:solidFill>
                  <a:schemeClr val="bg2"/>
                </a:solidFill>
                <a:latin typeface="Times" charset="0"/>
              </a:rPr>
              <a:t> </a:t>
            </a:r>
            <a:r>
              <a:rPr lang="en-US" altLang="en-US" sz="1600" dirty="0">
                <a:latin typeface="Times" charset="0"/>
              </a:rPr>
              <a:t>neuron</a:t>
            </a:r>
          </a:p>
        </p:txBody>
      </p:sp>
      <p:sp>
        <p:nvSpPr>
          <p:cNvPr id="1035290" name="Line 26"/>
          <p:cNvSpPr>
            <a:spLocks noChangeShapeType="1"/>
          </p:cNvSpPr>
          <p:nvPr/>
        </p:nvSpPr>
        <p:spPr bwMode="auto">
          <a:xfrm>
            <a:off x="6019800" y="2209800"/>
            <a:ext cx="304800" cy="381000"/>
          </a:xfrm>
          <a:prstGeom prst="line">
            <a:avLst/>
          </a:prstGeom>
          <a:noFill/>
          <a:ln w="19050">
            <a:solidFill>
              <a:schemeClr val="bg2"/>
            </a:solidFill>
            <a:round/>
            <a:headEnd/>
            <a:tailEnd/>
          </a:ln>
          <a:effectLst/>
        </p:spPr>
        <p:txBody>
          <a:bodyPr anchor="ctr">
            <a:spAutoFit/>
          </a:bodyPr>
          <a:lstStyle/>
          <a:p>
            <a:endParaRPr lang="en-US" dirty="0"/>
          </a:p>
        </p:txBody>
      </p:sp>
      <p:sp>
        <p:nvSpPr>
          <p:cNvPr id="1035291" name="Text Box 27"/>
          <p:cNvSpPr txBox="1">
            <a:spLocks noChangeArrowheads="1"/>
          </p:cNvSpPr>
          <p:nvPr/>
        </p:nvSpPr>
        <p:spPr bwMode="auto">
          <a:xfrm>
            <a:off x="5210175" y="3667126"/>
            <a:ext cx="1571625" cy="584775"/>
          </a:xfrm>
          <a:prstGeom prst="rect">
            <a:avLst/>
          </a:prstGeom>
          <a:noFill/>
          <a:ln w="9525">
            <a:noFill/>
            <a:miter lim="800000"/>
            <a:headEnd/>
            <a:tailEnd/>
          </a:ln>
          <a:effectLst/>
        </p:spPr>
        <p:txBody>
          <a:bodyPr wrap="square">
            <a:spAutoFit/>
          </a:bodyPr>
          <a:lstStyle/>
          <a:p>
            <a:pPr algn="ctr"/>
            <a:r>
              <a:rPr lang="en-US" altLang="en-US" sz="1600" dirty="0">
                <a:latin typeface="Times" charset="0"/>
              </a:rPr>
              <a:t>Direction of impulse</a:t>
            </a:r>
          </a:p>
        </p:txBody>
      </p:sp>
      <p:sp>
        <p:nvSpPr>
          <p:cNvPr id="1035292" name="Line 28"/>
          <p:cNvSpPr>
            <a:spLocks noChangeShapeType="1"/>
          </p:cNvSpPr>
          <p:nvPr/>
        </p:nvSpPr>
        <p:spPr bwMode="auto">
          <a:xfrm flipV="1">
            <a:off x="5476876" y="3267075"/>
            <a:ext cx="9525" cy="457200"/>
          </a:xfrm>
          <a:prstGeom prst="line">
            <a:avLst/>
          </a:prstGeom>
          <a:noFill/>
          <a:ln w="19050">
            <a:solidFill>
              <a:schemeClr val="bg2"/>
            </a:solidFill>
            <a:round/>
            <a:headEnd/>
            <a:tailEnd/>
          </a:ln>
          <a:effectLst/>
        </p:spPr>
        <p:txBody>
          <a:bodyPr anchor="ctr">
            <a:spAutoFit/>
          </a:bodyPr>
          <a:lstStyle/>
          <a:p>
            <a:endParaRPr lang="en-US" b="1" dirty="0"/>
          </a:p>
        </p:txBody>
      </p:sp>
      <p:sp>
        <p:nvSpPr>
          <p:cNvPr id="1035293" name="Text Box 29"/>
          <p:cNvSpPr txBox="1">
            <a:spLocks noChangeArrowheads="1"/>
          </p:cNvSpPr>
          <p:nvPr/>
        </p:nvSpPr>
        <p:spPr bwMode="auto">
          <a:xfrm>
            <a:off x="5156200" y="4267201"/>
            <a:ext cx="1066800" cy="584775"/>
          </a:xfrm>
          <a:prstGeom prst="rect">
            <a:avLst/>
          </a:prstGeom>
          <a:noFill/>
          <a:ln w="9525">
            <a:noFill/>
            <a:miter lim="800000"/>
            <a:headEnd/>
            <a:tailEnd/>
          </a:ln>
          <a:effectLst/>
        </p:spPr>
        <p:txBody>
          <a:bodyPr>
            <a:spAutoFit/>
          </a:bodyPr>
          <a:lstStyle/>
          <a:p>
            <a:pPr algn="ctr"/>
            <a:r>
              <a:rPr lang="en-US" altLang="en-US" sz="1600" dirty="0">
                <a:latin typeface="Times" charset="0"/>
              </a:rPr>
              <a:t>Muscle contracts</a:t>
            </a:r>
          </a:p>
        </p:txBody>
      </p:sp>
      <p:sp>
        <p:nvSpPr>
          <p:cNvPr id="1035294" name="Line 30"/>
          <p:cNvSpPr>
            <a:spLocks noChangeShapeType="1"/>
          </p:cNvSpPr>
          <p:nvPr/>
        </p:nvSpPr>
        <p:spPr bwMode="auto">
          <a:xfrm flipV="1">
            <a:off x="6019800" y="3657600"/>
            <a:ext cx="685800" cy="781050"/>
          </a:xfrm>
          <a:prstGeom prst="line">
            <a:avLst/>
          </a:prstGeom>
          <a:noFill/>
          <a:ln w="19050">
            <a:solidFill>
              <a:schemeClr val="bg2"/>
            </a:solidFill>
            <a:round/>
            <a:headEnd/>
            <a:tailEnd/>
          </a:ln>
          <a:effectLst/>
        </p:spPr>
        <p:txBody>
          <a:bodyPr anchor="ctr">
            <a:spAutoFit/>
          </a:bodyPr>
          <a:lstStyle/>
          <a:p>
            <a:endParaRPr lang="en-US" dirty="0"/>
          </a:p>
        </p:txBody>
      </p:sp>
    </p:spTree>
    <p:extLst>
      <p:ext uri="{BB962C8B-B14F-4D97-AF65-F5344CB8AC3E}">
        <p14:creationId xmlns:p14="http://schemas.microsoft.com/office/powerpoint/2010/main" val="22747375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35269"/>
                                        </p:tgtEl>
                                        <p:attrNameLst>
                                          <p:attrName>style.visibility</p:attrName>
                                        </p:attrNameLst>
                                      </p:cBhvr>
                                      <p:to>
                                        <p:strVal val="visible"/>
                                      </p:to>
                                    </p:set>
                                    <p:animEffect transition="in" filter="box(out)">
                                      <p:cBhvr>
                                        <p:cTn id="7" dur="500"/>
                                        <p:tgtEl>
                                          <p:spTgt spid="103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36.1 Summary – pages 943 - 950</a:t>
            </a:r>
          </a:p>
        </p:txBody>
      </p:sp>
      <p:sp>
        <p:nvSpPr>
          <p:cNvPr id="1180676" name="Text Box 4"/>
          <p:cNvSpPr txBox="1">
            <a:spLocks noChangeArrowheads="1"/>
          </p:cNvSpPr>
          <p:nvPr/>
        </p:nvSpPr>
        <p:spPr bwMode="auto">
          <a:xfrm>
            <a:off x="2089150" y="838201"/>
            <a:ext cx="8274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18067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180679" name="Picture 7" descr="New TOC">
            <a:hlinkClick r:id="" action="ppaction://noaction"/>
          </p:cNvPr>
          <p:cNvPicPr>
            <a:picLocks noChangeAspect="1" noChangeArrowheads="1"/>
          </p:cNvPicPr>
          <p:nvPr/>
        </p:nvPicPr>
        <p:blipFill>
          <a:blip r:embed="rId3" cstate="print"/>
          <a:srcRect/>
          <a:stretch>
            <a:fillRect/>
          </a:stretch>
        </p:blipFill>
        <p:spPr bwMode="auto">
          <a:xfrm>
            <a:off x="5832476" y="6194426"/>
            <a:ext cx="492125" cy="606425"/>
          </a:xfrm>
          <a:prstGeom prst="rect">
            <a:avLst/>
          </a:prstGeom>
          <a:noFill/>
        </p:spPr>
      </p:pic>
      <p:pic>
        <p:nvPicPr>
          <p:cNvPr id="1180680" name="Picture 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1180681" name="Picture 9" descr="help">
            <a:hlinkClick r:id="" action="ppaction://noaction"/>
          </p:cNvPr>
          <p:cNvPicPr>
            <a:picLocks noChangeAspect="1" noChangeArrowheads="1"/>
          </p:cNvPicPr>
          <p:nvPr/>
        </p:nvPicPr>
        <p:blipFill>
          <a:blip r:embed="rId5" cstate="print"/>
          <a:srcRect/>
          <a:stretch>
            <a:fillRect/>
          </a:stretch>
        </p:blipFill>
        <p:spPr bwMode="auto">
          <a:xfrm>
            <a:off x="1752600" y="6202364"/>
            <a:ext cx="560388" cy="560387"/>
          </a:xfrm>
          <a:prstGeom prst="rect">
            <a:avLst/>
          </a:prstGeom>
          <a:noFill/>
        </p:spPr>
      </p:pic>
      <p:pic>
        <p:nvPicPr>
          <p:cNvPr id="1180682" name="Picture 10" descr="resources">
            <a:hlinkClick r:id="rId6"/>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1180683" name="Picture 11" descr="Sec"/>
          <p:cNvPicPr>
            <a:picLocks noChangeAspect="1" noChangeArrowheads="1"/>
          </p:cNvPicPr>
          <p:nvPr/>
        </p:nvPicPr>
        <p:blipFill>
          <a:blip r:embed="rId8" cstate="print"/>
          <a:srcRect/>
          <a:stretch>
            <a:fillRect/>
          </a:stretch>
        </p:blipFill>
        <p:spPr bwMode="auto">
          <a:xfrm>
            <a:off x="1524000" y="0"/>
            <a:ext cx="1752600" cy="762000"/>
          </a:xfrm>
          <a:prstGeom prst="rect">
            <a:avLst/>
          </a:prstGeom>
          <a:noFill/>
        </p:spPr>
      </p:pic>
      <p:pic>
        <p:nvPicPr>
          <p:cNvPr id="1180684" name="Picture 12" descr="Sec"/>
          <p:cNvPicPr>
            <a:picLocks noChangeAspect="1" noChangeArrowheads="1"/>
          </p:cNvPicPr>
          <p:nvPr/>
        </p:nvPicPr>
        <p:blipFill>
          <a:blip r:embed="rId9" cstate="print"/>
          <a:srcRect/>
          <a:stretch>
            <a:fillRect/>
          </a:stretch>
        </p:blipFill>
        <p:spPr bwMode="auto">
          <a:xfrm>
            <a:off x="4146550" y="0"/>
            <a:ext cx="3898900" cy="482600"/>
          </a:xfrm>
          <a:prstGeom prst="rect">
            <a:avLst/>
          </a:prstGeom>
          <a:noFill/>
        </p:spPr>
      </p:pic>
      <p:sp>
        <p:nvSpPr>
          <p:cNvPr id="1180685" name="Rectangle 13"/>
          <p:cNvSpPr>
            <a:spLocks noChangeArrowheads="1"/>
          </p:cNvSpPr>
          <p:nvPr/>
        </p:nvSpPr>
        <p:spPr bwMode="auto">
          <a:xfrm>
            <a:off x="6629400" y="1930400"/>
            <a:ext cx="40386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rgbClr val="FF0000"/>
                </a:solidFill>
                <a:latin typeface="Times" charset="0"/>
              </a:rPr>
              <a:t>Motor neurons </a:t>
            </a:r>
            <a:r>
              <a:rPr lang="en-US" altLang="en-US" sz="3200" dirty="0">
                <a:latin typeface="Times" charset="0"/>
              </a:rPr>
              <a:t>carry the response impulses away from the brain and spinal cord to a muscle or gland.</a:t>
            </a:r>
          </a:p>
        </p:txBody>
      </p:sp>
      <p:pic>
        <p:nvPicPr>
          <p:cNvPr id="1180687" name="Picture 15" descr="LBBD Fig 9 p 125"/>
          <p:cNvPicPr>
            <a:picLocks noChangeAspect="1" noChangeArrowheads="1"/>
          </p:cNvPicPr>
          <p:nvPr/>
        </p:nvPicPr>
        <p:blipFill>
          <a:blip r:embed="rId10" cstate="print"/>
          <a:srcRect/>
          <a:stretch>
            <a:fillRect/>
          </a:stretch>
        </p:blipFill>
        <p:spPr bwMode="auto">
          <a:xfrm>
            <a:off x="2209800" y="2057400"/>
            <a:ext cx="4419600" cy="3663950"/>
          </a:xfrm>
          <a:prstGeom prst="rect">
            <a:avLst/>
          </a:prstGeom>
          <a:noFill/>
        </p:spPr>
      </p:pic>
      <p:sp>
        <p:nvSpPr>
          <p:cNvPr id="1180688" name="Text Box 16"/>
          <p:cNvSpPr txBox="1">
            <a:spLocks noChangeArrowheads="1"/>
          </p:cNvSpPr>
          <p:nvPr/>
        </p:nvSpPr>
        <p:spPr bwMode="auto">
          <a:xfrm>
            <a:off x="4822826" y="2228850"/>
            <a:ext cx="1144865" cy="338554"/>
          </a:xfrm>
          <a:prstGeom prst="rect">
            <a:avLst/>
          </a:prstGeom>
          <a:noFill/>
          <a:ln w="9525">
            <a:noFill/>
            <a:miter lim="800000"/>
            <a:headEnd/>
            <a:tailEnd/>
          </a:ln>
          <a:effectLst/>
        </p:spPr>
        <p:txBody>
          <a:bodyPr wrap="none">
            <a:spAutoFit/>
          </a:bodyPr>
          <a:lstStyle/>
          <a:p>
            <a:r>
              <a:rPr lang="en-US" altLang="en-US" sz="1600" dirty="0">
                <a:latin typeface="Times" charset="0"/>
              </a:rPr>
              <a:t>Interneuron</a:t>
            </a:r>
          </a:p>
        </p:txBody>
      </p:sp>
      <p:sp>
        <p:nvSpPr>
          <p:cNvPr id="1180689" name="Line 17"/>
          <p:cNvSpPr>
            <a:spLocks noChangeShapeType="1"/>
          </p:cNvSpPr>
          <p:nvPr/>
        </p:nvSpPr>
        <p:spPr bwMode="auto">
          <a:xfrm flipV="1">
            <a:off x="3762375" y="2390775"/>
            <a:ext cx="1143000" cy="2286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180690" name="Text Box 18"/>
          <p:cNvSpPr txBox="1">
            <a:spLocks noChangeArrowheads="1"/>
          </p:cNvSpPr>
          <p:nvPr/>
        </p:nvSpPr>
        <p:spPr bwMode="auto">
          <a:xfrm>
            <a:off x="4956175" y="2576513"/>
            <a:ext cx="1127232" cy="338554"/>
          </a:xfrm>
          <a:prstGeom prst="rect">
            <a:avLst/>
          </a:prstGeom>
          <a:noFill/>
          <a:ln w="9525">
            <a:noFill/>
            <a:miter lim="800000"/>
            <a:headEnd/>
            <a:tailEnd/>
          </a:ln>
          <a:effectLst/>
        </p:spPr>
        <p:txBody>
          <a:bodyPr wrap="none">
            <a:spAutoFit/>
          </a:bodyPr>
          <a:lstStyle/>
          <a:p>
            <a:r>
              <a:rPr lang="en-US" altLang="en-US" sz="1600" dirty="0">
                <a:latin typeface="Times" charset="0"/>
              </a:rPr>
              <a:t>Spinal cord</a:t>
            </a:r>
          </a:p>
        </p:txBody>
      </p:sp>
      <p:sp>
        <p:nvSpPr>
          <p:cNvPr id="1180691" name="Line 19"/>
          <p:cNvSpPr>
            <a:spLocks noChangeShapeType="1"/>
          </p:cNvSpPr>
          <p:nvPr/>
        </p:nvSpPr>
        <p:spPr bwMode="auto">
          <a:xfrm flipV="1">
            <a:off x="4343400" y="2743200"/>
            <a:ext cx="685800" cy="0"/>
          </a:xfrm>
          <a:prstGeom prst="line">
            <a:avLst/>
          </a:prstGeom>
          <a:noFill/>
          <a:ln w="19050">
            <a:solidFill>
              <a:schemeClr val="bg2"/>
            </a:solidFill>
            <a:round/>
            <a:headEnd/>
            <a:tailEnd/>
          </a:ln>
          <a:effectLst/>
        </p:spPr>
        <p:txBody>
          <a:bodyPr anchor="ctr">
            <a:spAutoFit/>
          </a:bodyPr>
          <a:lstStyle/>
          <a:p>
            <a:endParaRPr lang="en-US" dirty="0"/>
          </a:p>
        </p:txBody>
      </p:sp>
      <p:sp>
        <p:nvSpPr>
          <p:cNvPr id="1180692" name="Text Box 20"/>
          <p:cNvSpPr txBox="1">
            <a:spLocks noChangeArrowheads="1"/>
          </p:cNvSpPr>
          <p:nvPr/>
        </p:nvSpPr>
        <p:spPr bwMode="auto">
          <a:xfrm>
            <a:off x="4543425" y="3222625"/>
            <a:ext cx="1752600" cy="338554"/>
          </a:xfrm>
          <a:prstGeom prst="rect">
            <a:avLst/>
          </a:prstGeom>
          <a:noFill/>
          <a:ln w="9525">
            <a:noFill/>
            <a:miter lim="800000"/>
            <a:headEnd/>
            <a:tailEnd/>
          </a:ln>
          <a:effectLst/>
        </p:spPr>
        <p:txBody>
          <a:bodyPr>
            <a:spAutoFit/>
          </a:bodyPr>
          <a:lstStyle/>
          <a:p>
            <a:r>
              <a:rPr lang="en-US" altLang="en-US" sz="1600" dirty="0">
                <a:latin typeface="Times" charset="0"/>
              </a:rPr>
              <a:t>Receptor in skin</a:t>
            </a:r>
          </a:p>
        </p:txBody>
      </p:sp>
      <p:sp>
        <p:nvSpPr>
          <p:cNvPr id="1180693" name="Line 21"/>
          <p:cNvSpPr>
            <a:spLocks noChangeShapeType="1"/>
          </p:cNvSpPr>
          <p:nvPr/>
        </p:nvSpPr>
        <p:spPr bwMode="auto">
          <a:xfrm flipV="1">
            <a:off x="4010025" y="3381376"/>
            <a:ext cx="609600" cy="276225"/>
          </a:xfrm>
          <a:prstGeom prst="line">
            <a:avLst/>
          </a:prstGeom>
          <a:noFill/>
          <a:ln w="19050">
            <a:solidFill>
              <a:schemeClr val="bg2"/>
            </a:solidFill>
            <a:round/>
            <a:headEnd/>
            <a:tailEnd/>
          </a:ln>
          <a:effectLst/>
        </p:spPr>
        <p:txBody>
          <a:bodyPr anchor="ctr">
            <a:spAutoFit/>
          </a:bodyPr>
          <a:lstStyle/>
          <a:p>
            <a:endParaRPr lang="en-US" dirty="0"/>
          </a:p>
        </p:txBody>
      </p:sp>
      <p:sp>
        <p:nvSpPr>
          <p:cNvPr id="1180694" name="Text Box 22"/>
          <p:cNvSpPr txBox="1">
            <a:spLocks noChangeArrowheads="1"/>
          </p:cNvSpPr>
          <p:nvPr/>
        </p:nvSpPr>
        <p:spPr bwMode="auto">
          <a:xfrm>
            <a:off x="2895600" y="3148013"/>
            <a:ext cx="1321196" cy="338554"/>
          </a:xfrm>
          <a:prstGeom prst="rect">
            <a:avLst/>
          </a:prstGeom>
          <a:noFill/>
          <a:ln w="9525">
            <a:noFill/>
            <a:miter lim="800000"/>
            <a:headEnd/>
            <a:tailEnd/>
          </a:ln>
          <a:effectLst/>
        </p:spPr>
        <p:txBody>
          <a:bodyPr wrap="none">
            <a:spAutoFit/>
          </a:bodyPr>
          <a:lstStyle/>
          <a:p>
            <a:r>
              <a:rPr lang="en-US" altLang="en-US" sz="1600" dirty="0">
                <a:latin typeface="Times" charset="0"/>
              </a:rPr>
              <a:t>Motor neuron</a:t>
            </a:r>
          </a:p>
        </p:txBody>
      </p:sp>
      <p:sp>
        <p:nvSpPr>
          <p:cNvPr id="1180695" name="Line 23"/>
          <p:cNvSpPr>
            <a:spLocks noChangeShapeType="1"/>
          </p:cNvSpPr>
          <p:nvPr/>
        </p:nvSpPr>
        <p:spPr bwMode="auto">
          <a:xfrm flipV="1">
            <a:off x="2600325" y="3305175"/>
            <a:ext cx="381000" cy="0"/>
          </a:xfrm>
          <a:prstGeom prst="line">
            <a:avLst/>
          </a:prstGeom>
          <a:noFill/>
          <a:ln w="19050">
            <a:solidFill>
              <a:schemeClr val="bg2"/>
            </a:solidFill>
            <a:round/>
            <a:headEnd/>
            <a:tailEnd/>
          </a:ln>
          <a:effectLst/>
        </p:spPr>
        <p:txBody>
          <a:bodyPr anchor="ctr">
            <a:spAutoFit/>
          </a:bodyPr>
          <a:lstStyle/>
          <a:p>
            <a:endParaRPr lang="en-US" dirty="0"/>
          </a:p>
        </p:txBody>
      </p:sp>
      <p:sp>
        <p:nvSpPr>
          <p:cNvPr id="1180696" name="Text Box 24"/>
          <p:cNvSpPr txBox="1">
            <a:spLocks noChangeArrowheads="1"/>
          </p:cNvSpPr>
          <p:nvPr/>
        </p:nvSpPr>
        <p:spPr bwMode="auto">
          <a:xfrm>
            <a:off x="2276475" y="2190751"/>
            <a:ext cx="1076325" cy="584775"/>
          </a:xfrm>
          <a:prstGeom prst="rect">
            <a:avLst/>
          </a:prstGeom>
          <a:noFill/>
          <a:ln w="9525">
            <a:noFill/>
            <a:miter lim="800000"/>
            <a:headEnd/>
            <a:tailEnd/>
          </a:ln>
          <a:effectLst/>
        </p:spPr>
        <p:txBody>
          <a:bodyPr wrap="square">
            <a:spAutoFit/>
          </a:bodyPr>
          <a:lstStyle/>
          <a:p>
            <a:pPr algn="ctr"/>
            <a:r>
              <a:rPr lang="en-US" altLang="en-US" sz="1600" dirty="0">
                <a:latin typeface="Times" charset="0"/>
              </a:rPr>
              <a:t>Sensory neuron</a:t>
            </a:r>
          </a:p>
        </p:txBody>
      </p:sp>
      <p:sp>
        <p:nvSpPr>
          <p:cNvPr id="1180697" name="Line 25"/>
          <p:cNvSpPr>
            <a:spLocks noChangeShapeType="1"/>
          </p:cNvSpPr>
          <p:nvPr/>
        </p:nvSpPr>
        <p:spPr bwMode="auto">
          <a:xfrm>
            <a:off x="3048000" y="2362200"/>
            <a:ext cx="304800" cy="381000"/>
          </a:xfrm>
          <a:prstGeom prst="line">
            <a:avLst/>
          </a:prstGeom>
          <a:noFill/>
          <a:ln w="19050">
            <a:solidFill>
              <a:schemeClr val="bg2"/>
            </a:solidFill>
            <a:round/>
            <a:headEnd/>
            <a:tailEnd/>
          </a:ln>
          <a:effectLst/>
        </p:spPr>
        <p:txBody>
          <a:bodyPr anchor="ctr">
            <a:spAutoFit/>
          </a:bodyPr>
          <a:lstStyle/>
          <a:p>
            <a:endParaRPr lang="en-US" dirty="0"/>
          </a:p>
        </p:txBody>
      </p:sp>
      <p:sp>
        <p:nvSpPr>
          <p:cNvPr id="1180698" name="Text Box 26"/>
          <p:cNvSpPr txBox="1">
            <a:spLocks noChangeArrowheads="1"/>
          </p:cNvSpPr>
          <p:nvPr/>
        </p:nvSpPr>
        <p:spPr bwMode="auto">
          <a:xfrm>
            <a:off x="2238375" y="3819526"/>
            <a:ext cx="1343025" cy="584775"/>
          </a:xfrm>
          <a:prstGeom prst="rect">
            <a:avLst/>
          </a:prstGeom>
          <a:noFill/>
          <a:ln w="9525">
            <a:noFill/>
            <a:miter lim="800000"/>
            <a:headEnd/>
            <a:tailEnd/>
          </a:ln>
          <a:effectLst/>
        </p:spPr>
        <p:txBody>
          <a:bodyPr wrap="square">
            <a:spAutoFit/>
          </a:bodyPr>
          <a:lstStyle/>
          <a:p>
            <a:pPr algn="ctr"/>
            <a:r>
              <a:rPr lang="en-US" altLang="en-US" sz="1600" dirty="0">
                <a:latin typeface="Times" charset="0"/>
              </a:rPr>
              <a:t>Direction of impulse</a:t>
            </a:r>
          </a:p>
        </p:txBody>
      </p:sp>
      <p:sp>
        <p:nvSpPr>
          <p:cNvPr id="1180699" name="Line 27"/>
          <p:cNvSpPr>
            <a:spLocks noChangeShapeType="1"/>
          </p:cNvSpPr>
          <p:nvPr/>
        </p:nvSpPr>
        <p:spPr bwMode="auto">
          <a:xfrm flipV="1">
            <a:off x="2505076" y="3419475"/>
            <a:ext cx="9525" cy="457200"/>
          </a:xfrm>
          <a:prstGeom prst="line">
            <a:avLst/>
          </a:prstGeom>
          <a:noFill/>
          <a:ln w="19050">
            <a:solidFill>
              <a:schemeClr val="bg2"/>
            </a:solidFill>
            <a:round/>
            <a:headEnd/>
            <a:tailEnd/>
          </a:ln>
          <a:effectLst/>
        </p:spPr>
        <p:txBody>
          <a:bodyPr anchor="ctr">
            <a:spAutoFit/>
          </a:bodyPr>
          <a:lstStyle/>
          <a:p>
            <a:endParaRPr lang="en-US" dirty="0"/>
          </a:p>
        </p:txBody>
      </p:sp>
      <p:sp>
        <p:nvSpPr>
          <p:cNvPr id="1180700" name="Text Box 28"/>
          <p:cNvSpPr txBox="1">
            <a:spLocks noChangeArrowheads="1"/>
          </p:cNvSpPr>
          <p:nvPr/>
        </p:nvSpPr>
        <p:spPr bwMode="auto">
          <a:xfrm>
            <a:off x="2184400" y="4419601"/>
            <a:ext cx="1066800" cy="584775"/>
          </a:xfrm>
          <a:prstGeom prst="rect">
            <a:avLst/>
          </a:prstGeom>
          <a:noFill/>
          <a:ln w="9525">
            <a:noFill/>
            <a:miter lim="800000"/>
            <a:headEnd/>
            <a:tailEnd/>
          </a:ln>
          <a:effectLst/>
        </p:spPr>
        <p:txBody>
          <a:bodyPr>
            <a:spAutoFit/>
          </a:bodyPr>
          <a:lstStyle/>
          <a:p>
            <a:pPr algn="ctr"/>
            <a:r>
              <a:rPr lang="en-US" altLang="en-US" sz="1600" dirty="0">
                <a:latin typeface="Times" charset="0"/>
              </a:rPr>
              <a:t>Muscle contracts</a:t>
            </a:r>
          </a:p>
        </p:txBody>
      </p:sp>
      <p:sp>
        <p:nvSpPr>
          <p:cNvPr id="1180701" name="Line 29"/>
          <p:cNvSpPr>
            <a:spLocks noChangeShapeType="1"/>
          </p:cNvSpPr>
          <p:nvPr/>
        </p:nvSpPr>
        <p:spPr bwMode="auto">
          <a:xfrm flipV="1">
            <a:off x="3048000" y="3810000"/>
            <a:ext cx="685800" cy="781050"/>
          </a:xfrm>
          <a:prstGeom prst="line">
            <a:avLst/>
          </a:prstGeom>
          <a:noFill/>
          <a:ln w="19050">
            <a:solidFill>
              <a:schemeClr val="bg2"/>
            </a:solidFill>
            <a:round/>
            <a:headEnd/>
            <a:tailEnd/>
          </a:ln>
          <a:effectLst/>
        </p:spPr>
        <p:txBody>
          <a:bodyPr anchor="ctr">
            <a:spAutoFit/>
          </a:bodyPr>
          <a:lstStyle/>
          <a:p>
            <a:endParaRPr lang="en-US" dirty="0"/>
          </a:p>
        </p:txBody>
      </p:sp>
    </p:spTree>
    <p:extLst>
      <p:ext uri="{BB962C8B-B14F-4D97-AF65-F5344CB8AC3E}">
        <p14:creationId xmlns:p14="http://schemas.microsoft.com/office/powerpoint/2010/main" val="3476831807"/>
      </p:ext>
    </p:extLst>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463" name="Picture 7" descr="help">
            <a:hlinkClick r:id="" action="ppaction://noaction"/>
          </p:cNvPr>
          <p:cNvPicPr>
            <a:picLocks noChangeAspect="1" noChangeArrowheads="1"/>
          </p:cNvPicPr>
          <p:nvPr/>
        </p:nvPicPr>
        <p:blipFill>
          <a:blip r:embed="rId2" cstate="print"/>
          <a:srcRect/>
          <a:stretch>
            <a:fillRect/>
          </a:stretch>
        </p:blipFill>
        <p:spPr bwMode="auto">
          <a:xfrm>
            <a:off x="1752600" y="6202364"/>
            <a:ext cx="560388" cy="560387"/>
          </a:xfrm>
          <a:prstGeom prst="rect">
            <a:avLst/>
          </a:prstGeom>
          <a:noFill/>
        </p:spPr>
      </p:pic>
      <p:sp>
        <p:nvSpPr>
          <p:cNvPr id="915465" name="Text Box 9"/>
          <p:cNvSpPr txBox="1">
            <a:spLocks noChangeArrowheads="1"/>
          </p:cNvSpPr>
          <p:nvPr/>
        </p:nvSpPr>
        <p:spPr bwMode="auto">
          <a:xfrm>
            <a:off x="1492250" y="2439988"/>
            <a:ext cx="4349750" cy="1754326"/>
          </a:xfrm>
          <a:prstGeom prst="rect">
            <a:avLst/>
          </a:prstGeom>
          <a:noFill/>
          <a:ln w="9525">
            <a:noFill/>
            <a:miter lim="800000"/>
            <a:headEnd/>
            <a:tailEnd/>
          </a:ln>
          <a:effectLst/>
        </p:spPr>
        <p:txBody>
          <a:bodyPr>
            <a:spAutoFit/>
          </a:bodyPr>
          <a:lstStyle/>
          <a:p>
            <a:pPr algn="ctr"/>
            <a:r>
              <a:rPr lang="en-US" sz="3600" dirty="0">
                <a:solidFill>
                  <a:schemeClr val="tx2"/>
                </a:solidFill>
              </a:rPr>
              <a:t>How the Central Nervous System Works</a:t>
            </a:r>
          </a:p>
        </p:txBody>
      </p:sp>
      <p:pic>
        <p:nvPicPr>
          <p:cNvPr id="915466" name="Picture 10" descr="Image Bank"/>
          <p:cNvPicPr>
            <a:picLocks noChangeAspect="1" noChangeArrowheads="1"/>
          </p:cNvPicPr>
          <p:nvPr/>
        </p:nvPicPr>
        <p:blipFill>
          <a:blip r:embed="rId3" cstate="print"/>
          <a:srcRect/>
          <a:stretch>
            <a:fillRect/>
          </a:stretch>
        </p:blipFill>
        <p:spPr bwMode="auto">
          <a:xfrm>
            <a:off x="5041900" y="76200"/>
            <a:ext cx="2108200" cy="393700"/>
          </a:xfrm>
          <a:prstGeom prst="rect">
            <a:avLst/>
          </a:prstGeom>
          <a:noFill/>
        </p:spPr>
      </p:pic>
      <p:pic>
        <p:nvPicPr>
          <p:cNvPr id="915467" name="Picture 11" descr="Chpt36"/>
          <p:cNvPicPr>
            <a:picLocks noChangeAspect="1" noChangeArrowheads="1"/>
          </p:cNvPicPr>
          <p:nvPr/>
        </p:nvPicPr>
        <p:blipFill>
          <a:blip r:embed="rId4" cstate="print"/>
          <a:srcRect/>
          <a:stretch>
            <a:fillRect/>
          </a:stretch>
        </p:blipFill>
        <p:spPr bwMode="auto">
          <a:xfrm>
            <a:off x="1524000" y="1"/>
            <a:ext cx="2819400" cy="682625"/>
          </a:xfrm>
          <a:prstGeom prst="rect">
            <a:avLst/>
          </a:prstGeom>
          <a:noFill/>
        </p:spPr>
      </p:pic>
      <p:pic>
        <p:nvPicPr>
          <p:cNvPr id="915468" name="Picture 12" descr="How central nervous system "/>
          <p:cNvPicPr>
            <a:picLocks noChangeAspect="1" noChangeArrowheads="1"/>
          </p:cNvPicPr>
          <p:nvPr/>
        </p:nvPicPr>
        <p:blipFill>
          <a:blip r:embed="rId5" cstate="print"/>
          <a:srcRect/>
          <a:stretch>
            <a:fillRect/>
          </a:stretch>
        </p:blipFill>
        <p:spPr bwMode="auto">
          <a:xfrm>
            <a:off x="5470526" y="838200"/>
            <a:ext cx="2454275" cy="4876800"/>
          </a:xfrm>
          <a:prstGeom prst="rect">
            <a:avLst/>
          </a:prstGeom>
          <a:noFill/>
        </p:spPr>
      </p:pic>
      <p:sp>
        <p:nvSpPr>
          <p:cNvPr id="13" name="TextBox 12"/>
          <p:cNvSpPr txBox="1"/>
          <p:nvPr/>
        </p:nvSpPr>
        <p:spPr>
          <a:xfrm>
            <a:off x="8305800" y="838201"/>
            <a:ext cx="2362200" cy="646331"/>
          </a:xfrm>
          <a:prstGeom prst="rect">
            <a:avLst/>
          </a:prstGeom>
          <a:noFill/>
        </p:spPr>
        <p:txBody>
          <a:bodyPr wrap="square" rtlCol="0">
            <a:spAutoFit/>
          </a:bodyPr>
          <a:lstStyle/>
          <a:p>
            <a:r>
              <a:rPr lang="en-US" b="1" dirty="0"/>
              <a:t>Sensory Neuron</a:t>
            </a:r>
          </a:p>
          <a:p>
            <a:r>
              <a:rPr lang="en-US" dirty="0"/>
              <a:t>-You sense the touch</a:t>
            </a:r>
          </a:p>
        </p:txBody>
      </p:sp>
      <p:sp>
        <p:nvSpPr>
          <p:cNvPr id="14" name="TextBox 13"/>
          <p:cNvSpPr txBox="1"/>
          <p:nvPr/>
        </p:nvSpPr>
        <p:spPr>
          <a:xfrm>
            <a:off x="8229600" y="3124201"/>
            <a:ext cx="2438400" cy="1200329"/>
          </a:xfrm>
          <a:prstGeom prst="rect">
            <a:avLst/>
          </a:prstGeom>
          <a:noFill/>
        </p:spPr>
        <p:txBody>
          <a:bodyPr wrap="square" rtlCol="0">
            <a:spAutoFit/>
          </a:bodyPr>
          <a:lstStyle/>
          <a:p>
            <a:r>
              <a:rPr lang="en-US" b="1" dirty="0"/>
              <a:t>Interneuron</a:t>
            </a:r>
          </a:p>
          <a:p>
            <a:r>
              <a:rPr lang="en-US" dirty="0"/>
              <a:t>-The brain processes that you have been touched.</a:t>
            </a:r>
          </a:p>
        </p:txBody>
      </p:sp>
      <p:sp>
        <p:nvSpPr>
          <p:cNvPr id="15" name="TextBox 14"/>
          <p:cNvSpPr txBox="1"/>
          <p:nvPr/>
        </p:nvSpPr>
        <p:spPr>
          <a:xfrm>
            <a:off x="8229600" y="4495801"/>
            <a:ext cx="2438400" cy="1200329"/>
          </a:xfrm>
          <a:prstGeom prst="rect">
            <a:avLst/>
          </a:prstGeom>
          <a:noFill/>
        </p:spPr>
        <p:txBody>
          <a:bodyPr wrap="square" rtlCol="0">
            <a:spAutoFit/>
          </a:bodyPr>
          <a:lstStyle/>
          <a:p>
            <a:r>
              <a:rPr lang="en-US" b="1" dirty="0"/>
              <a:t>Motor Neuron</a:t>
            </a:r>
          </a:p>
          <a:p>
            <a:r>
              <a:rPr lang="en-US" dirty="0"/>
              <a:t>-You turn your head to see who touched your shoulder</a:t>
            </a:r>
          </a:p>
        </p:txBody>
      </p:sp>
    </p:spTree>
    <p:extLst>
      <p:ext uri="{BB962C8B-B14F-4D97-AF65-F5344CB8AC3E}">
        <p14:creationId xmlns:p14="http://schemas.microsoft.com/office/powerpoint/2010/main" val="835987702"/>
      </p:ext>
    </p:extLst>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rgbClr val="92D050"/>
          </a:solidFill>
        </p:spPr>
        <p:txBody>
          <a:bodyPr>
            <a:normAutofit fontScale="90000"/>
          </a:bodyPr>
          <a:lstStyle/>
          <a:p>
            <a:r>
              <a:rPr lang="en-US" dirty="0" smtClean="0"/>
              <a:t/>
            </a:r>
            <a:br>
              <a:rPr lang="en-US" dirty="0" smtClean="0"/>
            </a:br>
            <a:r>
              <a:rPr lang="en-US" dirty="0"/>
              <a:t/>
            </a:r>
            <a:br>
              <a:rPr lang="en-US" dirty="0"/>
            </a:br>
            <a:r>
              <a:rPr lang="en-US" dirty="0"/>
              <a:t>2</a:t>
            </a:r>
            <a:r>
              <a:rPr lang="en-US" dirty="0" smtClean="0"/>
              <a:t>/1 Distraction/ Reaction Lab CH 36</a:t>
            </a:r>
            <a:br>
              <a:rPr lang="en-US" dirty="0" smtClean="0"/>
            </a:br>
            <a:r>
              <a:rPr lang="en-US" dirty="0" smtClean="0"/>
              <a:t>Obj. TSW calculate reaction times under different conditions. P. 26 NB</a:t>
            </a:r>
            <a:endParaRPr lang="en-US" dirty="0"/>
          </a:p>
        </p:txBody>
      </p:sp>
      <p:sp>
        <p:nvSpPr>
          <p:cNvPr id="3" name="Content Placeholder 2"/>
          <p:cNvSpPr>
            <a:spLocks noGrp="1"/>
          </p:cNvSpPr>
          <p:nvPr>
            <p:ph idx="1"/>
          </p:nvPr>
        </p:nvSpPr>
        <p:spPr>
          <a:xfrm>
            <a:off x="4314422" y="2448231"/>
            <a:ext cx="7039377" cy="3728731"/>
          </a:xfrm>
        </p:spPr>
        <p:txBody>
          <a:bodyPr/>
          <a:lstStyle/>
          <a:p>
            <a:pPr marL="514350" indent="-514350">
              <a:buFont typeface="+mj-lt"/>
              <a:buAutoNum type="arabicPeriod"/>
            </a:pPr>
            <a:r>
              <a:rPr lang="en-US" dirty="0" smtClean="0"/>
              <a:t>What type of neurons will you use in the distraction/ reaction lab?</a:t>
            </a:r>
          </a:p>
          <a:p>
            <a:pPr marL="514350" indent="-514350">
              <a:buFont typeface="+mj-lt"/>
              <a:buAutoNum type="arabicPeriod"/>
            </a:pPr>
            <a:r>
              <a:rPr lang="en-US" dirty="0" smtClean="0"/>
              <a:t>Is this lab an example of a reflex reaction?  Why or why not?</a:t>
            </a:r>
          </a:p>
          <a:p>
            <a:pPr marL="514350" indent="-514350">
              <a:buFont typeface="+mj-lt"/>
              <a:buAutoNum type="arabicPeriod"/>
            </a:pPr>
            <a:r>
              <a:rPr lang="en-US" dirty="0" smtClean="0"/>
              <a:t>What other body systems work together with your nervous system to help you catch the meter stick?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139" y="1770411"/>
            <a:ext cx="2513461" cy="4461765"/>
          </a:xfrm>
          <a:prstGeom prst="rect">
            <a:avLst/>
          </a:prstGeom>
        </p:spPr>
      </p:pic>
    </p:spTree>
    <p:extLst>
      <p:ext uri="{BB962C8B-B14F-4D97-AF65-F5344CB8AC3E}">
        <p14:creationId xmlns:p14="http://schemas.microsoft.com/office/powerpoint/2010/main" val="2988382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Proud of my Culinary Arts and FFA students!</a:t>
            </a:r>
            <a:br>
              <a:rPr lang="en-US" dirty="0" smtClean="0"/>
            </a:br>
            <a:r>
              <a:rPr lang="en-US" dirty="0" smtClean="0"/>
              <a:t>Great Pulled </a:t>
            </a:r>
            <a:r>
              <a:rPr lang="en-US" smtClean="0"/>
              <a:t>Pork sandwiches.</a:t>
            </a:r>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21545" y="2560638"/>
            <a:ext cx="2472109"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4893" y="2560638"/>
            <a:ext cx="4431714" cy="3309937"/>
          </a:xfrm>
        </p:spPr>
      </p:pic>
    </p:spTree>
    <p:extLst>
      <p:ext uri="{BB962C8B-B14F-4D97-AF65-F5344CB8AC3E}">
        <p14:creationId xmlns:p14="http://schemas.microsoft.com/office/powerpoint/2010/main" val="1775048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1/23 Supervised Agricultural Experience (SAE)</a:t>
            </a:r>
            <a:br>
              <a:rPr lang="en-US" dirty="0" smtClean="0"/>
            </a:br>
            <a:r>
              <a:rPr lang="en-US" dirty="0" smtClean="0"/>
              <a:t>Obj. TSW familiarize themselves with the different types of SAE’s. P. 12 NB</a:t>
            </a:r>
            <a:endParaRPr lang="en-US" dirty="0"/>
          </a:p>
        </p:txBody>
      </p:sp>
      <p:sp>
        <p:nvSpPr>
          <p:cNvPr id="3" name="Content Placeholder 2"/>
          <p:cNvSpPr>
            <a:spLocks noGrp="1"/>
          </p:cNvSpPr>
          <p:nvPr>
            <p:ph idx="1"/>
          </p:nvPr>
        </p:nvSpPr>
        <p:spPr>
          <a:xfrm>
            <a:off x="741610" y="3027664"/>
            <a:ext cx="9601196" cy="3318936"/>
          </a:xfrm>
        </p:spPr>
        <p:txBody>
          <a:bodyPr/>
          <a:lstStyle/>
          <a:p>
            <a:pPr marL="457200" indent="-457200">
              <a:buFont typeface="+mj-lt"/>
              <a:buAutoNum type="arabicPeriod"/>
            </a:pPr>
            <a:r>
              <a:rPr lang="en-US" dirty="0" smtClean="0"/>
              <a:t>Using the website </a:t>
            </a:r>
            <a:r>
              <a:rPr lang="en-US" b="1" dirty="0" smtClean="0"/>
              <a:t>FFA.org, </a:t>
            </a:r>
            <a:r>
              <a:rPr lang="en-US" dirty="0" smtClean="0"/>
              <a:t>What are the six different types of SAE’s?</a:t>
            </a:r>
          </a:p>
          <a:p>
            <a:pPr marL="457200" indent="-457200">
              <a:buFont typeface="+mj-lt"/>
              <a:buAutoNum type="arabicPeriod"/>
            </a:pPr>
            <a:r>
              <a:rPr lang="en-US" dirty="0" smtClean="0"/>
              <a:t>Which one are you most interested in?  Why?</a:t>
            </a:r>
          </a:p>
          <a:p>
            <a:pPr marL="457200" indent="-457200">
              <a:buFont typeface="+mj-lt"/>
              <a:buAutoNum type="arabicPeriod"/>
            </a:pPr>
            <a:r>
              <a:rPr lang="en-US" dirty="0" smtClean="0"/>
              <a:t>What other questions do you still have about SAE’s?</a:t>
            </a:r>
          </a:p>
          <a:p>
            <a:endParaRPr lang="en-US" dirty="0"/>
          </a:p>
        </p:txBody>
      </p:sp>
      <p:pic>
        <p:nvPicPr>
          <p:cNvPr id="4" name="Picture 3"/>
          <p:cNvPicPr>
            <a:picLocks noChangeAspect="1"/>
          </p:cNvPicPr>
          <p:nvPr/>
        </p:nvPicPr>
        <p:blipFill>
          <a:blip r:embed="rId2"/>
          <a:stretch>
            <a:fillRect/>
          </a:stretch>
        </p:blipFill>
        <p:spPr>
          <a:xfrm>
            <a:off x="8139448" y="3984383"/>
            <a:ext cx="3548330" cy="2362217"/>
          </a:xfrm>
          <a:prstGeom prst="rect">
            <a:avLst/>
          </a:prstGeom>
        </p:spPr>
      </p:pic>
    </p:spTree>
    <p:extLst>
      <p:ext uri="{BB962C8B-B14F-4D97-AF65-F5344CB8AC3E}">
        <p14:creationId xmlns:p14="http://schemas.microsoft.com/office/powerpoint/2010/main" val="20347082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085" y="624114"/>
            <a:ext cx="11016343" cy="1770743"/>
          </a:xfrm>
        </p:spPr>
        <p:txBody>
          <a:bodyPr>
            <a:normAutofit fontScale="90000"/>
          </a:bodyPr>
          <a:lstStyle/>
          <a:p>
            <a:r>
              <a:rPr lang="en-US" dirty="0" smtClean="0"/>
              <a:t>Cache Creek Tour of our Facility Tomorrow</a:t>
            </a:r>
            <a:br>
              <a:rPr lang="en-US" dirty="0" smtClean="0"/>
            </a:br>
            <a:r>
              <a:rPr lang="en-US" dirty="0" smtClean="0"/>
              <a:t>They are here to look at culinary and hospitality for future employment. 1 – 2 pm tomorrow.</a:t>
            </a:r>
            <a:endParaRPr lang="en-US" dirty="0"/>
          </a:p>
        </p:txBody>
      </p:sp>
      <p:sp>
        <p:nvSpPr>
          <p:cNvPr id="3" name="Content Placeholder 2"/>
          <p:cNvSpPr>
            <a:spLocks noGrp="1"/>
          </p:cNvSpPr>
          <p:nvPr>
            <p:ph idx="1"/>
          </p:nvPr>
        </p:nvSpPr>
        <p:spPr/>
        <p:txBody>
          <a:bodyPr>
            <a:normAutofit lnSpcReduction="10000"/>
          </a:bodyPr>
          <a:lstStyle/>
          <a:p>
            <a:r>
              <a:rPr lang="en-US" dirty="0" smtClean="0"/>
              <a:t>When did the school open up?</a:t>
            </a:r>
          </a:p>
          <a:p>
            <a:r>
              <a:rPr lang="en-US" dirty="0" smtClean="0"/>
              <a:t>How many teachers work here?</a:t>
            </a:r>
          </a:p>
          <a:p>
            <a:r>
              <a:rPr lang="en-US" dirty="0" smtClean="0"/>
              <a:t>What are the plans for the future?</a:t>
            </a:r>
          </a:p>
          <a:p>
            <a:r>
              <a:rPr lang="en-US" dirty="0" smtClean="0"/>
              <a:t>How are the students involved in their education?</a:t>
            </a:r>
          </a:p>
          <a:p>
            <a:r>
              <a:rPr lang="en-US" dirty="0" smtClean="0"/>
              <a:t>Why do students like </a:t>
            </a:r>
            <a:r>
              <a:rPr lang="en-US" dirty="0" err="1" smtClean="0"/>
              <a:t>Bryte</a:t>
            </a:r>
            <a:r>
              <a:rPr lang="en-US" dirty="0" smtClean="0"/>
              <a:t>?</a:t>
            </a:r>
          </a:p>
          <a:p>
            <a:r>
              <a:rPr lang="en-US" dirty="0" smtClean="0"/>
              <a:t>Explain FFA, &amp; SAE.</a:t>
            </a:r>
          </a:p>
          <a:p>
            <a:r>
              <a:rPr lang="en-US" dirty="0" smtClean="0"/>
              <a:t>Samantha &amp; 1 + student give tour of “Ag” part of the CAFFE</a:t>
            </a:r>
            <a:endParaRPr lang="en-US" dirty="0"/>
          </a:p>
        </p:txBody>
      </p:sp>
    </p:spTree>
    <p:extLst>
      <p:ext uri="{BB962C8B-B14F-4D97-AF65-F5344CB8AC3E}">
        <p14:creationId xmlns:p14="http://schemas.microsoft.com/office/powerpoint/2010/main" val="25757098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the Garden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Develop talking points with people.</a:t>
            </a:r>
          </a:p>
          <a:p>
            <a:r>
              <a:rPr lang="en-US" dirty="0" smtClean="0"/>
              <a:t>Never make up information or guess.  It’s OK to say “I don’t know, but I will find you the answer.”</a:t>
            </a:r>
          </a:p>
          <a:p>
            <a:r>
              <a:rPr lang="en-US" dirty="0" smtClean="0"/>
              <a:t>Always be polite, friendly and helpful.  Listening is an important part to any conversation.</a:t>
            </a:r>
          </a:p>
          <a:p>
            <a:r>
              <a:rPr lang="en-US" dirty="0" err="1" smtClean="0"/>
              <a:t>Emphase</a:t>
            </a:r>
            <a:r>
              <a:rPr lang="en-US" dirty="0" smtClean="0"/>
              <a:t> what we are about, “healthy food, knowing where our food comes from, and how it is grown.”</a:t>
            </a:r>
          </a:p>
          <a:p>
            <a:r>
              <a:rPr lang="en-US" dirty="0"/>
              <a:t> </a:t>
            </a:r>
            <a:r>
              <a:rPr lang="en-US" dirty="0" smtClean="0"/>
              <a:t>Heart Disease, Diabetes, and Obesity are the three chronic diseases directly linked to food, and how it is consumed.</a:t>
            </a:r>
          </a:p>
          <a:p>
            <a:r>
              <a:rPr lang="en-US" dirty="0" smtClean="0"/>
              <a:t>7 out of 10 America deaths are from chronic diseases  - “US Centers for Diseases Control and Prevention.”</a:t>
            </a:r>
            <a:endParaRPr lang="en-US" dirty="0"/>
          </a:p>
        </p:txBody>
      </p:sp>
    </p:spTree>
    <p:extLst>
      <p:ext uri="{BB962C8B-B14F-4D97-AF65-F5344CB8AC3E}">
        <p14:creationId xmlns:p14="http://schemas.microsoft.com/office/powerpoint/2010/main" val="21734949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2863</TotalTime>
  <Words>2231</Words>
  <Application>Microsoft Office PowerPoint</Application>
  <PresentationFormat>Widescreen</PresentationFormat>
  <Paragraphs>239</Paragraphs>
  <Slides>59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Garamond</vt:lpstr>
      <vt:lpstr>Times</vt:lpstr>
      <vt:lpstr>Wingdings</vt:lpstr>
      <vt:lpstr>Organic</vt:lpstr>
      <vt:lpstr>Ag Biology</vt:lpstr>
      <vt:lpstr>PowerPoint Presentation</vt:lpstr>
      <vt:lpstr>Yolo County Fair</vt:lpstr>
      <vt:lpstr>Yolo County Fair</vt:lpstr>
      <vt:lpstr>FFA Yolo Sectional Public Speaking Contest</vt:lpstr>
      <vt:lpstr>Proud of my Culinary Arts and FFA students! Great Pulled Pork sandwiches.</vt:lpstr>
      <vt:lpstr>1/23 Supervised Agricultural Experience (SAE) Obj. TSW familiarize themselves with the different types of SAE’s. P. 12 NB</vt:lpstr>
      <vt:lpstr>Cache Creek Tour of our Facility Tomorrow They are here to look at culinary and hospitality for future employment. 1 – 2 pm tomorrow.</vt:lpstr>
      <vt:lpstr>Tour the Garden</vt:lpstr>
      <vt:lpstr>PowerPoint Presentation</vt:lpstr>
      <vt:lpstr>Artist #1 so far… Last night at the FFA meeting, it was agreed that we also have the CAFFE logo added to the mural.</vt:lpstr>
      <vt:lpstr>PowerPoint Presentation</vt:lpstr>
      <vt:lpstr>PowerPoint Presentation</vt:lpstr>
      <vt:lpstr>PowerPoint Presentation</vt:lpstr>
      <vt:lpstr>PowerPoint Presentation</vt:lpstr>
      <vt:lpstr>PowerPoint Presentation</vt:lpstr>
      <vt:lpstr>PowerPoint Presentation</vt:lpstr>
      <vt:lpstr>Squishy Fruit Name Game</vt:lpstr>
      <vt:lpstr>Check out our website.</vt:lpstr>
      <vt:lpstr>1/24 Theaet.com  FFA Record Book TSW learn how to keep accurate records of their work, hours involved with SAE’s &amp; FFA. P. 14 NB</vt:lpstr>
      <vt:lpstr>Theaet.com Set your password. Add Ag Biology as a class, Choose Ag Career &amp; Pathway</vt:lpstr>
      <vt:lpstr>1/25 Scientific Method Obj. TSW preform a lab using the scientific method. P. 16 NB</vt:lpstr>
      <vt:lpstr>Edible Plant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1/26 Body Systems p. 1048BB Obj: TSW Understand how body systems interact to maintain homeostasis. Pg. 18 NB</vt:lpstr>
      <vt:lpstr>Kahoots Ag Biology, BUT FIRST…</vt:lpstr>
      <vt:lpstr>6 Types of SAE’s</vt:lpstr>
      <vt:lpstr>Learning about FFA Activity Match each of the following FFA words to what they are: P. 15 NB</vt:lpstr>
      <vt:lpstr>I love my neighbor who…</vt:lpstr>
      <vt:lpstr>Inventory what needs to be fixed in our program with the Bunny Hutch and Chicken Tractors and Garden Beds</vt:lpstr>
      <vt:lpstr>Allelopathy Lab</vt:lpstr>
      <vt:lpstr>Allelopathy Lab</vt:lpstr>
      <vt:lpstr>Allelopathy Lab</vt:lpstr>
      <vt:lpstr>Level of Organization – Activity P.9NB</vt:lpstr>
      <vt:lpstr>Scientific Method</vt:lpstr>
      <vt:lpstr>#3</vt:lpstr>
      <vt:lpstr>Agricultural/Physiology Project</vt:lpstr>
      <vt:lpstr>Go to the Library &amp; Check out a Biology Book.</vt:lpstr>
      <vt:lpstr>Allelopathy Lab</vt:lpstr>
      <vt:lpstr>Allelopathy Lab</vt:lpstr>
      <vt:lpstr>Allelopathy Lab</vt:lpstr>
      <vt:lpstr>Allelopathy Lab</vt:lpstr>
      <vt:lpstr>Works Cited</vt:lpstr>
      <vt:lpstr>1/27 Learning about FFA Officer Positions Obj. TSW distinguish between different officer positions after reviewing each positions’ responsibilities online. P. 20 NB</vt:lpstr>
      <vt:lpstr>FFA Officer Responsibility Activity</vt:lpstr>
      <vt:lpstr>1/30 Physiology – Ag Style Obj. TSW apply what they have learned about the body systems to what they need to know to care for animals and plants. P. 22 NB</vt:lpstr>
      <vt:lpstr>   1/31 Nervous System 36.1   Obj. TSW explain the roles of the sensory neurons, interneurons, and motor neurons in sensation, thought and response by doing a lab on reaction response.  P.24 NB  </vt:lpstr>
      <vt:lpstr>Section 36.1 Summary – pages 943 - 950</vt:lpstr>
      <vt:lpstr>Section 36.1 Summary – pages 943 - 950</vt:lpstr>
      <vt:lpstr>Section 36.1 Summary – pages 943 - 950</vt:lpstr>
      <vt:lpstr>Section 36.1 Summary – pages 943 - 950</vt:lpstr>
      <vt:lpstr>PowerPoint Presentation</vt:lpstr>
      <vt:lpstr>  2/1 Distraction/ Reaction Lab CH 36 Obj. TSW calculate reaction times under different conditions. P. 26 NB</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 Biology</dc:title>
  <dc:creator>Jennifer Mc Allister</dc:creator>
  <cp:lastModifiedBy>Jennifer Mc Allister</cp:lastModifiedBy>
  <cp:revision>70</cp:revision>
  <cp:lastPrinted>2017-01-26T17:21:01Z</cp:lastPrinted>
  <dcterms:created xsi:type="dcterms:W3CDTF">2016-08-21T22:07:41Z</dcterms:created>
  <dcterms:modified xsi:type="dcterms:W3CDTF">2017-01-26T23:35:13Z</dcterms:modified>
</cp:coreProperties>
</file>