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40.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2"/>
  </p:notesMasterIdLst>
  <p:sldIdLst>
    <p:sldId id="256" r:id="rId2"/>
    <p:sldId id="532" r:id="rId3"/>
    <p:sldId id="466" r:id="rId4"/>
    <p:sldId id="467" r:id="rId5"/>
    <p:sldId id="468" r:id="rId6"/>
    <p:sldId id="469"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528" r:id="rId26"/>
    <p:sldId id="531" r:id="rId27"/>
    <p:sldId id="529" r:id="rId28"/>
    <p:sldId id="488" r:id="rId29"/>
    <p:sldId id="489" r:id="rId30"/>
    <p:sldId id="490" r:id="rId31"/>
    <p:sldId id="491" r:id="rId32"/>
    <p:sldId id="492" r:id="rId33"/>
    <p:sldId id="493" r:id="rId34"/>
    <p:sldId id="494" r:id="rId35"/>
    <p:sldId id="495" r:id="rId36"/>
    <p:sldId id="496" r:id="rId37"/>
    <p:sldId id="497" r:id="rId38"/>
    <p:sldId id="498" r:id="rId39"/>
    <p:sldId id="499" r:id="rId40"/>
    <p:sldId id="500" r:id="rId41"/>
    <p:sldId id="501" r:id="rId42"/>
    <p:sldId id="502" r:id="rId43"/>
    <p:sldId id="503" r:id="rId44"/>
    <p:sldId id="504" r:id="rId45"/>
    <p:sldId id="505" r:id="rId46"/>
    <p:sldId id="553" r:id="rId47"/>
    <p:sldId id="534" r:id="rId48"/>
    <p:sldId id="506" r:id="rId49"/>
    <p:sldId id="507" r:id="rId50"/>
    <p:sldId id="508" r:id="rId51"/>
    <p:sldId id="509" r:id="rId52"/>
    <p:sldId id="510" r:id="rId53"/>
    <p:sldId id="511" r:id="rId54"/>
    <p:sldId id="512" r:id="rId55"/>
    <p:sldId id="513" r:id="rId56"/>
    <p:sldId id="514" r:id="rId57"/>
    <p:sldId id="515" r:id="rId58"/>
    <p:sldId id="516" r:id="rId59"/>
    <p:sldId id="517" r:id="rId60"/>
    <p:sldId id="518" r:id="rId61"/>
    <p:sldId id="519" r:id="rId62"/>
    <p:sldId id="520" r:id="rId63"/>
    <p:sldId id="521" r:id="rId64"/>
    <p:sldId id="522" r:id="rId65"/>
    <p:sldId id="523" r:id="rId66"/>
    <p:sldId id="530" r:id="rId67"/>
    <p:sldId id="524" r:id="rId68"/>
    <p:sldId id="525" r:id="rId69"/>
    <p:sldId id="257" r:id="rId70"/>
    <p:sldId id="258" r:id="rId71"/>
    <p:sldId id="259" r:id="rId72"/>
    <p:sldId id="260" r:id="rId73"/>
    <p:sldId id="261" r:id="rId74"/>
    <p:sldId id="262" r:id="rId75"/>
    <p:sldId id="263" r:id="rId76"/>
    <p:sldId id="264" r:id="rId77"/>
    <p:sldId id="265" r:id="rId78"/>
    <p:sldId id="266" r:id="rId79"/>
    <p:sldId id="267" r:id="rId80"/>
    <p:sldId id="268" r:id="rId81"/>
    <p:sldId id="269" r:id="rId82"/>
    <p:sldId id="271" r:id="rId83"/>
    <p:sldId id="278" r:id="rId84"/>
    <p:sldId id="279" r:id="rId85"/>
    <p:sldId id="281" r:id="rId86"/>
    <p:sldId id="538" r:id="rId87"/>
    <p:sldId id="539" r:id="rId88"/>
    <p:sldId id="540" r:id="rId89"/>
    <p:sldId id="541" r:id="rId90"/>
    <p:sldId id="542" r:id="rId91"/>
    <p:sldId id="543" r:id="rId92"/>
    <p:sldId id="544" r:id="rId93"/>
    <p:sldId id="545" r:id="rId94"/>
    <p:sldId id="546" r:id="rId95"/>
    <p:sldId id="547" r:id="rId96"/>
    <p:sldId id="548" r:id="rId97"/>
    <p:sldId id="298" r:id="rId98"/>
    <p:sldId id="551" r:id="rId99"/>
    <p:sldId id="270" r:id="rId100"/>
    <p:sldId id="272" r:id="rId101"/>
    <p:sldId id="273" r:id="rId102"/>
    <p:sldId id="274" r:id="rId103"/>
    <p:sldId id="275" r:id="rId104"/>
    <p:sldId id="276" r:id="rId105"/>
    <p:sldId id="277" r:id="rId106"/>
    <p:sldId id="526" r:id="rId107"/>
    <p:sldId id="527" r:id="rId108"/>
    <p:sldId id="280" r:id="rId109"/>
    <p:sldId id="292" r:id="rId110"/>
    <p:sldId id="293" r:id="rId111"/>
    <p:sldId id="294" r:id="rId112"/>
    <p:sldId id="295" r:id="rId113"/>
    <p:sldId id="296" r:id="rId114"/>
    <p:sldId id="297" r:id="rId115"/>
    <p:sldId id="313" r:id="rId116"/>
    <p:sldId id="549" r:id="rId117"/>
    <p:sldId id="314" r:id="rId118"/>
    <p:sldId id="315" r:id="rId119"/>
    <p:sldId id="316" r:id="rId120"/>
    <p:sldId id="317" r:id="rId121"/>
    <p:sldId id="318" r:id="rId122"/>
    <p:sldId id="319" r:id="rId123"/>
    <p:sldId id="320" r:id="rId124"/>
    <p:sldId id="321" r:id="rId125"/>
    <p:sldId id="322" r:id="rId126"/>
    <p:sldId id="323" r:id="rId127"/>
    <p:sldId id="324" r:id="rId128"/>
    <p:sldId id="325" r:id="rId129"/>
    <p:sldId id="326" r:id="rId130"/>
    <p:sldId id="327" r:id="rId131"/>
    <p:sldId id="343" r:id="rId132"/>
    <p:sldId id="328" r:id="rId133"/>
    <p:sldId id="329" r:id="rId134"/>
    <p:sldId id="330" r:id="rId135"/>
    <p:sldId id="331" r:id="rId136"/>
    <p:sldId id="299" r:id="rId137"/>
    <p:sldId id="300" r:id="rId138"/>
    <p:sldId id="301" r:id="rId139"/>
    <p:sldId id="302" r:id="rId140"/>
    <p:sldId id="303" r:id="rId141"/>
    <p:sldId id="304" r:id="rId142"/>
    <p:sldId id="305" r:id="rId143"/>
    <p:sldId id="306" r:id="rId144"/>
    <p:sldId id="307" r:id="rId145"/>
    <p:sldId id="308" r:id="rId146"/>
    <p:sldId id="309" r:id="rId147"/>
    <p:sldId id="552" r:id="rId148"/>
    <p:sldId id="310" r:id="rId149"/>
    <p:sldId id="311" r:id="rId150"/>
    <p:sldId id="312" r:id="rId151"/>
    <p:sldId id="332" r:id="rId152"/>
    <p:sldId id="333" r:id="rId153"/>
    <p:sldId id="334" r:id="rId154"/>
    <p:sldId id="335" r:id="rId155"/>
    <p:sldId id="336" r:id="rId156"/>
    <p:sldId id="337" r:id="rId157"/>
    <p:sldId id="338" r:id="rId158"/>
    <p:sldId id="339" r:id="rId159"/>
    <p:sldId id="340" r:id="rId160"/>
    <p:sldId id="341" r:id="rId161"/>
    <p:sldId id="342" r:id="rId162"/>
    <p:sldId id="344" r:id="rId163"/>
    <p:sldId id="345" r:id="rId164"/>
    <p:sldId id="346" r:id="rId165"/>
    <p:sldId id="347" r:id="rId166"/>
    <p:sldId id="348" r:id="rId167"/>
    <p:sldId id="349" r:id="rId168"/>
    <p:sldId id="350" r:id="rId169"/>
    <p:sldId id="351" r:id="rId170"/>
    <p:sldId id="352" r:id="rId171"/>
    <p:sldId id="353" r:id="rId172"/>
    <p:sldId id="354" r:id="rId173"/>
    <p:sldId id="355" r:id="rId174"/>
    <p:sldId id="356" r:id="rId175"/>
    <p:sldId id="357" r:id="rId176"/>
    <p:sldId id="358" r:id="rId177"/>
    <p:sldId id="359" r:id="rId178"/>
    <p:sldId id="360" r:id="rId179"/>
    <p:sldId id="361" r:id="rId180"/>
    <p:sldId id="362" r:id="rId181"/>
    <p:sldId id="363" r:id="rId182"/>
    <p:sldId id="364" r:id="rId183"/>
    <p:sldId id="365" r:id="rId184"/>
    <p:sldId id="366" r:id="rId185"/>
    <p:sldId id="367" r:id="rId186"/>
    <p:sldId id="368" r:id="rId187"/>
    <p:sldId id="369" r:id="rId188"/>
    <p:sldId id="370" r:id="rId189"/>
    <p:sldId id="371" r:id="rId190"/>
    <p:sldId id="372" r:id="rId191"/>
    <p:sldId id="374" r:id="rId192"/>
    <p:sldId id="373" r:id="rId193"/>
    <p:sldId id="375" r:id="rId194"/>
    <p:sldId id="376" r:id="rId195"/>
    <p:sldId id="377" r:id="rId196"/>
    <p:sldId id="378" r:id="rId197"/>
    <p:sldId id="379" r:id="rId198"/>
    <p:sldId id="380" r:id="rId199"/>
    <p:sldId id="381" r:id="rId200"/>
    <p:sldId id="382" r:id="rId201"/>
    <p:sldId id="383" r:id="rId202"/>
    <p:sldId id="384" r:id="rId203"/>
    <p:sldId id="385" r:id="rId204"/>
    <p:sldId id="386" r:id="rId205"/>
    <p:sldId id="387" r:id="rId206"/>
    <p:sldId id="388" r:id="rId207"/>
    <p:sldId id="389" r:id="rId208"/>
    <p:sldId id="390" r:id="rId209"/>
    <p:sldId id="391" r:id="rId210"/>
    <p:sldId id="392" r:id="rId211"/>
    <p:sldId id="393" r:id="rId212"/>
    <p:sldId id="394" r:id="rId213"/>
    <p:sldId id="395" r:id="rId214"/>
    <p:sldId id="396" r:id="rId215"/>
    <p:sldId id="397" r:id="rId216"/>
    <p:sldId id="398" r:id="rId217"/>
    <p:sldId id="399" r:id="rId218"/>
    <p:sldId id="400" r:id="rId219"/>
    <p:sldId id="401" r:id="rId220"/>
    <p:sldId id="402" r:id="rId221"/>
    <p:sldId id="403" r:id="rId222"/>
    <p:sldId id="404" r:id="rId223"/>
    <p:sldId id="405" r:id="rId224"/>
    <p:sldId id="406" r:id="rId225"/>
    <p:sldId id="407" r:id="rId226"/>
    <p:sldId id="408" r:id="rId227"/>
    <p:sldId id="409" r:id="rId228"/>
    <p:sldId id="410" r:id="rId229"/>
    <p:sldId id="411" r:id="rId230"/>
    <p:sldId id="412" r:id="rId231"/>
    <p:sldId id="555" r:id="rId232"/>
    <p:sldId id="413" r:id="rId233"/>
    <p:sldId id="414" r:id="rId234"/>
    <p:sldId id="415" r:id="rId235"/>
    <p:sldId id="416" r:id="rId236"/>
    <p:sldId id="417" r:id="rId237"/>
    <p:sldId id="418" r:id="rId238"/>
    <p:sldId id="419" r:id="rId239"/>
    <p:sldId id="420" r:id="rId240"/>
    <p:sldId id="421" r:id="rId241"/>
    <p:sldId id="422" r:id="rId242"/>
    <p:sldId id="423" r:id="rId243"/>
    <p:sldId id="424" r:id="rId244"/>
    <p:sldId id="425" r:id="rId245"/>
    <p:sldId id="426" r:id="rId246"/>
    <p:sldId id="427" r:id="rId247"/>
    <p:sldId id="428" r:id="rId248"/>
    <p:sldId id="429" r:id="rId249"/>
    <p:sldId id="430" r:id="rId250"/>
    <p:sldId id="431" r:id="rId251"/>
    <p:sldId id="432" r:id="rId252"/>
    <p:sldId id="433" r:id="rId253"/>
    <p:sldId id="434" r:id="rId254"/>
    <p:sldId id="435" r:id="rId255"/>
    <p:sldId id="436" r:id="rId256"/>
    <p:sldId id="437" r:id="rId257"/>
    <p:sldId id="438" r:id="rId258"/>
    <p:sldId id="439" r:id="rId259"/>
    <p:sldId id="440" r:id="rId260"/>
    <p:sldId id="441" r:id="rId261"/>
    <p:sldId id="556" r:id="rId262"/>
    <p:sldId id="557" r:id="rId263"/>
    <p:sldId id="558" r:id="rId264"/>
    <p:sldId id="560" r:id="rId265"/>
    <p:sldId id="559" r:id="rId266"/>
    <p:sldId id="442" r:id="rId267"/>
    <p:sldId id="443" r:id="rId268"/>
    <p:sldId id="444" r:id="rId269"/>
    <p:sldId id="445" r:id="rId270"/>
    <p:sldId id="446" r:id="rId271"/>
    <p:sldId id="447" r:id="rId272"/>
    <p:sldId id="448" r:id="rId273"/>
    <p:sldId id="449" r:id="rId274"/>
    <p:sldId id="450" r:id="rId275"/>
    <p:sldId id="451" r:id="rId276"/>
    <p:sldId id="452" r:id="rId277"/>
    <p:sldId id="453" r:id="rId278"/>
    <p:sldId id="454" r:id="rId279"/>
    <p:sldId id="455" r:id="rId280"/>
    <p:sldId id="456" r:id="rId281"/>
    <p:sldId id="457" r:id="rId282"/>
    <p:sldId id="458" r:id="rId283"/>
    <p:sldId id="459" r:id="rId284"/>
    <p:sldId id="460" r:id="rId285"/>
    <p:sldId id="461" r:id="rId286"/>
    <p:sldId id="462" r:id="rId287"/>
    <p:sldId id="463" r:id="rId288"/>
    <p:sldId id="554" r:id="rId289"/>
    <p:sldId id="561" r:id="rId290"/>
    <p:sldId id="533" r:id="rId29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60" autoAdjust="0"/>
    <p:restoredTop sz="94660"/>
  </p:normalViewPr>
  <p:slideViewPr>
    <p:cSldViewPr snapToGrid="0">
      <p:cViewPr varScale="1">
        <p:scale>
          <a:sx n="40" d="100"/>
          <a:sy n="40" d="100"/>
        </p:scale>
        <p:origin x="60"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mcallister\My%20Documents\Period%201%20Moth%20Experiment.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153549136"/>
        <c:axId val="99102504"/>
      </c:barChart>
      <c:catAx>
        <c:axId val="15354913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9102504"/>
        <c:crosses val="autoZero"/>
        <c:auto val="1"/>
        <c:lblAlgn val="ctr"/>
        <c:lblOffset val="100"/>
        <c:noMultiLvlLbl val="0"/>
      </c:catAx>
      <c:valAx>
        <c:axId val="99102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354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Competition for Survival</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Deer</c:v>
                </c:pt>
              </c:strCache>
            </c:strRef>
          </c:tx>
          <c:spPr>
            <a:solidFill>
              <a:schemeClr val="accent1"/>
            </a:solidFill>
            <a:ln>
              <a:noFill/>
            </a:ln>
            <a:effectLst/>
          </c:spPr>
          <c:invertIfNegative val="0"/>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Sheet1!$B$2:$B$13</c:f>
              <c:numCache>
                <c:formatCode>General</c:formatCode>
                <c:ptCount val="12"/>
                <c:pt idx="0">
                  <c:v>6</c:v>
                </c:pt>
                <c:pt idx="1">
                  <c:v>12</c:v>
                </c:pt>
                <c:pt idx="2">
                  <c:v>6</c:v>
                </c:pt>
                <c:pt idx="3">
                  <c:v>10</c:v>
                </c:pt>
                <c:pt idx="4">
                  <c:v>4</c:v>
                </c:pt>
                <c:pt idx="5">
                  <c:v>4</c:v>
                </c:pt>
                <c:pt idx="6">
                  <c:v>8</c:v>
                </c:pt>
                <c:pt idx="7">
                  <c:v>12</c:v>
                </c:pt>
                <c:pt idx="8">
                  <c:v>2</c:v>
                </c:pt>
                <c:pt idx="9">
                  <c:v>2</c:v>
                </c:pt>
                <c:pt idx="10">
                  <c:v>4</c:v>
                </c:pt>
                <c:pt idx="11">
                  <c:v>8</c:v>
                </c:pt>
              </c:numCache>
            </c:numRef>
          </c:val>
        </c:ser>
        <c:ser>
          <c:idx val="1"/>
          <c:order val="1"/>
          <c:tx>
            <c:strRef>
              <c:f>Sheet1!$C$1</c:f>
              <c:strCache>
                <c:ptCount val="1"/>
                <c:pt idx="0">
                  <c:v>Resource</c:v>
                </c:pt>
              </c:strCache>
            </c:strRef>
          </c:tx>
          <c:spPr>
            <a:solidFill>
              <a:schemeClr val="accent2"/>
            </a:solidFill>
            <a:ln>
              <a:noFill/>
            </a:ln>
            <a:effectLst/>
          </c:spPr>
          <c:invertIfNegative val="0"/>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Sheet1!$C$2:$C$13</c:f>
              <c:numCache>
                <c:formatCode>General</c:formatCode>
                <c:ptCount val="12"/>
                <c:pt idx="0">
                  <c:v>9</c:v>
                </c:pt>
                <c:pt idx="1">
                  <c:v>3</c:v>
                </c:pt>
                <c:pt idx="2">
                  <c:v>9</c:v>
                </c:pt>
                <c:pt idx="3">
                  <c:v>5</c:v>
                </c:pt>
                <c:pt idx="4">
                  <c:v>11</c:v>
                </c:pt>
                <c:pt idx="5">
                  <c:v>11</c:v>
                </c:pt>
                <c:pt idx="6">
                  <c:v>7</c:v>
                </c:pt>
                <c:pt idx="7">
                  <c:v>3</c:v>
                </c:pt>
                <c:pt idx="8">
                  <c:v>11</c:v>
                </c:pt>
                <c:pt idx="9">
                  <c:v>12</c:v>
                </c:pt>
                <c:pt idx="10">
                  <c:v>11</c:v>
                </c:pt>
                <c:pt idx="11">
                  <c:v>7</c:v>
                </c:pt>
              </c:numCache>
            </c:numRef>
          </c:val>
        </c:ser>
        <c:ser>
          <c:idx val="2"/>
          <c:order val="2"/>
          <c:tx>
            <c:strRef>
              <c:f>Sheet1!$D$1</c:f>
              <c:strCache>
                <c:ptCount val="1"/>
                <c:pt idx="0">
                  <c:v>Wolf</c:v>
                </c:pt>
              </c:strCache>
            </c:strRef>
          </c:tx>
          <c:spPr>
            <a:solidFill>
              <a:schemeClr val="accent3"/>
            </a:solidFill>
            <a:ln>
              <a:noFill/>
            </a:ln>
            <a:effectLst/>
          </c:spPr>
          <c:invertIfNegative val="0"/>
          <c:cat>
            <c:numRef>
              <c:f>Sheet1!$A$2:$A$13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Sheet1!$D$2:$D$13</c:f>
              <c:numCache>
                <c:formatCode>General</c:formatCode>
                <c:ptCount val="12"/>
                <c:pt idx="0">
                  <c:v>0</c:v>
                </c:pt>
                <c:pt idx="1">
                  <c:v>0</c:v>
                </c:pt>
                <c:pt idx="2">
                  <c:v>0</c:v>
                </c:pt>
                <c:pt idx="3">
                  <c:v>0</c:v>
                </c:pt>
                <c:pt idx="4">
                  <c:v>0</c:v>
                </c:pt>
                <c:pt idx="5">
                  <c:v>0</c:v>
                </c:pt>
                <c:pt idx="6">
                  <c:v>1</c:v>
                </c:pt>
                <c:pt idx="7">
                  <c:v>2</c:v>
                </c:pt>
                <c:pt idx="8">
                  <c:v>1</c:v>
                </c:pt>
                <c:pt idx="9">
                  <c:v>0</c:v>
                </c:pt>
                <c:pt idx="10">
                  <c:v>0</c:v>
                </c:pt>
                <c:pt idx="11">
                  <c:v>0</c:v>
                </c:pt>
              </c:numCache>
            </c:numRef>
          </c:val>
        </c:ser>
        <c:dLbls>
          <c:showLegendKey val="0"/>
          <c:showVal val="0"/>
          <c:showCatName val="0"/>
          <c:showSerName val="0"/>
          <c:showPercent val="0"/>
          <c:showBubbleSize val="0"/>
        </c:dLbls>
        <c:gapWidth val="219"/>
        <c:overlap val="-27"/>
        <c:axId val="153547960"/>
        <c:axId val="189754272"/>
      </c:barChart>
      <c:catAx>
        <c:axId val="15354796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9754272"/>
        <c:crosses val="autoZero"/>
        <c:auto val="1"/>
        <c:lblAlgn val="ctr"/>
        <c:lblOffset val="100"/>
        <c:noMultiLvlLbl val="0"/>
      </c:catAx>
      <c:valAx>
        <c:axId val="189754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Organisms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3547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152136072"/>
        <c:axId val="152257240"/>
      </c:lineChart>
      <c:catAx>
        <c:axId val="15213607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52257240"/>
        <c:crosses val="autoZero"/>
        <c:auto val="1"/>
        <c:lblAlgn val="ctr"/>
        <c:lblOffset val="100"/>
        <c:noMultiLvlLbl val="0"/>
      </c:catAx>
      <c:valAx>
        <c:axId val="1522572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521360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152180528"/>
        <c:axId val="152275504"/>
      </c:lineChart>
      <c:catAx>
        <c:axId val="152180528"/>
        <c:scaling>
          <c:orientation val="minMax"/>
        </c:scaling>
        <c:delete val="0"/>
        <c:axPos val="b"/>
        <c:majorTickMark val="out"/>
        <c:minorTickMark val="none"/>
        <c:tickLblPos val="nextTo"/>
        <c:crossAx val="152275504"/>
        <c:crosses val="autoZero"/>
        <c:auto val="1"/>
        <c:lblAlgn val="ctr"/>
        <c:lblOffset val="100"/>
        <c:noMultiLvlLbl val="0"/>
      </c:catAx>
      <c:valAx>
        <c:axId val="152275504"/>
        <c:scaling>
          <c:orientation val="minMax"/>
        </c:scaling>
        <c:delete val="0"/>
        <c:axPos val="l"/>
        <c:majorGridlines/>
        <c:numFmt formatCode="General" sourceLinked="1"/>
        <c:majorTickMark val="out"/>
        <c:minorTickMark val="none"/>
        <c:tickLblPos val="nextTo"/>
        <c:crossAx val="152180528"/>
        <c:crosses val="autoZero"/>
        <c:crossBetween val="between"/>
      </c:valAx>
    </c:plotArea>
    <c:legend>
      <c:legendPos val="r"/>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a:t>Natural Selection Simulation </a:t>
            </a:r>
            <a:r>
              <a:rPr lang="en-US" dirty="0" smtClean="0"/>
              <a:t>– </a:t>
            </a:r>
          </a:p>
          <a:p>
            <a:pPr algn="ctr">
              <a:defRPr/>
            </a:pPr>
            <a:r>
              <a:rPr lang="en-US" dirty="0" smtClean="0"/>
              <a:t>The </a:t>
            </a:r>
            <a:r>
              <a:rPr lang="en-US" dirty="0"/>
              <a:t>Evolution of the Peppered </a:t>
            </a:r>
            <a:r>
              <a:rPr lang="en-US" dirty="0" smtClean="0"/>
              <a:t>Moth during the Industrial Revolution</a:t>
            </a:r>
            <a:endParaRPr lang="en-US" dirty="0"/>
          </a:p>
        </c:rich>
      </c:tx>
      <c:layout>
        <c:manualLayout>
          <c:xMode val="edge"/>
          <c:yMode val="edge"/>
          <c:x val="0.19545615825800094"/>
          <c:y val="1.068068285154392E-3"/>
        </c:manualLayout>
      </c:layout>
      <c:overlay val="1"/>
    </c:title>
    <c:autoTitleDeleted val="0"/>
    <c:plotArea>
      <c:layout>
        <c:manualLayout>
          <c:layoutTarget val="inner"/>
          <c:xMode val="edge"/>
          <c:yMode val="edge"/>
          <c:x val="7.5229172742296097E-2"/>
          <c:y val="6.2769994996242015E-2"/>
          <c:w val="0.6725671478565175"/>
          <c:h val="0.87260185697129822"/>
        </c:manualLayout>
      </c:layout>
      <c:lineChart>
        <c:grouping val="standard"/>
        <c:varyColors val="0"/>
        <c:ser>
          <c:idx val="0"/>
          <c:order val="0"/>
          <c:tx>
            <c:v>White Moth</c:v>
          </c:tx>
          <c:marker>
            <c:symbol val="none"/>
          </c:marker>
          <c:val>
            <c:numRef>
              <c:f>Sheet2!$B$3:$B$7</c:f>
              <c:numCache>
                <c:formatCode>General</c:formatCode>
                <c:ptCount val="5"/>
                <c:pt idx="0">
                  <c:v>70</c:v>
                </c:pt>
                <c:pt idx="1">
                  <c:v>59</c:v>
                </c:pt>
                <c:pt idx="2">
                  <c:v>45</c:v>
                </c:pt>
                <c:pt idx="3">
                  <c:v>32</c:v>
                </c:pt>
                <c:pt idx="4">
                  <c:v>25</c:v>
                </c:pt>
              </c:numCache>
            </c:numRef>
          </c:val>
          <c:smooth val="0"/>
        </c:ser>
        <c:ser>
          <c:idx val="1"/>
          <c:order val="1"/>
          <c:tx>
            <c:v>Black Moth</c:v>
          </c:tx>
          <c:marker>
            <c:symbol val="none"/>
          </c:marker>
          <c:val>
            <c:numRef>
              <c:f>Sheet2!$C$3:$C$7</c:f>
              <c:numCache>
                <c:formatCode>General</c:formatCode>
                <c:ptCount val="5"/>
                <c:pt idx="0">
                  <c:v>28</c:v>
                </c:pt>
                <c:pt idx="1">
                  <c:v>38</c:v>
                </c:pt>
                <c:pt idx="2">
                  <c:v>52</c:v>
                </c:pt>
                <c:pt idx="3">
                  <c:v>65</c:v>
                </c:pt>
                <c:pt idx="4">
                  <c:v>75</c:v>
                </c:pt>
              </c:numCache>
            </c:numRef>
          </c:val>
          <c:smooth val="0"/>
        </c:ser>
        <c:dLbls>
          <c:showLegendKey val="0"/>
          <c:showVal val="0"/>
          <c:showCatName val="0"/>
          <c:showSerName val="0"/>
          <c:showPercent val="0"/>
          <c:showBubbleSize val="0"/>
        </c:dLbls>
        <c:smooth val="0"/>
        <c:axId val="152354128"/>
        <c:axId val="152368384"/>
      </c:lineChart>
      <c:catAx>
        <c:axId val="152354128"/>
        <c:scaling>
          <c:orientation val="minMax"/>
        </c:scaling>
        <c:delete val="0"/>
        <c:axPos val="b"/>
        <c:title>
          <c:tx>
            <c:rich>
              <a:bodyPr/>
              <a:lstStyle/>
              <a:p>
                <a:pPr>
                  <a:defRPr/>
                </a:pPr>
                <a:r>
                  <a:rPr lang="en-US" dirty="0" smtClean="0"/>
                  <a:t>Time in Decades</a:t>
                </a:r>
                <a:endParaRPr lang="en-US" dirty="0"/>
              </a:p>
            </c:rich>
          </c:tx>
          <c:overlay val="0"/>
        </c:title>
        <c:numFmt formatCode="General" sourceLinked="1"/>
        <c:majorTickMark val="out"/>
        <c:minorTickMark val="none"/>
        <c:tickLblPos val="nextTo"/>
        <c:crossAx val="152368384"/>
        <c:crosses val="autoZero"/>
        <c:auto val="1"/>
        <c:lblAlgn val="ctr"/>
        <c:lblOffset val="100"/>
        <c:noMultiLvlLbl val="0"/>
      </c:catAx>
      <c:valAx>
        <c:axId val="152368384"/>
        <c:scaling>
          <c:orientation val="minMax"/>
        </c:scaling>
        <c:delete val="0"/>
        <c:axPos val="l"/>
        <c:majorGridlines/>
        <c:title>
          <c:tx>
            <c:rich>
              <a:bodyPr/>
              <a:lstStyle/>
              <a:p>
                <a:pPr>
                  <a:defRPr/>
                </a:pPr>
                <a:r>
                  <a:rPr lang="en-US" dirty="0" smtClean="0"/>
                  <a:t>Number of Moths</a:t>
                </a:r>
                <a:endParaRPr lang="en-US" dirty="0"/>
              </a:p>
            </c:rich>
          </c:tx>
          <c:overlay val="0"/>
        </c:title>
        <c:numFmt formatCode="General" sourceLinked="1"/>
        <c:majorTickMark val="out"/>
        <c:minorTickMark val="none"/>
        <c:tickLblPos val="nextTo"/>
        <c:crossAx val="15235412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152293312"/>
        <c:axId val="152292528"/>
      </c:lineChart>
      <c:catAx>
        <c:axId val="152293312"/>
        <c:scaling>
          <c:orientation val="minMax"/>
        </c:scaling>
        <c:delete val="0"/>
        <c:axPos val="b"/>
        <c:majorTickMark val="out"/>
        <c:minorTickMark val="none"/>
        <c:tickLblPos val="nextTo"/>
        <c:crossAx val="152292528"/>
        <c:crosses val="autoZero"/>
        <c:auto val="1"/>
        <c:lblAlgn val="ctr"/>
        <c:lblOffset val="100"/>
        <c:noMultiLvlLbl val="0"/>
      </c:catAx>
      <c:valAx>
        <c:axId val="152292528"/>
        <c:scaling>
          <c:orientation val="minMax"/>
        </c:scaling>
        <c:delete val="0"/>
        <c:axPos val="l"/>
        <c:majorGridlines/>
        <c:numFmt formatCode="General" sourceLinked="1"/>
        <c:majorTickMark val="out"/>
        <c:minorTickMark val="none"/>
        <c:tickLblPos val="nextTo"/>
        <c:crossAx val="152293312"/>
        <c:crosses val="autoZero"/>
        <c:crossBetween val="between"/>
      </c:valAx>
    </c:plotArea>
    <c:legend>
      <c:legendPos val="r"/>
      <c:overlay val="0"/>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152294488"/>
        <c:axId val="152294880"/>
      </c:barChart>
      <c:catAx>
        <c:axId val="152294488"/>
        <c:scaling>
          <c:orientation val="minMax"/>
        </c:scaling>
        <c:delete val="0"/>
        <c:axPos val="b"/>
        <c:title>
          <c:overlay val="0"/>
        </c:title>
        <c:numFmt formatCode="General" sourceLinked="0"/>
        <c:majorTickMark val="out"/>
        <c:minorTickMark val="none"/>
        <c:tickLblPos val="nextTo"/>
        <c:crossAx val="152294880"/>
        <c:crosses val="autoZero"/>
        <c:auto val="1"/>
        <c:lblAlgn val="ctr"/>
        <c:lblOffset val="100"/>
        <c:noMultiLvlLbl val="0"/>
      </c:catAx>
      <c:valAx>
        <c:axId val="152294880"/>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152294488"/>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152295272"/>
        <c:axId val="152295664"/>
      </c:barChart>
      <c:catAx>
        <c:axId val="152295272"/>
        <c:scaling>
          <c:orientation val="minMax"/>
        </c:scaling>
        <c:delete val="0"/>
        <c:axPos val="b"/>
        <c:numFmt formatCode="General" sourceLinked="0"/>
        <c:majorTickMark val="out"/>
        <c:minorTickMark val="none"/>
        <c:tickLblPos val="nextTo"/>
        <c:crossAx val="152295664"/>
        <c:crosses val="autoZero"/>
        <c:auto val="1"/>
        <c:lblAlgn val="ctr"/>
        <c:lblOffset val="100"/>
        <c:noMultiLvlLbl val="0"/>
      </c:catAx>
      <c:valAx>
        <c:axId val="152295664"/>
        <c:scaling>
          <c:orientation val="minMax"/>
        </c:scaling>
        <c:delete val="0"/>
        <c:axPos val="l"/>
        <c:majorGridlines/>
        <c:numFmt formatCode="General" sourceLinked="1"/>
        <c:majorTickMark val="out"/>
        <c:minorTickMark val="none"/>
        <c:tickLblPos val="nextTo"/>
        <c:crossAx val="152295272"/>
        <c:crosses val="autoZero"/>
        <c:crossBetween val="between"/>
      </c:valAx>
    </c:plotArea>
    <c:legend>
      <c:legendPos val="r"/>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190223568"/>
        <c:axId val="190223960"/>
      </c:barChart>
      <c:catAx>
        <c:axId val="1902235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223960"/>
        <c:crosses val="autoZero"/>
        <c:auto val="1"/>
        <c:lblAlgn val="ctr"/>
        <c:lblOffset val="100"/>
        <c:noMultiLvlLbl val="0"/>
      </c:catAx>
      <c:valAx>
        <c:axId val="190223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223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0.wmf"/></Relationships>
</file>

<file path=ppt/drawings/drawing1.xml><?xml version="1.0" encoding="utf-8"?>
<c:userShapes xmlns:c="http://schemas.openxmlformats.org/drawingml/2006/chart">
  <cdr:relSizeAnchor xmlns:cdr="http://schemas.openxmlformats.org/drawingml/2006/chartDrawing">
    <cdr:from>
      <cdr:x>0.05819</cdr:x>
      <cdr:y>0.92076</cdr:y>
    </cdr:from>
    <cdr:to>
      <cdr:x>0.88362</cdr:x>
      <cdr:y>1</cdr:y>
    </cdr:to>
    <cdr:sp macro="" textlink="">
      <cdr:nvSpPr>
        <cdr:cNvPr id="2" name="TextBox 1"/>
        <cdr:cNvSpPr txBox="1"/>
      </cdr:nvSpPr>
      <cdr:spPr>
        <a:xfrm xmlns:a="http://schemas.openxmlformats.org/drawingml/2006/main">
          <a:off x="257175" y="3209924"/>
          <a:ext cx="3648075" cy="276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5" tIns="46583" rIns="93165" bIns="46583"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65" tIns="46583" rIns="93165" bIns="46583" rtlCol="0"/>
          <a:lstStyle>
            <a:lvl1pPr algn="r">
              <a:defRPr sz="1200"/>
            </a:lvl1pPr>
          </a:lstStyle>
          <a:p>
            <a:fld id="{756C9AA8-DD7B-4739-ABC6-2282567D58FA}" type="datetimeFigureOut">
              <a:rPr lang="en-US" smtClean="0"/>
              <a:t>12/2/2016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5" tIns="46583" rIns="93165"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5" tIns="46583" rIns="93165"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5" tIns="46583" rIns="93165"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65" tIns="46583" rIns="93165" bIns="46583"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35525" y="8833405"/>
            <a:ext cx="3008306"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6</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16</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17</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18</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19</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20</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32</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34</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35</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36</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7</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37</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40</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41</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42</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43</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44</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45</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50</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8</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56</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59</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60</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62</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63</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64</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65</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68</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69</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9</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152</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172</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176</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177</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179</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180</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182</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183</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10</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12</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13</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14</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15</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12/2/2016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jpeg"/></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1.wav"/><Relationship Id="rId4" Type="http://schemas.openxmlformats.org/officeDocument/2006/relationships/image" Target="../media/image72.jpeg"/></Relationships>
</file>

<file path=ppt/slides/_rels/slide103.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09.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2.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4.png"/></Relationships>
</file>

<file path=ppt/slides/_rels/slide1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20.gi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3.xml"/><Relationship Id="rId4" Type="http://schemas.openxmlformats.org/officeDocument/2006/relationships/image" Target="../media/image135.jpeg"/></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34.jpeg"/><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73.png"/><Relationship Id="rId4" Type="http://schemas.openxmlformats.org/officeDocument/2006/relationships/audio" Target="../media/audio4.wav"/></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34.jpeg"/><Relationship Id="rId2" Type="http://schemas.openxmlformats.org/officeDocument/2006/relationships/image" Target="../media/image140.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73.png"/><Relationship Id="rId4" Type="http://schemas.openxmlformats.org/officeDocument/2006/relationships/audio" Target="../media/audio6.wav"/></Relationships>
</file>

<file path=ppt/slides/_rels/slide1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34.jpeg"/><Relationship Id="rId2" Type="http://schemas.openxmlformats.org/officeDocument/2006/relationships/image" Target="../media/image143.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73.png"/><Relationship Id="rId4" Type="http://schemas.openxmlformats.org/officeDocument/2006/relationships/audio" Target="../media/audio8.wav"/></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5.xml"/><Relationship Id="rId4" Type="http://schemas.openxmlformats.org/officeDocument/2006/relationships/image" Target="../media/image145.gif"/></Relationships>
</file>

<file path=ppt/slides/_rels/slide18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3.png"/><Relationship Id="rId3" Type="http://schemas.openxmlformats.org/officeDocument/2006/relationships/slide" Target="slide144.xml"/><Relationship Id="rId7" Type="http://schemas.openxmlformats.org/officeDocument/2006/relationships/image" Target="../media/image149.png"/><Relationship Id="rId12" Type="http://schemas.openxmlformats.org/officeDocument/2006/relationships/audio" Target="../media/audio10.wav"/><Relationship Id="rId2" Type="http://schemas.openxmlformats.org/officeDocument/2006/relationships/image" Target="../media/image146.png"/><Relationship Id="rId1" Type="http://schemas.openxmlformats.org/officeDocument/2006/relationships/slideLayout" Target="../slideLayouts/slideLayout6.xml"/><Relationship Id="rId6" Type="http://schemas.openxmlformats.org/officeDocument/2006/relationships/slide" Target="slide260.xml"/><Relationship Id="rId11" Type="http://schemas.openxmlformats.org/officeDocument/2006/relationships/image" Target="../media/image137.jpeg"/><Relationship Id="rId5" Type="http://schemas.openxmlformats.org/officeDocument/2006/relationships/image" Target="../media/image148.png"/><Relationship Id="rId10" Type="http://schemas.openxmlformats.org/officeDocument/2006/relationships/image" Target="../media/image77.png"/><Relationship Id="rId4" Type="http://schemas.openxmlformats.org/officeDocument/2006/relationships/image" Target="../media/image147.png"/><Relationship Id="rId9" Type="http://schemas.openxmlformats.org/officeDocument/2006/relationships/hyperlink" Target="RESOURCES.ppt" TargetMode="External"/><Relationship Id="rId14" Type="http://schemas.openxmlformats.org/officeDocument/2006/relationships/image" Target="../media/image134.jpeg"/></Relationships>
</file>

<file path=ppt/slides/_rels/slide1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50.png"/><Relationship Id="rId1" Type="http://schemas.openxmlformats.org/officeDocument/2006/relationships/slideLayout" Target="../slideLayouts/slideLayout6.xml"/><Relationship Id="rId4" Type="http://schemas.openxmlformats.org/officeDocument/2006/relationships/image" Target="../media/image145.gif"/></Relationships>
</file>

<file path=ppt/slides/_rels/slide18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audio" Target="../media/audio11.wav"/><Relationship Id="rId3" Type="http://schemas.openxmlformats.org/officeDocument/2006/relationships/image" Target="../media/image146.png"/><Relationship Id="rId7" Type="http://schemas.openxmlformats.org/officeDocument/2006/relationships/slide" Target="slide260.xml"/><Relationship Id="rId12" Type="http://schemas.openxmlformats.org/officeDocument/2006/relationships/image" Target="../media/image137.jpeg"/><Relationship Id="rId2" Type="http://schemas.openxmlformats.org/officeDocument/2006/relationships/image" Target="../media/image151.jpeg"/><Relationship Id="rId1" Type="http://schemas.openxmlformats.org/officeDocument/2006/relationships/slideLayout" Target="../slideLayouts/slideLayout6.xml"/><Relationship Id="rId6" Type="http://schemas.openxmlformats.org/officeDocument/2006/relationships/image" Target="../media/image148.png"/><Relationship Id="rId11" Type="http://schemas.openxmlformats.org/officeDocument/2006/relationships/image" Target="../media/image77.png"/><Relationship Id="rId5" Type="http://schemas.openxmlformats.org/officeDocument/2006/relationships/image" Target="../media/image147.png"/><Relationship Id="rId15" Type="http://schemas.openxmlformats.org/officeDocument/2006/relationships/image" Target="../media/image134.jpeg"/><Relationship Id="rId10" Type="http://schemas.openxmlformats.org/officeDocument/2006/relationships/hyperlink" Target="RESOURCES.ppt" TargetMode="External"/><Relationship Id="rId4" Type="http://schemas.openxmlformats.org/officeDocument/2006/relationships/slide" Target="slide144.xml"/><Relationship Id="rId9" Type="http://schemas.openxmlformats.org/officeDocument/2006/relationships/image" Target="../media/image85.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20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slide" Target="slide144.xml"/><Relationship Id="rId7" Type="http://schemas.openxmlformats.org/officeDocument/2006/relationships/image" Target="../media/image85.png"/><Relationship Id="rId12" Type="http://schemas.openxmlformats.org/officeDocument/2006/relationships/image" Target="../media/image166.jpeg"/><Relationship Id="rId2" Type="http://schemas.openxmlformats.org/officeDocument/2006/relationships/image" Target="../media/image146.png"/><Relationship Id="rId1" Type="http://schemas.openxmlformats.org/officeDocument/2006/relationships/slideLayout" Target="../slideLayouts/slideLayout6.xml"/><Relationship Id="rId6" Type="http://schemas.openxmlformats.org/officeDocument/2006/relationships/image" Target="../media/image149.png"/><Relationship Id="rId11" Type="http://schemas.openxmlformats.org/officeDocument/2006/relationships/image" Target="../media/image134.jpeg"/><Relationship Id="rId5" Type="http://schemas.openxmlformats.org/officeDocument/2006/relationships/image" Target="../media/image148.png"/><Relationship Id="rId10" Type="http://schemas.openxmlformats.org/officeDocument/2006/relationships/image" Target="../media/image77.png"/><Relationship Id="rId4" Type="http://schemas.openxmlformats.org/officeDocument/2006/relationships/image" Target="../media/image147.png"/><Relationship Id="rId9" Type="http://schemas.openxmlformats.org/officeDocument/2006/relationships/hyperlink" Target="RESOURCES.ppt"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20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slide" Target="slide144.xml"/><Relationship Id="rId7" Type="http://schemas.openxmlformats.org/officeDocument/2006/relationships/image" Target="../media/image85.png"/><Relationship Id="rId12" Type="http://schemas.openxmlformats.org/officeDocument/2006/relationships/image" Target="../media/image166.jpe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34.jpeg"/><Relationship Id="rId5" Type="http://schemas.openxmlformats.org/officeDocument/2006/relationships/image" Target="../media/image148.png"/><Relationship Id="rId10" Type="http://schemas.openxmlformats.org/officeDocument/2006/relationships/image" Target="../media/image77.png"/><Relationship Id="rId4" Type="http://schemas.openxmlformats.org/officeDocument/2006/relationships/image" Target="../media/image147.png"/><Relationship Id="rId9" Type="http://schemas.openxmlformats.org/officeDocument/2006/relationships/hyperlink" Target="RESOURCES.pp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44.xml"/><Relationship Id="rId7" Type="http://schemas.openxmlformats.org/officeDocument/2006/relationships/image" Target="../media/image85.png"/><Relationship Id="rId12" Type="http://schemas.openxmlformats.org/officeDocument/2006/relationships/image" Target="../media/image166.jpeg"/><Relationship Id="rId2" Type="http://schemas.openxmlformats.org/officeDocument/2006/relationships/image" Target="../media/image146.png"/><Relationship Id="rId1" Type="http://schemas.openxmlformats.org/officeDocument/2006/relationships/slideLayout" Target="../slideLayouts/slideLayout6.xml"/><Relationship Id="rId6" Type="http://schemas.openxmlformats.org/officeDocument/2006/relationships/image" Target="../media/image149.png"/><Relationship Id="rId11" Type="http://schemas.openxmlformats.org/officeDocument/2006/relationships/image" Target="../media/image126.jpeg"/><Relationship Id="rId5" Type="http://schemas.openxmlformats.org/officeDocument/2006/relationships/image" Target="../media/image148.png"/><Relationship Id="rId10" Type="http://schemas.openxmlformats.org/officeDocument/2006/relationships/image" Target="../media/image168.png"/><Relationship Id="rId4" Type="http://schemas.openxmlformats.org/officeDocument/2006/relationships/image" Target="../media/image147.png"/><Relationship Id="rId9" Type="http://schemas.openxmlformats.org/officeDocument/2006/relationships/image" Target="../media/image77.png"/></Relationships>
</file>

<file path=ppt/slides/_rels/slide2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2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72.jpeg"/></Relationships>
</file>

<file path=ppt/slides/_rels/slide2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68.png"/><Relationship Id="rId1" Type="http://schemas.openxmlformats.org/officeDocument/2006/relationships/slideLayout" Target="../slideLayouts/slideLayout6.xml"/><Relationship Id="rId4" Type="http://schemas.openxmlformats.org/officeDocument/2006/relationships/image" Target="../media/image173.gif"/></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44.xml"/><Relationship Id="rId7" Type="http://schemas.openxmlformats.org/officeDocument/2006/relationships/image" Target="../media/image85.png"/><Relationship Id="rId12" Type="http://schemas.openxmlformats.org/officeDocument/2006/relationships/image" Target="../media/image166.jpeg"/><Relationship Id="rId2" Type="http://schemas.openxmlformats.org/officeDocument/2006/relationships/image" Target="../media/image146.png"/><Relationship Id="rId1" Type="http://schemas.openxmlformats.org/officeDocument/2006/relationships/slideLayout" Target="../slideLayouts/slideLayout6.xml"/><Relationship Id="rId6" Type="http://schemas.openxmlformats.org/officeDocument/2006/relationships/image" Target="../media/image149.png"/><Relationship Id="rId11" Type="http://schemas.openxmlformats.org/officeDocument/2006/relationships/image" Target="../media/image126.jpeg"/><Relationship Id="rId5" Type="http://schemas.openxmlformats.org/officeDocument/2006/relationships/image" Target="../media/image148.png"/><Relationship Id="rId10" Type="http://schemas.openxmlformats.org/officeDocument/2006/relationships/image" Target="../media/image168.png"/><Relationship Id="rId4" Type="http://schemas.openxmlformats.org/officeDocument/2006/relationships/image" Target="../media/image147.png"/><Relationship Id="rId9" Type="http://schemas.openxmlformats.org/officeDocument/2006/relationships/image" Target="../media/image77.png"/></Relationships>
</file>

<file path=ppt/slides/_rels/slide2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2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177.jpeg"/></Relationships>
</file>

<file path=ppt/slides/_rels/slide22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2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23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xml"/><Relationship Id="rId4" Type="http://schemas.openxmlformats.org/officeDocument/2006/relationships/image" Target="../media/image187.jpeg"/></Relationships>
</file>

<file path=ppt/slides/_rels/slide23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8.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12.wav"/><Relationship Id="rId4" Type="http://schemas.openxmlformats.org/officeDocument/2006/relationships/image" Target="../media/image186.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xml"/><Relationship Id="rId4" Type="http://schemas.openxmlformats.org/officeDocument/2006/relationships/image" Target="../media/image182.jpeg"/></Relationships>
</file>

<file path=ppt/slides/_rels/slide236.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148.png"/><Relationship Id="rId11" Type="http://schemas.openxmlformats.org/officeDocument/2006/relationships/image" Target="../media/image186.jpeg"/><Relationship Id="rId5" Type="http://schemas.openxmlformats.org/officeDocument/2006/relationships/image" Target="../media/image147.png"/><Relationship Id="rId10" Type="http://schemas.openxmlformats.org/officeDocument/2006/relationships/image" Target="../media/image185.jpeg"/><Relationship Id="rId4" Type="http://schemas.openxmlformats.org/officeDocument/2006/relationships/slide" Target="slide144.xml"/><Relationship Id="rId9" Type="http://schemas.openxmlformats.org/officeDocument/2006/relationships/image" Target="../media/image77.png"/></Relationships>
</file>

<file path=ppt/slides/_rels/slide2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6.png"/><Relationship Id="rId7" Type="http://schemas.openxmlformats.org/officeDocument/2006/relationships/image" Target="../media/image149.png"/><Relationship Id="rId12" Type="http://schemas.openxmlformats.org/officeDocument/2006/relationships/image" Target="../media/image190.jpe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148.png"/><Relationship Id="rId11" Type="http://schemas.openxmlformats.org/officeDocument/2006/relationships/image" Target="../media/image186.jpeg"/><Relationship Id="rId5" Type="http://schemas.openxmlformats.org/officeDocument/2006/relationships/image" Target="../media/image147.png"/><Relationship Id="rId10" Type="http://schemas.openxmlformats.org/officeDocument/2006/relationships/image" Target="../media/image185.jpeg"/><Relationship Id="rId4" Type="http://schemas.openxmlformats.org/officeDocument/2006/relationships/slide" Target="slide144.xml"/><Relationship Id="rId9" Type="http://schemas.openxmlformats.org/officeDocument/2006/relationships/image" Target="../media/image77.png"/></Relationships>
</file>

<file path=ppt/slides/_rels/slide23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10.jpeg"/><Relationship Id="rId1" Type="http://schemas.openxmlformats.org/officeDocument/2006/relationships/slideLayout" Target="../slideLayouts/slideLayout4.xml"/><Relationship Id="rId5" Type="http://schemas.openxmlformats.org/officeDocument/2006/relationships/image" Target="../media/image193.jpeg"/><Relationship Id="rId4" Type="http://schemas.openxmlformats.org/officeDocument/2006/relationships/image" Target="../media/image19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8" Type="http://schemas.openxmlformats.org/officeDocument/2006/relationships/slide" Target="slide268.xml"/><Relationship Id="rId13" Type="http://schemas.openxmlformats.org/officeDocument/2006/relationships/image" Target="../media/image195.jpeg"/><Relationship Id="rId3" Type="http://schemas.openxmlformats.org/officeDocument/2006/relationships/image" Target="../media/image148.png"/><Relationship Id="rId7" Type="http://schemas.openxmlformats.org/officeDocument/2006/relationships/image" Target="../media/image77.png"/><Relationship Id="rId12" Type="http://schemas.openxmlformats.org/officeDocument/2006/relationships/hyperlink" Target="http://www.youtube.com/watch?v=46L_2RI1k3k" TargetMode="External"/><Relationship Id="rId2" Type="http://schemas.openxmlformats.org/officeDocument/2006/relationships/image" Target="../media/image146.png"/><Relationship Id="rId1" Type="http://schemas.openxmlformats.org/officeDocument/2006/relationships/slideLayout" Target="../slideLayouts/slideLayout13.xml"/><Relationship Id="rId6" Type="http://schemas.openxmlformats.org/officeDocument/2006/relationships/image" Target="../media/image85.png"/><Relationship Id="rId11" Type="http://schemas.openxmlformats.org/officeDocument/2006/relationships/image" Target="../media/image126.jpeg"/><Relationship Id="rId5" Type="http://schemas.openxmlformats.org/officeDocument/2006/relationships/image" Target="../media/image147.png"/><Relationship Id="rId10" Type="http://schemas.openxmlformats.org/officeDocument/2006/relationships/image" Target="../media/image194.jpeg"/><Relationship Id="rId4" Type="http://schemas.openxmlformats.org/officeDocument/2006/relationships/slide" Target="slide1.xml"/><Relationship Id="rId9" Type="http://schemas.openxmlformats.org/officeDocument/2006/relationships/image" Target="../media/image149.png"/></Relationships>
</file>

<file path=ppt/slides/_rels/slide2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6.png"/><Relationship Id="rId7" Type="http://schemas.openxmlformats.org/officeDocument/2006/relationships/image" Target="../media/image149.png"/><Relationship Id="rId12" Type="http://schemas.openxmlformats.org/officeDocument/2006/relationships/image" Target="../media/image196.jpe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148.png"/><Relationship Id="rId11" Type="http://schemas.openxmlformats.org/officeDocument/2006/relationships/image" Target="../media/image186.jpeg"/><Relationship Id="rId5" Type="http://schemas.openxmlformats.org/officeDocument/2006/relationships/image" Target="../media/image147.png"/><Relationship Id="rId10" Type="http://schemas.openxmlformats.org/officeDocument/2006/relationships/image" Target="../media/image185.jpeg"/><Relationship Id="rId4" Type="http://schemas.openxmlformats.org/officeDocument/2006/relationships/slide" Target="slide144.xml"/><Relationship Id="rId9" Type="http://schemas.openxmlformats.org/officeDocument/2006/relationships/image" Target="../media/image77.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24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00.wmf"/><Relationship Id="rId4" Type="http://schemas.openxmlformats.org/officeDocument/2006/relationships/oleObject" Target="../embeddings/oleObject1.bin"/></Relationships>
</file>

<file path=ppt/slides/_rels/slide24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4.jpeg"/></Relationships>
</file>

<file path=ppt/slides/_rels/slide251.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63.jpeg"/><Relationship Id="rId1" Type="http://schemas.openxmlformats.org/officeDocument/2006/relationships/slideLayout" Target="../slideLayouts/slideLayout5.xml"/><Relationship Id="rId4" Type="http://schemas.openxmlformats.org/officeDocument/2006/relationships/image" Target="../media/image119.jpeg"/></Relationships>
</file>

<file path=ppt/slides/_rels/slide25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4.jpeg"/></Relationships>
</file>

<file path=ppt/slides/_rels/slide253.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hyperlink" Target="Genetic%20drift.wmv" TargetMode="External"/><Relationship Id="rId2" Type="http://schemas.openxmlformats.org/officeDocument/2006/relationships/image" Target="../media/image206.jpe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25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25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25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 Id="rId5" Type="http://schemas.openxmlformats.org/officeDocument/2006/relationships/image" Target="../media/image224.jpeg"/><Relationship Id="rId4" Type="http://schemas.openxmlformats.org/officeDocument/2006/relationships/image" Target="../media/image223.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25.jpeg"/><Relationship Id="rId1" Type="http://schemas.openxmlformats.org/officeDocument/2006/relationships/slideLayout" Target="../slideLayouts/slideLayout4.xml"/><Relationship Id="rId5" Type="http://schemas.openxmlformats.org/officeDocument/2006/relationships/image" Target="../media/image227.jpeg"/><Relationship Id="rId4" Type="http://schemas.openxmlformats.org/officeDocument/2006/relationships/image" Target="../media/image226.gif"/></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35.emf"/><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37.jpeg"/><Relationship Id="rId4" Type="http://schemas.openxmlformats.org/officeDocument/2006/relationships/hyperlink" Target="http://www.uen.org/Lessonplan/preview.cgi?LPid=16319"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43.gif"/><Relationship Id="rId2" Type="http://schemas.openxmlformats.org/officeDocument/2006/relationships/image" Target="../media/image242.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hyperlink" Target="http://purdueowl.edu/" TargetMode="External"/><Relationship Id="rId2" Type="http://schemas.openxmlformats.org/officeDocument/2006/relationships/hyperlink" Target="http://www.easybib.com/reference/guide/apa/websit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6.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49.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KTHsyIQI2L0" TargetMode="External"/><Relationship Id="rId2" Type="http://schemas.openxmlformats.org/officeDocument/2006/relationships/hyperlink" Target="http://www.pbs.org/wgbh/evolution/library/11/2/quicktime/e_s_2.html" TargetMode="External"/><Relationship Id="rId1" Type="http://schemas.openxmlformats.org/officeDocument/2006/relationships/slideLayout" Target="../slideLayouts/slideLayout2.xml"/><Relationship Id="rId4" Type="http://schemas.openxmlformats.org/officeDocument/2006/relationships/hyperlink" Target="https://www.youtube.com/watch?v=nBpdHVM1Sb8"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gif"/><Relationship Id="rId7" Type="http://schemas.openxmlformats.org/officeDocument/2006/relationships/image" Target="../media/image68.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 Id="rId9" Type="http://schemas.openxmlformats.org/officeDocument/2006/relationships/hyperlink" Target="http://www.hhmi.org/biointeractive/origin-species-beak-finch"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72.jpeg"/><Relationship Id="rId4" Type="http://schemas.openxmlformats.org/officeDocument/2006/relationships/hyperlink" Target="http://evolution.berkeley.edu/evolibrary/article/similarity_hs_01"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2.jpeg"/></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2.wav"/><Relationship Id="rId4" Type="http://schemas.openxmlformats.org/officeDocument/2006/relationships/image" Target="../media/image76.jpeg"/></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77.png"/><Relationship Id="rId7" Type="http://schemas.openxmlformats.org/officeDocument/2006/relationships/image" Target="../media/image78.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hyperlink" Target="http://www.youtube.com/watch?v=lIEoO5KdPvg" TargetMode="External"/><Relationship Id="rId4" Type="http://schemas.openxmlformats.org/officeDocument/2006/relationships/image" Target="../media/image71.jpeg"/></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audio" Target="../media/audio3.wav"/><Relationship Id="rId4" Type="http://schemas.openxmlformats.org/officeDocument/2006/relationships/image" Target="../media/image72.jpeg"/></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7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15</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2640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676400" y="381001"/>
          <a:ext cx="8458200" cy="6202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12707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37NB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37</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a:latin typeface="Marker Felt" charset="0"/>
              </a:rPr>
              <a:t>What allows for different variations of colors in these peppered moths?</a:t>
            </a:r>
            <a:endParaRPr lang="en-US" altLang="en-US" sz="400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p.37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2393091"/>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107</a:t>
                      </a:r>
                      <a:endParaRPr lang="en-US" dirty="0"/>
                    </a:p>
                  </a:txBody>
                  <a:tcPr/>
                </a:tc>
                <a:tc>
                  <a:txBody>
                    <a:bodyPr/>
                    <a:lstStyle/>
                    <a:p>
                      <a:r>
                        <a:rPr lang="en-US" dirty="0" smtClean="0"/>
                        <a:t>79</a:t>
                      </a:r>
                      <a:endParaRPr lang="en-US" dirty="0"/>
                    </a:p>
                  </a:txBody>
                  <a:tcPr/>
                </a:tc>
                <a:tc>
                  <a:txBody>
                    <a:bodyPr/>
                    <a:lstStyle/>
                    <a:p>
                      <a:r>
                        <a:rPr lang="en-US" dirty="0" smtClean="0"/>
                        <a:t>54</a:t>
                      </a:r>
                      <a:endParaRPr lang="en-US" dirty="0"/>
                    </a:p>
                  </a:txBody>
                  <a:tcPr/>
                </a:tc>
                <a:tc>
                  <a:txBody>
                    <a:bodyPr/>
                    <a:lstStyle/>
                    <a:p>
                      <a:r>
                        <a:rPr lang="en-US" dirty="0" smtClean="0"/>
                        <a:t>29</a:t>
                      </a:r>
                      <a:endParaRPr lang="en-US" dirty="0"/>
                    </a:p>
                  </a:txBody>
                  <a:tcPr/>
                </a:tc>
                <a:tc>
                  <a:txBody>
                    <a:bodyPr/>
                    <a:lstStyle/>
                    <a:p>
                      <a:r>
                        <a:rPr lang="en-US" dirty="0" smtClean="0"/>
                        <a:t>13</a:t>
                      </a:r>
                      <a:endParaRPr lang="en-US" dirty="0"/>
                    </a:p>
                  </a:txBody>
                  <a:tcPr/>
                </a:tc>
                <a:tc>
                  <a:txBody>
                    <a:bodyPr/>
                    <a:lstStyle/>
                    <a:p>
                      <a:r>
                        <a:rPr lang="en-US" dirty="0" smtClean="0"/>
                        <a:t>12</a:t>
                      </a:r>
                      <a:endParaRPr lang="en-US" dirty="0"/>
                    </a:p>
                  </a:txBody>
                  <a:tcPr/>
                </a:tc>
                <a:tc>
                  <a:txBody>
                    <a:bodyPr/>
                    <a:lstStyle/>
                    <a:p>
                      <a:r>
                        <a:rPr lang="en-US" dirty="0" smtClean="0"/>
                        <a:t>7</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37 NB</a:t>
            </a:r>
            <a:br>
              <a:rPr lang="en-US" dirty="0" smtClean="0"/>
            </a:br>
            <a:r>
              <a:rPr lang="en-US" dirty="0" smtClean="0"/>
              <a:t> Why is Genetic Variation important?</a:t>
            </a:r>
            <a:endParaRPr lang="en-US" dirty="0"/>
          </a:p>
        </p:txBody>
      </p:sp>
      <p:pic>
        <p:nvPicPr>
          <p:cNvPr id="4" name="Content Placeholder 3"/>
          <p:cNvPicPr>
            <a:picLocks noGrp="1" noChangeAspect="1"/>
          </p:cNvPicPr>
          <p:nvPr>
            <p:ph idx="1"/>
          </p:nvPr>
        </p:nvPicPr>
        <p:blipFill>
          <a:blip r:embed="rId2"/>
          <a:stretch>
            <a:fillRect/>
          </a:stretch>
        </p:blipFill>
        <p:spPr>
          <a:xfrm>
            <a:off x="2057400" y="2014621"/>
            <a:ext cx="6412537" cy="3854345"/>
          </a:xfrm>
          <a:prstGeom prst="rect">
            <a:avLst/>
          </a:prstGeom>
        </p:spPr>
      </p:pic>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10744200" cy="1706396"/>
          </a:xfrm>
        </p:spPr>
        <p:txBody>
          <a:bodyPr>
            <a:normAutofit/>
          </a:bodyPr>
          <a:lstStyle/>
          <a:p>
            <a:r>
              <a:rPr lang="en-US" sz="2800" dirty="0" smtClean="0"/>
              <a:t>11/17 </a:t>
            </a:r>
            <a:r>
              <a:rPr lang="en-US" sz="2800" dirty="0"/>
              <a:t>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a:t>
            </a:r>
            <a:r>
              <a:rPr lang="en-US" sz="2800" dirty="0" smtClean="0"/>
              <a:t>36 </a:t>
            </a:r>
            <a:r>
              <a:rPr lang="en-US" sz="2800" dirty="0"/>
              <a:t>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655608" y="-1"/>
            <a:ext cx="11536392" cy="1512331"/>
          </a:xfrm>
        </p:spPr>
        <p:txBody>
          <a:bodyPr>
            <a:normAutofit fontScale="90000"/>
          </a:bodyPr>
          <a:lstStyle/>
          <a:p>
            <a:r>
              <a:rPr lang="en-US" dirty="0" smtClean="0"/>
              <a:t/>
            </a:r>
            <a:br>
              <a:rPr lang="en-US" dirty="0" smtClean="0"/>
            </a:br>
            <a:r>
              <a:rPr lang="en-US" sz="2700" dirty="0" smtClean="0">
                <a:latin typeface="Century Schoolbook" panose="02040604050505020304" pitchFamily="18" charset="0"/>
              </a:rPr>
              <a:t>11/19 </a:t>
            </a:r>
            <a:r>
              <a:rPr lang="en-US" sz="2700" dirty="0">
                <a:latin typeface="Century Schoolbook" panose="02040604050505020304" pitchFamily="18" charset="0"/>
              </a:rPr>
              <a:t>Va</a:t>
            </a:r>
            <a:r>
              <a:rPr lang="en-US" sz="3100" dirty="0">
                <a:latin typeface="Century Schoolbook" panose="02040604050505020304" pitchFamily="18" charset="0"/>
              </a:rPr>
              <a:t>riation 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conditions by taking a quiz. </a:t>
            </a:r>
            <a:r>
              <a:rPr lang="en-US" sz="2800" dirty="0" smtClean="0"/>
              <a:t>P.38 NB</a:t>
            </a:r>
            <a:endParaRPr lang="en-US" dirty="0"/>
          </a:p>
        </p:txBody>
      </p:sp>
      <p:sp>
        <p:nvSpPr>
          <p:cNvPr id="4" name="Content Placeholder 3"/>
          <p:cNvSpPr>
            <a:spLocks noGrp="1"/>
          </p:cNvSpPr>
          <p:nvPr>
            <p:ph sz="half" idx="2"/>
          </p:nvPr>
        </p:nvSpPr>
        <p:spPr>
          <a:xfrm>
            <a:off x="6172200" y="2057401"/>
            <a:ext cx="4495800" cy="3916363"/>
          </a:xfrm>
        </p:spPr>
        <p:txBody>
          <a:bodyPr/>
          <a:lstStyle/>
          <a:p>
            <a:pPr marL="514350" indent="-514350">
              <a:buFont typeface="+mj-lt"/>
              <a:buAutoNum type="arabicPeriod"/>
            </a:pPr>
            <a:r>
              <a:rPr lang="en-US" dirty="0" smtClean="0"/>
              <a:t>What food type was your beak best adapted for according to your data?</a:t>
            </a:r>
          </a:p>
          <a:p>
            <a:pPr marL="514350" indent="-514350">
              <a:buFont typeface="+mj-lt"/>
              <a:buAutoNum type="arabicPeriod"/>
            </a:pPr>
            <a:r>
              <a:rPr lang="en-US" dirty="0" smtClean="0"/>
              <a:t>What beak was well adapted to all food types?</a:t>
            </a:r>
          </a:p>
          <a:p>
            <a:pPr marL="514350" indent="-514350">
              <a:buFont typeface="+mj-lt"/>
              <a:buAutoNum type="arabicPeriod"/>
            </a:pPr>
            <a:r>
              <a:rPr lang="en-US" dirty="0" smtClean="0"/>
              <a:t>How did the change in environment affect the birds?</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Math + Ag Biology</a:t>
            </a:r>
            <a:endParaRPr lang="en-US" dirty="0"/>
          </a:p>
        </p:txBody>
      </p:sp>
      <p:sp>
        <p:nvSpPr>
          <p:cNvPr id="3" name="Content Placeholder 2"/>
          <p:cNvSpPr>
            <a:spLocks noGrp="1"/>
          </p:cNvSpPr>
          <p:nvPr>
            <p:ph idx="1"/>
          </p:nvPr>
        </p:nvSpPr>
        <p:spPr/>
        <p:txBody>
          <a:bodyPr/>
          <a:lstStyle/>
          <a:p>
            <a:r>
              <a:rPr lang="en-US" dirty="0" smtClean="0"/>
              <a:t>Create a data table &amp; graph of:</a:t>
            </a:r>
          </a:p>
          <a:p>
            <a:pPr marL="914400" lvl="1" indent="-457200">
              <a:buFont typeface="+mj-lt"/>
              <a:buAutoNum type="arabicPeriod"/>
            </a:pPr>
            <a:r>
              <a:rPr lang="en-US" dirty="0" smtClean="0"/>
              <a:t>The 7 different eggs and the days that they hatched.  You want to show the length of time in days that it takes chicken eggs to hatch.</a:t>
            </a:r>
          </a:p>
          <a:p>
            <a:pPr marL="914400" lvl="1" indent="-457200">
              <a:buFont typeface="+mj-lt"/>
              <a:buAutoNum type="arabicPeriod"/>
            </a:pPr>
            <a:r>
              <a:rPr lang="en-US" dirty="0" smtClean="0"/>
              <a:t>The number of days it took for the eggs to hatch – Show how many eggs hatched on what # day.</a:t>
            </a:r>
          </a:p>
          <a:p>
            <a:pPr marL="914400" lvl="1" indent="-457200">
              <a:buFont typeface="+mj-lt"/>
              <a:buAutoNum type="arabicPeriod"/>
            </a:pPr>
            <a:r>
              <a:rPr lang="en-US" dirty="0" smtClean="0"/>
              <a:t>Temperature and Humidity are constant, what are other variables that might be involved in </a:t>
            </a:r>
            <a:r>
              <a:rPr lang="en-US" smtClean="0"/>
              <a:t>determining whether an egg hatches or not?</a:t>
            </a:r>
            <a:endParaRPr lang="en-US" dirty="0"/>
          </a:p>
        </p:txBody>
      </p:sp>
    </p:spTree>
    <p:extLst>
      <p:ext uri="{BB962C8B-B14F-4D97-AF65-F5344CB8AC3E}">
        <p14:creationId xmlns:p14="http://schemas.microsoft.com/office/powerpoint/2010/main" val="12659697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t>
            </a:r>
            <a:r>
              <a:rPr lang="en-US" dirty="0" smtClean="0"/>
              <a:t>Activity  Bunnies take over the World!</a:t>
            </a:r>
            <a:r>
              <a:rPr lang="en-US" dirty="0"/>
              <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41 NB.</a:t>
            </a:r>
          </a:p>
          <a:p>
            <a:r>
              <a:rPr lang="en-US" dirty="0" smtClean="0"/>
              <a:t>Then get an </a:t>
            </a:r>
            <a:r>
              <a:rPr lang="en-US" b="1" dirty="0" smtClean="0"/>
              <a:t>Evolution WS. Page 41 NB</a:t>
            </a:r>
          </a:p>
          <a:p>
            <a:r>
              <a:rPr lang="en-US" dirty="0" smtClean="0"/>
              <a:t>Starting with Observation #1, write an example of it on the WS. Continue with compete sentences until the WS is completed.</a:t>
            </a:r>
          </a:p>
          <a:p>
            <a:r>
              <a:rPr lang="en-US" dirty="0" smtClean="0"/>
              <a:t>Write a summary on page 19NB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a:solidFill>
                  <a:srgbClr val="3418B4"/>
                </a:solidFill>
              </a:rPr>
              <a:t>And observers noticed more and more peppered moths were of the dark variety.</a:t>
            </a:r>
            <a:endParaRPr lang="en-US" altLang="en-US"/>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smtClean="0"/>
              <a:t>11/18 </a:t>
            </a:r>
            <a:r>
              <a:rPr lang="en-US" sz="2400" dirty="0"/>
              <a:t>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a:t>
            </a:r>
            <a:r>
              <a:rPr lang="en-US" sz="2400" dirty="0" smtClean="0"/>
              <a:t>38 </a:t>
            </a:r>
            <a:r>
              <a:rPr lang="en-US" sz="2400" dirty="0"/>
              <a:t>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8292860" y="5740880"/>
            <a:ext cx="3505200" cy="830997"/>
          </a:xfrm>
          <a:prstGeom prst="rect">
            <a:avLst/>
          </a:prstGeom>
          <a:noFill/>
        </p:spPr>
        <p:txBody>
          <a:bodyPr wrap="square" rtlCol="0">
            <a:spAutoFit/>
          </a:bodyPr>
          <a:lstStyle/>
          <a:p>
            <a:r>
              <a:rPr lang="en-US" sz="2400" dirty="0">
                <a:solidFill>
                  <a:schemeClr val="tx2">
                    <a:lumMod val="75000"/>
                  </a:schemeClr>
                </a:solidFill>
                <a:hlinkClick r:id="rId6"/>
              </a:rPr>
              <a:t>Sickle Cell Anemia</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10427594" cy="1112838"/>
          </a:xfrm>
        </p:spPr>
        <p:txBody>
          <a:bodyPr>
            <a:noAutofit/>
          </a:bodyPr>
          <a:lstStyle/>
          <a:p>
            <a:r>
              <a:rPr lang="en-US" sz="2400" b="1" dirty="0" smtClean="0"/>
              <a:t>11/28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online Natural Selection Bunny activity. P.40 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one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r>
              <a:rPr lang="en-US" sz="2000" b="1" dirty="0" smtClean="0">
                <a:latin typeface="Arial" pitchFamily="34" charset="0"/>
                <a:ea typeface="Calibri" pitchFamily="34" charset="0"/>
                <a:cs typeface="Times New Roman" pitchFamily="18" charset="0"/>
              </a:rPr>
              <a:t>!!!  P.39</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40206622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833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7257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7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a:solidFill>
                  <a:schemeClr val="bg1"/>
                </a:solidFill>
              </a:rPr>
              <a:t>Where are the moths?</a:t>
            </a:r>
            <a:endParaRPr lang="en-US" altLang="en-US" sz="240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309417236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381847286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71675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200904"/>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75710721"/>
              </p:ext>
            </p:extLst>
          </p:nvPr>
        </p:nvGraphicFramePr>
        <p:xfrm>
          <a:off x="1524001" y="304800"/>
          <a:ext cx="8991601" cy="6343142"/>
        </p:xfrm>
        <a:graphic>
          <a:graphicData uri="http://schemas.openxmlformats.org/drawingml/2006/table">
            <a:tbl>
              <a:tblPr/>
              <a:tblGrid>
                <a:gridCol w="916219"/>
                <a:gridCol w="1338915"/>
                <a:gridCol w="669458"/>
                <a:gridCol w="669458"/>
                <a:gridCol w="767594"/>
                <a:gridCol w="1004552"/>
                <a:gridCol w="746975"/>
                <a:gridCol w="940158"/>
                <a:gridCol w="1017431"/>
                <a:gridCol w="920841"/>
              </a:tblGrid>
              <a:tr h="425450">
                <a:tc rowSpan="2">
                  <a:txBody>
                    <a:bodyPr/>
                    <a:lstStyle/>
                    <a:p>
                      <a:pPr marL="0" marR="0">
                        <a:lnSpc>
                          <a:spcPct val="115000"/>
                        </a:lnSpc>
                        <a:spcBef>
                          <a:spcPts val="0"/>
                        </a:spcBef>
                        <a:spcAft>
                          <a:spcPts val="0"/>
                        </a:spcAft>
                      </a:pPr>
                      <a:r>
                        <a:rPr lang="en-US" sz="1600" b="1" dirty="0">
                          <a:latin typeface="Calibri"/>
                          <a:ea typeface="Calibri"/>
                          <a:cs typeface="Times New Roman"/>
                        </a:rPr>
                        <a:t>Class </a:t>
                      </a:r>
                      <a:r>
                        <a:rPr lang="en-US" sz="1600" b="1" dirty="0" smtClean="0">
                          <a:latin typeface="Calibri"/>
                          <a:ea typeface="Calibri"/>
                          <a:cs typeface="Times New Roman"/>
                        </a:rPr>
                        <a:t>Results</a:t>
                      </a:r>
                    </a:p>
                    <a:p>
                      <a:pPr marL="0" marR="0">
                        <a:lnSpc>
                          <a:spcPct val="115000"/>
                        </a:lnSpc>
                        <a:spcBef>
                          <a:spcPts val="0"/>
                        </a:spcBef>
                        <a:spcAft>
                          <a:spcPts val="0"/>
                        </a:spcAft>
                      </a:pPr>
                      <a:r>
                        <a:rPr lang="en-US" sz="1600" b="1" dirty="0" smtClean="0">
                          <a:latin typeface="Calibri"/>
                          <a:ea typeface="Calibri"/>
                          <a:cs typeface="Times New Roman"/>
                        </a:rPr>
                        <a:t>Period 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marL="0" marR="0" algn="ctr">
                        <a:lnSpc>
                          <a:spcPct val="115000"/>
                        </a:lnSpc>
                        <a:spcBef>
                          <a:spcPts val="0"/>
                        </a:spcBef>
                        <a:spcAft>
                          <a:spcPts val="0"/>
                        </a:spcAft>
                      </a:pPr>
                      <a:r>
                        <a:rPr lang="en-US" sz="1600" b="1" dirty="0">
                          <a:latin typeface="Calibri"/>
                          <a:ea typeface="Calibri"/>
                          <a:cs typeface="Times New Roman"/>
                        </a:rPr>
                        <a:t>BEAK TYPES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Knife</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Straws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smtClean="0">
                          <a:latin typeface="Calibri"/>
                          <a:ea typeface="Calibri"/>
                          <a:cs typeface="Times New Roman"/>
                        </a:rPr>
                        <a:t>Clothspins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Calibri"/>
                          <a:ea typeface="Calibri"/>
                          <a:cs typeface="Times New Roman"/>
                        </a:rPr>
                        <a:t>Scoopulas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1600" b="1">
                          <a:latin typeface="Calibri"/>
                          <a:ea typeface="Calibri"/>
                          <a:cs typeface="Times New Roman"/>
                        </a:rPr>
                        <a:t>Prey Types</a:t>
                      </a:r>
                      <a:endParaRPr lang="en-US" sz="16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13.5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13</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29</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5.5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9.5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13</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17</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7</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15.5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3.5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9.5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13.5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7.5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14</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6.5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9.5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16</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9.5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9</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3</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16.5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3</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6</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5.5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14</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5.5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14.5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7</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18.5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15.5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22</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4.5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6</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16.5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6.5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87.5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7</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4</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21.5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6</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47.5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9</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6.5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7</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a:txBody>
                    <a:bodyPr/>
                    <a:lstStyle/>
                    <a:p>
                      <a:pPr marL="71755" marR="71755" algn="ctr">
                        <a:lnSpc>
                          <a:spcPct val="115000"/>
                        </a:lnSpc>
                        <a:spcBef>
                          <a:spcPts val="0"/>
                        </a:spcBef>
                        <a:spcAft>
                          <a:spcPts val="0"/>
                        </a:spcAft>
                      </a:pPr>
                      <a:endParaRPr lang="en-US" sz="16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Lg. Kidney Bean</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8.5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7.5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15</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9</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14</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7</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26792019"/>
              </p:ext>
            </p:extLst>
          </p:nvPr>
        </p:nvGraphicFramePr>
        <p:xfrm>
          <a:off x="1524001" y="304800"/>
          <a:ext cx="8991601" cy="6343142"/>
        </p:xfrm>
        <a:graphic>
          <a:graphicData uri="http://schemas.openxmlformats.org/drawingml/2006/table">
            <a:tbl>
              <a:tblPr/>
              <a:tblGrid>
                <a:gridCol w="916219"/>
                <a:gridCol w="1338915"/>
                <a:gridCol w="669458"/>
                <a:gridCol w="669458"/>
                <a:gridCol w="767594"/>
                <a:gridCol w="1004552"/>
                <a:gridCol w="746975"/>
                <a:gridCol w="940158"/>
                <a:gridCol w="1017431"/>
                <a:gridCol w="920841"/>
              </a:tblGrid>
              <a:tr h="425450">
                <a:tc rowSpan="2">
                  <a:txBody>
                    <a:bodyPr/>
                    <a:lstStyle/>
                    <a:p>
                      <a:pPr marL="0" marR="0">
                        <a:lnSpc>
                          <a:spcPct val="115000"/>
                        </a:lnSpc>
                        <a:spcBef>
                          <a:spcPts val="0"/>
                        </a:spcBef>
                        <a:spcAft>
                          <a:spcPts val="0"/>
                        </a:spcAft>
                      </a:pPr>
                      <a:r>
                        <a:rPr lang="en-US" sz="1600" b="1" dirty="0">
                          <a:latin typeface="Calibri"/>
                          <a:ea typeface="Calibri"/>
                          <a:cs typeface="Times New Roman"/>
                        </a:rPr>
                        <a:t>Class </a:t>
                      </a:r>
                      <a:r>
                        <a:rPr lang="en-US" sz="1600" b="1" dirty="0" smtClean="0">
                          <a:latin typeface="Calibri"/>
                          <a:ea typeface="Calibri"/>
                          <a:cs typeface="Times New Roman"/>
                        </a:rPr>
                        <a:t>Results</a:t>
                      </a:r>
                    </a:p>
                    <a:p>
                      <a:pPr marL="0" marR="0">
                        <a:lnSpc>
                          <a:spcPct val="115000"/>
                        </a:lnSpc>
                        <a:spcBef>
                          <a:spcPts val="0"/>
                        </a:spcBef>
                        <a:spcAft>
                          <a:spcPts val="0"/>
                        </a:spcAft>
                      </a:pPr>
                      <a:r>
                        <a:rPr lang="en-US" sz="1600" b="1" dirty="0" smtClean="0">
                          <a:latin typeface="Calibri"/>
                          <a:ea typeface="Calibri"/>
                          <a:cs typeface="Times New Roman"/>
                        </a:rPr>
                        <a:t>Period 3</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marL="0" marR="0" algn="ctr">
                        <a:lnSpc>
                          <a:spcPct val="115000"/>
                        </a:lnSpc>
                        <a:spcBef>
                          <a:spcPts val="0"/>
                        </a:spcBef>
                        <a:spcAft>
                          <a:spcPts val="0"/>
                        </a:spcAft>
                      </a:pPr>
                      <a:r>
                        <a:rPr lang="en-US" sz="1600" b="1" dirty="0">
                          <a:latin typeface="Calibri"/>
                          <a:ea typeface="Calibri"/>
                          <a:cs typeface="Times New Roman"/>
                        </a:rPr>
                        <a:t>BEAK TYPES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Knife</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Straws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smtClean="0">
                          <a:latin typeface="Calibri"/>
                          <a:ea typeface="Calibri"/>
                          <a:cs typeface="Times New Roman"/>
                        </a:rPr>
                        <a:t>Clothspins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Calibri"/>
                          <a:ea typeface="Calibri"/>
                          <a:cs typeface="Times New Roman"/>
                        </a:rPr>
                        <a:t>Scoopulas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1600" b="1">
                          <a:latin typeface="Calibri"/>
                          <a:ea typeface="Calibri"/>
                          <a:cs typeface="Times New Roman"/>
                        </a:rPr>
                        <a:t>Prey Types</a:t>
                      </a:r>
                      <a:endParaRPr lang="en-US" sz="16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a:txBody>
                    <a:bodyPr/>
                    <a:lstStyle/>
                    <a:p>
                      <a:pPr marL="71755" marR="71755" algn="ctr">
                        <a:lnSpc>
                          <a:spcPct val="115000"/>
                        </a:lnSpc>
                        <a:spcBef>
                          <a:spcPts val="0"/>
                        </a:spcBef>
                        <a:spcAft>
                          <a:spcPts val="0"/>
                        </a:spcAft>
                      </a:pPr>
                      <a:endParaRPr lang="en-US" sz="16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Lg. Kidney Bean</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692182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BEFORE:</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Light</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light</a:t>
            </a:r>
            <a:r>
              <a:rPr lang="en-US" altLang="en-US" sz="2400">
                <a:solidFill>
                  <a:srgbClr val="3418B4"/>
                </a:solidFill>
              </a:rPr>
              <a:t> moths</a:t>
            </a:r>
            <a:endParaRPr lang="en-US" altLang="en-US" sz="200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AFTER:</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Dark</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dark</a:t>
            </a:r>
            <a:r>
              <a:rPr lang="en-US" altLang="en-US" sz="240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b="1" dirty="0" smtClean="0"/>
              <a:t>11/29 </a:t>
            </a:r>
            <a:r>
              <a:rPr lang="en-US" sz="2400" b="1" dirty="0"/>
              <a:t>Population Genetics &amp; Evolution 15.2</a:t>
            </a:r>
            <a:r>
              <a:rPr lang="en-US" sz="2400" dirty="0"/>
              <a:t/>
            </a:r>
            <a:br>
              <a:rPr lang="en-US" sz="2400" dirty="0"/>
            </a:br>
            <a:r>
              <a:rPr lang="en-US" sz="2400" dirty="0"/>
              <a:t>Obj. TSW demonstrate comprehension and understanding of the roles of Natural Selection and random selection within a species during Genetic Drift Activity</a:t>
            </a:r>
            <a:r>
              <a:rPr lang="en-US" sz="2400" b="1" dirty="0"/>
              <a:t>.  </a:t>
            </a:r>
            <a:r>
              <a:rPr lang="en-US" sz="2400" dirty="0" smtClean="0"/>
              <a:t>P.42 </a:t>
            </a:r>
            <a:r>
              <a:rPr lang="en-US" sz="2400" dirty="0"/>
              <a:t>NB</a:t>
            </a:r>
          </a:p>
        </p:txBody>
      </p:sp>
      <p:sp>
        <p:nvSpPr>
          <p:cNvPr id="4" name="Content Placeholder 3"/>
          <p:cNvSpPr>
            <a:spLocks noGrp="1"/>
          </p:cNvSpPr>
          <p:nvPr>
            <p:ph sz="half" idx="2"/>
          </p:nvPr>
        </p:nvSpPr>
        <p:spPr>
          <a:xfrm>
            <a:off x="6400800" y="1524001"/>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1544472" y="1524000"/>
            <a:ext cx="4931594" cy="27432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33" y="4252131"/>
            <a:ext cx="3429000" cy="2571750"/>
          </a:xfrm>
          <a:prstGeom prst="rect">
            <a:avLst/>
          </a:prstGeom>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23 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0"/>
            <a:ext cx="9144000" cy="1417638"/>
          </a:xfrm>
        </p:spPr>
        <p:txBody>
          <a:bodyPr>
            <a:normAutofit fontScale="90000"/>
          </a:bodyPr>
          <a:lstStyle/>
          <a:p>
            <a:r>
              <a:rPr lang="en-US" dirty="0" smtClean="0"/>
              <a:t/>
            </a:r>
            <a:br>
              <a:rPr lang="en-US" dirty="0" smtClean="0"/>
            </a:br>
            <a:r>
              <a:rPr lang="en-US"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  Analogous Structures are found in Convergent Evolution.</a:t>
            </a:r>
          </a:p>
        </p:txBody>
      </p:sp>
      <p:sp>
        <p:nvSpPr>
          <p:cNvPr id="6" name="Content Placeholder 5"/>
          <p:cNvSpPr>
            <a:spLocks noGrp="1"/>
          </p:cNvSpPr>
          <p:nvPr>
            <p:ph sz="half" idx="1"/>
          </p:nvPr>
        </p:nvSpPr>
        <p:spPr/>
        <p:txBody>
          <a:bodyPr/>
          <a:lstStyle/>
          <a:p>
            <a:pPr>
              <a:buNone/>
            </a:pPr>
            <a:endParaRPr lang="en-US" dirty="0" smtClean="0"/>
          </a:p>
          <a:p>
            <a:pPr>
              <a:buNone/>
            </a:pPr>
            <a:r>
              <a:rPr lang="en-US" dirty="0" smtClean="0"/>
              <a:t>Organ Pipe Cactus</a:t>
            </a:r>
            <a:endParaRPr lang="en-US" dirty="0"/>
          </a:p>
        </p:txBody>
      </p:sp>
      <p:sp>
        <p:nvSpPr>
          <p:cNvPr id="7" name="Content Placeholder 6"/>
          <p:cNvSpPr>
            <a:spLocks noGrp="1"/>
          </p:cNvSpPr>
          <p:nvPr>
            <p:ph sz="half" idx="2"/>
          </p:nvPr>
        </p:nvSpPr>
        <p:spPr/>
        <p:txBody>
          <a:bodyPr/>
          <a:lstStyle/>
          <a:p>
            <a:pPr>
              <a:buNone/>
            </a:pPr>
            <a:endParaRPr lang="en-US" dirty="0" smtClean="0"/>
          </a:p>
          <a:p>
            <a:pPr>
              <a:buNone/>
            </a:pPr>
            <a:r>
              <a:rPr lang="en-US" dirty="0" smtClean="0"/>
              <a:t>Euphorbia</a:t>
            </a:r>
            <a:endParaRPr lang="en-US" dirty="0"/>
          </a:p>
        </p:txBody>
      </p:sp>
      <p:pic>
        <p:nvPicPr>
          <p:cNvPr id="1026" name="Picture 2" descr="biocac.jpg"/>
          <p:cNvPicPr>
            <a:picLocks noChangeAspect="1" noChangeArrowheads="1"/>
          </p:cNvPicPr>
          <p:nvPr/>
        </p:nvPicPr>
        <p:blipFill>
          <a:blip r:embed="rId2" cstate="print"/>
          <a:srcRect/>
          <a:stretch>
            <a:fillRect/>
          </a:stretch>
        </p:blipFill>
        <p:spPr bwMode="auto">
          <a:xfrm>
            <a:off x="2133600" y="2667000"/>
            <a:ext cx="3124200" cy="4200608"/>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7248525" y="2748004"/>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29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21 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21 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a:t>1.  </a:t>
            </a:r>
            <a:r>
              <a:rPr lang="en-US" b="1">
                <a:solidFill>
                  <a:srgbClr val="FF00FF"/>
                </a:solidFill>
              </a:rPr>
              <a:t>One of the two possible extremes is favored.</a:t>
            </a:r>
            <a:r>
              <a:rPr lang="en-US"/>
              <a:t>  </a:t>
            </a:r>
          </a:p>
          <a:p>
            <a:pPr marL="609600" indent="-609600">
              <a:buNone/>
            </a:pPr>
            <a:r>
              <a:rPr lang="en-US"/>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Autofit/>
          </a:bodyPr>
          <a:lstStyle/>
          <a:p>
            <a:r>
              <a:rPr lang="en-US" sz="2400" dirty="0" smtClean="0"/>
              <a:t>11/30 </a:t>
            </a:r>
            <a:r>
              <a:rPr lang="en-US" sz="2400" dirty="0"/>
              <a:t>The Evolution of Species 15.2</a:t>
            </a:r>
            <a:br>
              <a:rPr lang="en-US" sz="2400" dirty="0"/>
            </a:br>
            <a:r>
              <a:rPr lang="en-US" sz="2400" dirty="0"/>
              <a:t>Obj. TSW understand how </a:t>
            </a:r>
            <a:r>
              <a:rPr lang="en-US" sz="2400" dirty="0">
                <a:hlinkClick r:id="rId2"/>
              </a:rPr>
              <a:t>lethal alleles </a:t>
            </a:r>
            <a:r>
              <a:rPr lang="en-US" sz="2400" dirty="0"/>
              <a:t>are maintained in the gene pool and variation affects evolution with directional selection by discussing the conclusion of the naked bunny lab. </a:t>
            </a:r>
            <a:r>
              <a:rPr lang="en-US" sz="2400" dirty="0" smtClean="0"/>
              <a:t>P.44 </a:t>
            </a:r>
            <a:r>
              <a:rPr lang="en-US" sz="2400" dirty="0"/>
              <a:t>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438400"/>
            <a:ext cx="6019799" cy="3951288"/>
          </a:xfrm>
        </p:spPr>
        <p:txBody>
          <a:bodyPr>
            <a:normAutofit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dirty="0" smtClean="0"/>
              <a:t>HW – Finish Study Guide P. 41NB</a:t>
            </a:r>
          </a:p>
          <a:p>
            <a:pPr marL="457200" indent="-457200">
              <a:buNone/>
            </a:pPr>
            <a:r>
              <a:rPr lang="en-US" dirty="0" smtClean="0"/>
              <a:t>Video –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3"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Geographic Isolation p. 31NB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Reproductive Isolation p. 31NB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250528"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a:solidFill>
                  <a:schemeClr val="tx2"/>
                </a:solidFill>
                <a:latin typeface="Times" charset="0"/>
              </a:rPr>
              <a:t>Reproductive 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Mechanisms 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62" name="Picture 38" descr="Fig"/>
          <p:cNvPicPr>
            <a:picLocks noChangeAspect="1" noChangeArrowheads="1"/>
          </p:cNvPicPr>
          <p:nvPr/>
        </p:nvPicPr>
        <p:blipFill>
          <a:blip r:embed="rId2" cstate="print">
            <a:lum bright="21000"/>
          </a:blip>
          <a:stretch>
            <a:fillRect/>
          </a:stretch>
        </p:blipFill>
        <p:spPr bwMode="auto">
          <a:xfrm>
            <a:off x="2540000" y="1409700"/>
            <a:ext cx="8128000" cy="5448300"/>
          </a:xfrm>
          <a:prstGeom prst="rect">
            <a:avLst/>
          </a:prstGeom>
          <a:noFill/>
          <a:ln>
            <a:noFill/>
          </a:ln>
        </p:spPr>
      </p:pic>
      <p:sp>
        <p:nvSpPr>
          <p:cNvPr id="9738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738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0"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73831" name="Picture 7"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73832" name="Picture 8"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73837" name="Picture 13" descr="sec"/>
          <p:cNvPicPr>
            <a:picLocks noChangeAspect="1" noChangeArrowheads="1"/>
          </p:cNvPicPr>
          <p:nvPr/>
        </p:nvPicPr>
        <p:blipFill>
          <a:blip r:embed="rId12" cstate="print"/>
          <a:srcRect/>
          <a:stretch>
            <a:fillRect/>
          </a:stretch>
        </p:blipFill>
        <p:spPr bwMode="auto">
          <a:xfrm>
            <a:off x="3752850" y="0"/>
            <a:ext cx="4686300" cy="482600"/>
          </a:xfrm>
          <a:prstGeom prst="rect">
            <a:avLst/>
          </a:prstGeom>
          <a:noFill/>
        </p:spPr>
      </p:pic>
      <p:sp>
        <p:nvSpPr>
          <p:cNvPr id="973839" name="Text Box 15"/>
          <p:cNvSpPr txBox="1">
            <a:spLocks noChangeArrowheads="1"/>
          </p:cNvSpPr>
          <p:nvPr/>
        </p:nvSpPr>
        <p:spPr bwMode="auto">
          <a:xfrm>
            <a:off x="2057400" y="1733551"/>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latin typeface="Times" charset="0"/>
              </a:rPr>
              <a:t>Possible </a:t>
            </a:r>
          </a:p>
          <a:p>
            <a:pPr>
              <a:lnSpc>
                <a:spcPct val="60000"/>
              </a:lnSpc>
              <a:tabLst>
                <a:tab pos="228600" algn="l"/>
                <a:tab pos="1943100" algn="l"/>
              </a:tabLst>
            </a:pPr>
            <a:r>
              <a:rPr lang="en-US" altLang="en-US" sz="1600" b="1" i="1" dirty="0">
                <a:latin typeface="Times" charset="0"/>
              </a:rPr>
              <a:t>Ancestral</a:t>
            </a:r>
          </a:p>
          <a:p>
            <a:pPr>
              <a:lnSpc>
                <a:spcPct val="20000"/>
              </a:lnSpc>
              <a:tabLst>
                <a:tab pos="228600" algn="l"/>
                <a:tab pos="1943100" algn="l"/>
              </a:tabLst>
            </a:pPr>
            <a:r>
              <a:rPr lang="en-US" altLang="en-US" sz="1600" b="1" i="1" dirty="0" err="1">
                <a:latin typeface="Times" charset="0"/>
              </a:rPr>
              <a:t>Lasan</a:t>
            </a:r>
            <a:r>
              <a:rPr lang="en-US" altLang="en-US" sz="1600" b="1" i="1" dirty="0">
                <a:latin typeface="Times" charset="0"/>
              </a:rPr>
              <a:t> finch</a:t>
            </a:r>
            <a:r>
              <a:rPr lang="en-US" altLang="en-US" sz="3200" dirty="0">
                <a:latin typeface="Times" charset="0"/>
              </a:rPr>
              <a:t> </a:t>
            </a:r>
          </a:p>
        </p:txBody>
      </p:sp>
      <p:sp>
        <p:nvSpPr>
          <p:cNvPr id="973840" name="Text Box 16"/>
          <p:cNvSpPr txBox="1">
            <a:spLocks noChangeArrowheads="1"/>
          </p:cNvSpPr>
          <p:nvPr/>
        </p:nvSpPr>
        <p:spPr bwMode="auto">
          <a:xfrm>
            <a:off x="4267200" y="1433514"/>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Amakihi</a:t>
            </a:r>
            <a:r>
              <a:rPr lang="en-US" altLang="en-US" sz="3200">
                <a:latin typeface="Times" charset="0"/>
              </a:rPr>
              <a:t> </a:t>
            </a:r>
          </a:p>
        </p:txBody>
      </p:sp>
      <p:sp>
        <p:nvSpPr>
          <p:cNvPr id="973841" name="Text Box 17"/>
          <p:cNvSpPr txBox="1">
            <a:spLocks noChangeArrowheads="1"/>
          </p:cNvSpPr>
          <p:nvPr/>
        </p:nvSpPr>
        <p:spPr bwMode="auto">
          <a:xfrm>
            <a:off x="5867400" y="1433514"/>
            <a:ext cx="914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Extinct </a:t>
            </a:r>
          </a:p>
          <a:p>
            <a:pPr>
              <a:lnSpc>
                <a:spcPct val="50000"/>
              </a:lnSpc>
              <a:tabLst>
                <a:tab pos="228600" algn="l"/>
                <a:tab pos="1943100" algn="l"/>
              </a:tabLst>
            </a:pPr>
            <a:r>
              <a:rPr lang="en-US" altLang="en-US" sz="1600" b="1" i="1">
                <a:latin typeface="Times" charset="0"/>
              </a:rPr>
              <a:t>mamo</a:t>
            </a:r>
            <a:endParaRPr lang="en-US" altLang="en-US" sz="3200">
              <a:latin typeface="Times" charset="0"/>
            </a:endParaRPr>
          </a:p>
        </p:txBody>
      </p:sp>
      <p:sp>
        <p:nvSpPr>
          <p:cNvPr id="973842" name="Text Box 18"/>
          <p:cNvSpPr txBox="1">
            <a:spLocks noChangeArrowheads="1"/>
          </p:cNvSpPr>
          <p:nvPr/>
        </p:nvSpPr>
        <p:spPr bwMode="auto">
          <a:xfrm>
            <a:off x="7696200" y="1524001"/>
            <a:ext cx="15240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Crested</a:t>
            </a:r>
          </a:p>
          <a:p>
            <a:pPr>
              <a:lnSpc>
                <a:spcPct val="50000"/>
              </a:lnSpc>
              <a:tabLst>
                <a:tab pos="228600" algn="l"/>
                <a:tab pos="1943100" algn="l"/>
              </a:tabLst>
            </a:pPr>
            <a:r>
              <a:rPr lang="en-US" altLang="en-US" sz="1600" b="1" i="1">
                <a:latin typeface="Times" charset="0"/>
              </a:rPr>
              <a:t>honeycreeper</a:t>
            </a:r>
            <a:endParaRPr lang="en-US" altLang="en-US" sz="3200">
              <a:latin typeface="Times" charset="0"/>
            </a:endParaRPr>
          </a:p>
        </p:txBody>
      </p:sp>
      <p:sp>
        <p:nvSpPr>
          <p:cNvPr id="973843" name="Text Box 19"/>
          <p:cNvSpPr txBox="1">
            <a:spLocks noChangeArrowheads="1"/>
          </p:cNvSpPr>
          <p:nvPr/>
        </p:nvSpPr>
        <p:spPr bwMode="auto">
          <a:xfrm>
            <a:off x="3429000" y="3421063"/>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Akialoa</a:t>
            </a:r>
            <a:endParaRPr lang="en-US" altLang="en-US" sz="3200">
              <a:latin typeface="Times" charset="0"/>
            </a:endParaRPr>
          </a:p>
        </p:txBody>
      </p:sp>
      <p:sp>
        <p:nvSpPr>
          <p:cNvPr id="973844" name="Text Box 20"/>
          <p:cNvSpPr txBox="1">
            <a:spLocks noChangeArrowheads="1"/>
          </p:cNvSpPr>
          <p:nvPr/>
        </p:nvSpPr>
        <p:spPr bwMode="auto">
          <a:xfrm>
            <a:off x="4876800" y="37338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Akepa</a:t>
            </a:r>
            <a:endParaRPr lang="en-US" altLang="en-US" sz="3200">
              <a:latin typeface="Times" charset="0"/>
            </a:endParaRPr>
          </a:p>
        </p:txBody>
      </p:sp>
      <p:sp>
        <p:nvSpPr>
          <p:cNvPr id="973845" name="Text Box 21"/>
          <p:cNvSpPr txBox="1">
            <a:spLocks noChangeArrowheads="1"/>
          </p:cNvSpPr>
          <p:nvPr/>
        </p:nvSpPr>
        <p:spPr bwMode="auto">
          <a:xfrm>
            <a:off x="2895600" y="4702175"/>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Akiapolaau</a:t>
            </a:r>
            <a:endParaRPr lang="en-US" altLang="en-US" sz="3200">
              <a:latin typeface="Times" charset="0"/>
            </a:endParaRPr>
          </a:p>
        </p:txBody>
      </p:sp>
      <p:sp>
        <p:nvSpPr>
          <p:cNvPr id="973846" name="Text Box 22"/>
          <p:cNvSpPr txBox="1">
            <a:spLocks noChangeArrowheads="1"/>
          </p:cNvSpPr>
          <p:nvPr/>
        </p:nvSpPr>
        <p:spPr bwMode="auto">
          <a:xfrm>
            <a:off x="5334000" y="4705350"/>
            <a:ext cx="685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Liwi</a:t>
            </a:r>
            <a:endParaRPr lang="en-US" altLang="en-US" sz="3200">
              <a:latin typeface="Times" charset="0"/>
            </a:endParaRPr>
          </a:p>
        </p:txBody>
      </p:sp>
      <p:sp>
        <p:nvSpPr>
          <p:cNvPr id="973847" name="Text Box 23"/>
          <p:cNvSpPr txBox="1">
            <a:spLocks noChangeArrowheads="1"/>
          </p:cNvSpPr>
          <p:nvPr/>
        </p:nvSpPr>
        <p:spPr bwMode="auto">
          <a:xfrm>
            <a:off x="6172200" y="44815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Maui parrotbill</a:t>
            </a:r>
            <a:endParaRPr lang="en-US" altLang="en-US" sz="3200">
              <a:latin typeface="Times" charset="0"/>
            </a:endParaRPr>
          </a:p>
        </p:txBody>
      </p:sp>
      <p:sp>
        <p:nvSpPr>
          <p:cNvPr id="973848" name="Text Box 24"/>
          <p:cNvSpPr txBox="1">
            <a:spLocks noChangeArrowheads="1"/>
          </p:cNvSpPr>
          <p:nvPr/>
        </p:nvSpPr>
        <p:spPr bwMode="auto">
          <a:xfrm>
            <a:off x="8534400" y="37957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Apapane</a:t>
            </a:r>
            <a:endParaRPr lang="en-US" altLang="en-US" sz="3200">
              <a:latin typeface="Times" charset="0"/>
            </a:endParaRPr>
          </a:p>
        </p:txBody>
      </p:sp>
      <p:sp>
        <p:nvSpPr>
          <p:cNvPr id="973849" name="Text Box 25"/>
          <p:cNvSpPr txBox="1">
            <a:spLocks noChangeArrowheads="1"/>
          </p:cNvSpPr>
          <p:nvPr/>
        </p:nvSpPr>
        <p:spPr bwMode="auto">
          <a:xfrm>
            <a:off x="6629400" y="56261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Ou</a:t>
            </a:r>
            <a:endParaRPr lang="en-US" altLang="en-US" sz="3200">
              <a:latin typeface="Times" charset="0"/>
            </a:endParaRPr>
          </a:p>
        </p:txBody>
      </p:sp>
      <p:sp>
        <p:nvSpPr>
          <p:cNvPr id="973850" name="Text Box 26"/>
          <p:cNvSpPr txBox="1">
            <a:spLocks noChangeArrowheads="1"/>
          </p:cNvSpPr>
          <p:nvPr/>
        </p:nvSpPr>
        <p:spPr bwMode="auto">
          <a:xfrm>
            <a:off x="8534400" y="51927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Grosbeak finch</a:t>
            </a:r>
            <a:endParaRPr lang="en-US" altLang="en-US" sz="3200">
              <a:latin typeface="Times" charset="0"/>
            </a:endParaRPr>
          </a:p>
        </p:txBody>
      </p:sp>
      <p:sp>
        <p:nvSpPr>
          <p:cNvPr id="973851" name="Text Box 27"/>
          <p:cNvSpPr txBox="1">
            <a:spLocks noChangeArrowheads="1"/>
          </p:cNvSpPr>
          <p:nvPr/>
        </p:nvSpPr>
        <p:spPr bwMode="auto">
          <a:xfrm>
            <a:off x="5715000" y="56118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Palila</a:t>
            </a:r>
            <a:endParaRPr lang="en-US" altLang="en-US" sz="3200">
              <a:latin typeface="Times" charset="0"/>
            </a:endParaRPr>
          </a:p>
        </p:txBody>
      </p:sp>
      <p:sp>
        <p:nvSpPr>
          <p:cNvPr id="973852" name="Text Box 28"/>
          <p:cNvSpPr txBox="1">
            <a:spLocks noChangeArrowheads="1"/>
          </p:cNvSpPr>
          <p:nvPr/>
        </p:nvSpPr>
        <p:spPr bwMode="auto">
          <a:xfrm>
            <a:off x="3124200" y="55626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Akikiki</a:t>
            </a:r>
            <a:endParaRPr lang="en-US" altLang="en-US" sz="3200">
              <a:latin typeface="Times" charset="0"/>
            </a:endParaRPr>
          </a:p>
        </p:txBody>
      </p:sp>
      <p:sp>
        <p:nvSpPr>
          <p:cNvPr id="973853" name="Text Box 29"/>
          <p:cNvSpPr txBox="1">
            <a:spLocks noChangeArrowheads="1"/>
          </p:cNvSpPr>
          <p:nvPr/>
        </p:nvSpPr>
        <p:spPr bwMode="auto">
          <a:xfrm>
            <a:off x="3219450" y="25622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Niihau</a:t>
            </a:r>
          </a:p>
        </p:txBody>
      </p:sp>
      <p:sp>
        <p:nvSpPr>
          <p:cNvPr id="973854" name="Text Box 30"/>
          <p:cNvSpPr txBox="1">
            <a:spLocks noChangeArrowheads="1"/>
          </p:cNvSpPr>
          <p:nvPr/>
        </p:nvSpPr>
        <p:spPr bwMode="auto">
          <a:xfrm>
            <a:off x="4038600" y="2286001"/>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Kauai</a:t>
            </a:r>
          </a:p>
        </p:txBody>
      </p:sp>
      <p:sp>
        <p:nvSpPr>
          <p:cNvPr id="973855" name="Text Box 31"/>
          <p:cNvSpPr txBox="1">
            <a:spLocks noChangeArrowheads="1"/>
          </p:cNvSpPr>
          <p:nvPr/>
        </p:nvSpPr>
        <p:spPr bwMode="auto">
          <a:xfrm>
            <a:off x="5181600" y="30194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Oahu</a:t>
            </a:r>
          </a:p>
        </p:txBody>
      </p:sp>
      <p:sp>
        <p:nvSpPr>
          <p:cNvPr id="973856" name="Text Box 32"/>
          <p:cNvSpPr txBox="1">
            <a:spLocks noChangeArrowheads="1"/>
          </p:cNvSpPr>
          <p:nvPr/>
        </p:nvSpPr>
        <p:spPr bwMode="auto">
          <a:xfrm>
            <a:off x="5834063" y="3309939"/>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Lanai</a:t>
            </a:r>
          </a:p>
        </p:txBody>
      </p:sp>
      <p:sp>
        <p:nvSpPr>
          <p:cNvPr id="973857" name="Text Box 33"/>
          <p:cNvSpPr txBox="1">
            <a:spLocks noChangeArrowheads="1"/>
          </p:cNvSpPr>
          <p:nvPr/>
        </p:nvSpPr>
        <p:spPr bwMode="auto">
          <a:xfrm>
            <a:off x="6267450" y="275748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Molokai</a:t>
            </a:r>
          </a:p>
        </p:txBody>
      </p:sp>
      <p:sp>
        <p:nvSpPr>
          <p:cNvPr id="973858" name="Text Box 34"/>
          <p:cNvSpPr txBox="1">
            <a:spLocks noChangeArrowheads="1"/>
          </p:cNvSpPr>
          <p:nvPr/>
        </p:nvSpPr>
        <p:spPr bwMode="auto">
          <a:xfrm>
            <a:off x="7038975" y="304323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Maui</a:t>
            </a:r>
          </a:p>
        </p:txBody>
      </p:sp>
      <p:sp>
        <p:nvSpPr>
          <p:cNvPr id="973859" name="Text Box 35"/>
          <p:cNvSpPr txBox="1">
            <a:spLocks noChangeArrowheads="1"/>
          </p:cNvSpPr>
          <p:nvPr/>
        </p:nvSpPr>
        <p:spPr bwMode="auto">
          <a:xfrm>
            <a:off x="6762750" y="3609976"/>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Kahoolawe</a:t>
            </a:r>
          </a:p>
        </p:txBody>
      </p:sp>
      <p:sp>
        <p:nvSpPr>
          <p:cNvPr id="973860" name="Text Box 36"/>
          <p:cNvSpPr txBox="1">
            <a:spLocks noChangeArrowheads="1"/>
          </p:cNvSpPr>
          <p:nvPr/>
        </p:nvSpPr>
        <p:spPr bwMode="auto">
          <a:xfrm>
            <a:off x="7610475" y="3719514"/>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Hawaii</a:t>
            </a:r>
          </a:p>
        </p:txBody>
      </p:sp>
      <p:pic>
        <p:nvPicPr>
          <p:cNvPr id="973863" name="Picture 39" descr="audio image blue">
            <a:hlinkClick r:id="" action="ppaction://noaction">
              <a:snd r:embed="rId13" name="15-18-honeycreepers.WAV"/>
            </a:hlinkClick>
          </p:cNvPr>
          <p:cNvPicPr>
            <a:picLocks noChangeAspect="1" noChangeArrowheads="1"/>
          </p:cNvPicPr>
          <p:nvPr/>
        </p:nvPicPr>
        <p:blipFill>
          <a:blip r:embed="rId14" cstate="print"/>
          <a:srcRect/>
          <a:stretch>
            <a:fillRect/>
          </a:stretch>
        </p:blipFill>
        <p:spPr bwMode="auto">
          <a:xfrm>
            <a:off x="8267701" y="1023938"/>
            <a:ext cx="354013" cy="354012"/>
          </a:xfrm>
          <a:prstGeom prst="rect">
            <a:avLst/>
          </a:prstGeom>
          <a:noFill/>
        </p:spPr>
      </p:pic>
      <p:sp>
        <p:nvSpPr>
          <p:cNvPr id="973864" name="Text Box 40"/>
          <p:cNvSpPr txBox="1">
            <a:spLocks noChangeArrowheads="1"/>
          </p:cNvSpPr>
          <p:nvPr/>
        </p:nvSpPr>
        <p:spPr bwMode="auto">
          <a:xfrm>
            <a:off x="2089151" y="904876"/>
            <a:ext cx="61907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Diversity in new environments</a:t>
            </a:r>
          </a:p>
        </p:txBody>
      </p:sp>
      <p:pic>
        <p:nvPicPr>
          <p:cNvPr id="973865" name="Picture 41" descr="Sec"/>
          <p:cNvPicPr>
            <a:picLocks noChangeAspect="1" noChangeArrowheads="1"/>
          </p:cNvPicPr>
          <p:nvPr/>
        </p:nvPicPr>
        <p:blipFill>
          <a:blip r:embed="rId15"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464976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3863"/>
                                        </p:tgtEl>
                                        <p:attrNameLst>
                                          <p:attrName>style.visibility</p:attrName>
                                        </p:attrNameLst>
                                      </p:cBhvr>
                                      <p:to>
                                        <p:strVal val="visible"/>
                                      </p:to>
                                    </p:set>
                                    <p:animEffect transition="in" filter="box(out)">
                                      <p:cBhvr>
                                        <p:cTn id="7" dur="500"/>
                                        <p:tgtEl>
                                          <p:spTgt spid="9738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3831"/>
                                        </p:tgtEl>
                                        <p:attrNameLst>
                                          <p:attrName>style.visibility</p:attrName>
                                        </p:attrNameLst>
                                      </p:cBhvr>
                                      <p:to>
                                        <p:strVal val="visible"/>
                                      </p:to>
                                    </p:set>
                                    <p:animEffect transition="in" filter="box(out)">
                                      <p:cBhvr>
                                        <p:cTn id="11" dur="500"/>
                                        <p:tgtEl>
                                          <p:spTgt spid="97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37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3074989" y="4572000"/>
            <a:ext cx="2743200" cy="2209800"/>
          </a:xfrm>
          <a:prstGeom prst="rect">
            <a:avLst/>
          </a:prstGeom>
          <a:noFill/>
        </p:spPr>
      </p:pic>
      <p:sp>
        <p:nvSpPr>
          <p:cNvPr id="2" name="Title 1"/>
          <p:cNvSpPr>
            <a:spLocks noGrp="1"/>
          </p:cNvSpPr>
          <p:nvPr>
            <p:ph type="title"/>
          </p:nvPr>
        </p:nvSpPr>
        <p:spPr>
          <a:xfrm>
            <a:off x="0" y="52110"/>
            <a:ext cx="12128740" cy="1417638"/>
          </a:xfrm>
        </p:spPr>
        <p:txBody>
          <a:bodyPr>
            <a:noAutofit/>
          </a:bodyPr>
          <a:lstStyle/>
          <a:p>
            <a:r>
              <a:rPr lang="en-US" sz="2400" dirty="0" smtClean="0"/>
              <a:t/>
            </a:r>
            <a:br>
              <a:rPr lang="en-US" sz="2400" dirty="0" smtClean="0"/>
            </a:br>
            <a:r>
              <a:rPr lang="en-US" sz="2400" dirty="0" smtClean="0"/>
              <a:t>12/1Evolution </a:t>
            </a:r>
            <a:r>
              <a:rPr lang="en-US" sz="2400" dirty="0"/>
              <a:t>– Mutations CH 15</a:t>
            </a:r>
            <a:br>
              <a:rPr lang="en-US" sz="2400" dirty="0"/>
            </a:br>
            <a:r>
              <a:rPr lang="en-US" sz="2400" dirty="0"/>
              <a:t>Obj. TSW analyze why alleles that are lethal (deadly) in a homozygous individual may be carried in the heterozygote and thus maintained in a gene pool by discussing the data gathered from the Problem Solving Lab 12.2. P.28 NB</a:t>
            </a:r>
            <a:br>
              <a:rPr lang="en-US" sz="2400" dirty="0"/>
            </a:br>
            <a:endParaRPr lang="en-US" sz="24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5818189" y="1844615"/>
            <a:ext cx="6373811" cy="3276600"/>
          </a:xfrm>
        </p:spPr>
        <p:txBody>
          <a:bodyPr>
            <a:normAutofit/>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1618832" y="2203296"/>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9842741" y="45339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8632" y="2069054"/>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6350" y="4127819"/>
            <a:ext cx="3060700" cy="2730181"/>
          </a:xfrm>
          <a:prstGeom prst="rect">
            <a:avLst/>
          </a:prstGeom>
          <a:noFill/>
        </p:spPr>
      </p:pic>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37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Environmental </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December 2nd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r>
              <a:rPr lang="en-US" dirty="0" smtClean="0"/>
              <a:t>Include Artificial Selection.  Choose any domesticated farm animal and describe how we went about “creating” new breeds from the natural wild animal.</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Convergent Evolution</a:t>
            </a:r>
            <a:endParaRPr lang="en-US"/>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a:t>Speaking of major environmental changes…</a:t>
            </a:r>
          </a:p>
          <a:p>
            <a:r>
              <a:rPr lang="en-US" altLang="en-US" sz="2400"/>
              <a:t>Natural selection at work!</a:t>
            </a:r>
          </a:p>
          <a:p>
            <a:r>
              <a:rPr lang="en-US" altLang="en-US" sz="2400">
                <a:hlinkClick r:id="rId2"/>
              </a:rPr>
              <a:t>http://www.techapps.net/interactives/pepperMoths.swf</a:t>
            </a:r>
            <a:r>
              <a:rPr lang="en-US" altLang="en-US" sz="240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a:t>Prior to 1800, the typical peppered moth had a light pattern. </a:t>
            </a:r>
          </a:p>
          <a:p>
            <a:pPr lvl="1">
              <a:spcBef>
                <a:spcPct val="0"/>
              </a:spcBef>
              <a:buFontTx/>
              <a:buNone/>
            </a:pPr>
            <a:endParaRPr lang="en-US" altLang="en-US" sz="2000"/>
          </a:p>
          <a:p>
            <a:pPr lvl="1">
              <a:spcBef>
                <a:spcPct val="0"/>
              </a:spcBef>
              <a:buFontTx/>
              <a:buNone/>
            </a:pPr>
            <a:r>
              <a:rPr lang="en-US" altLang="en-US" sz="2000"/>
              <a:t>Dark colored or melanic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a:t>Peppered Moth Activity p. 13 NB</a:t>
            </a:r>
            <a:endParaRPr lang="en-US" altLang="en-US" sz="2400"/>
          </a:p>
          <a:p>
            <a:r>
              <a:rPr lang="en-US" altLang="en-US" sz="2400"/>
              <a:t>Background Qs:</a:t>
            </a:r>
          </a:p>
          <a:p>
            <a:pPr>
              <a:buFontTx/>
              <a:buAutoNum type="arabicPeriod"/>
            </a:pPr>
            <a:r>
              <a:rPr lang="en-US" altLang="en-US" sz="2400"/>
              <a:t>How is the peppered moth’s coloring an advantage for them?</a:t>
            </a:r>
          </a:p>
          <a:p>
            <a:pPr>
              <a:buFontTx/>
              <a:buAutoNum type="arabicPeriod"/>
            </a:pPr>
            <a:r>
              <a:rPr lang="en-US" altLang="en-US" sz="2400"/>
              <a:t>What is the typical moth color?                   </a:t>
            </a:r>
          </a:p>
          <a:p>
            <a:pPr>
              <a:buFontTx/>
              <a:buAutoNum type="arabicPeriod"/>
            </a:pPr>
            <a:r>
              <a:rPr lang="en-US" altLang="en-US" sz="2400"/>
              <a:t> What is the rare color?</a:t>
            </a:r>
          </a:p>
          <a:p>
            <a:pPr>
              <a:buFontTx/>
              <a:buNone/>
            </a:pPr>
            <a:endParaRPr lang="en-US" altLang="en-US" sz="2400"/>
          </a:p>
          <a:p>
            <a:pPr>
              <a:buFontTx/>
              <a:buNone/>
            </a:pPr>
            <a:r>
              <a:rPr lang="en-US" altLang="en-US" sz="2400" b="1"/>
              <a:t>Test it out!</a:t>
            </a:r>
            <a:r>
              <a:rPr lang="en-US" altLang="en-US" sz="240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a:p>
          <a:p>
            <a:pPr>
              <a:buFontTx/>
              <a:buNone/>
            </a:pPr>
            <a:r>
              <a:rPr lang="en-US" altLang="en-US" sz="2400"/>
              <a:t>Starting Percentage: Light moths ______  Dark moths ______</a:t>
            </a:r>
          </a:p>
          <a:p>
            <a:endParaRPr lang="en-US" altLang="en-US" sz="240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r>
              <a:rPr lang="en-US" sz="2400" dirty="0" smtClean="0"/>
              <a:t>12/01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a:t>
            </a:r>
            <a:r>
              <a:rPr lang="en-US" sz="2400" dirty="0" smtClean="0"/>
              <a:t>P.46 </a:t>
            </a:r>
            <a:r>
              <a:rPr lang="en-US" sz="2400" dirty="0"/>
              <a:t>NB</a:t>
            </a:r>
          </a:p>
        </p:txBody>
      </p:sp>
      <p:sp>
        <p:nvSpPr>
          <p:cNvPr id="6" name="Content Placeholder 5"/>
          <p:cNvSpPr>
            <a:spLocks noGrp="1"/>
          </p:cNvSpPr>
          <p:nvPr>
            <p:ph sz="quarter" idx="4"/>
          </p:nvPr>
        </p:nvSpPr>
        <p:spPr>
          <a:xfrm>
            <a:off x="6169026" y="1077686"/>
            <a:ext cx="6022974" cy="4245202"/>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0" y="1316875"/>
            <a:ext cx="4584036" cy="2516126"/>
          </a:xfrm>
          <a:prstGeom prst="rect">
            <a:avLst/>
          </a:prstGeom>
          <a:noFill/>
        </p:spPr>
      </p:pic>
      <p:sp>
        <p:nvSpPr>
          <p:cNvPr id="8" name="Rectangle 7"/>
          <p:cNvSpPr/>
          <p:nvPr/>
        </p:nvSpPr>
        <p:spPr>
          <a:xfrm>
            <a:off x="4528055" y="1763486"/>
            <a:ext cx="1382888" cy="646331"/>
          </a:xfrm>
          <a:prstGeom prst="rect">
            <a:avLst/>
          </a:prstGeom>
        </p:spPr>
        <p:txBody>
          <a:bodyPr wrap="squar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0" y="3833001"/>
            <a:ext cx="4228123" cy="3024999"/>
          </a:xfrm>
          <a:prstGeom prst="rect">
            <a:avLst/>
          </a:prstGeom>
          <a:noFill/>
        </p:spPr>
      </p:pic>
      <p:sp>
        <p:nvSpPr>
          <p:cNvPr id="9" name="TextBox 8"/>
          <p:cNvSpPr txBox="1"/>
          <p:nvPr/>
        </p:nvSpPr>
        <p:spPr>
          <a:xfrm>
            <a:off x="4228123" y="5518653"/>
            <a:ext cx="3048000" cy="369332"/>
          </a:xfrm>
          <a:prstGeom prst="rect">
            <a:avLst/>
          </a:prstGeom>
          <a:noFill/>
        </p:spPr>
        <p:txBody>
          <a:bodyPr wrap="square" rtlCol="0">
            <a:spAutoFit/>
          </a:bodyPr>
          <a:lstStyle/>
          <a:p>
            <a:r>
              <a:rPr lang="en-US" dirty="0"/>
              <a:t>Fossilized Baby Mammoth</a:t>
            </a:r>
          </a:p>
        </p:txBody>
      </p:sp>
      <p:pic>
        <p:nvPicPr>
          <p:cNvPr id="10" name="Picture 16" descr="Fig"/>
          <p:cNvPicPr>
            <a:picLocks noChangeAspect="1" noChangeArrowheads="1"/>
          </p:cNvPicPr>
          <p:nvPr/>
        </p:nvPicPr>
        <p:blipFill>
          <a:blip r:embed="rId6" cstate="print"/>
          <a:srcRect/>
          <a:stretch>
            <a:fillRect/>
          </a:stretch>
        </p:blipFill>
        <p:spPr bwMode="auto">
          <a:xfrm>
            <a:off x="8017329" y="3901257"/>
            <a:ext cx="4174671" cy="2945062"/>
          </a:xfrm>
          <a:prstGeom prst="rect">
            <a:avLst/>
          </a:prstGeom>
          <a:noFill/>
        </p:spPr>
      </p:pic>
      <p:sp>
        <p:nvSpPr>
          <p:cNvPr id="3" name="TextBox 2"/>
          <p:cNvSpPr txBox="1"/>
          <p:nvPr/>
        </p:nvSpPr>
        <p:spPr>
          <a:xfrm>
            <a:off x="4233313" y="3954225"/>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97709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0" y="823913"/>
            <a:ext cx="4572000" cy="2164215"/>
          </a:xfrm>
        </p:spPr>
        <p:txBody>
          <a:bodyPr vert="horz" lIns="91440" tIns="45720" rIns="132080" bIns="45720" rtlCol="0">
            <a:normAutofit fontScale="92500"/>
          </a:bodyPr>
          <a:lstStyle/>
          <a:p>
            <a:pPr marL="587375"/>
            <a:r>
              <a:rPr lang="en-US" altLang="en-US" sz="3600" dirty="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71" y="1135998"/>
            <a:ext cx="7750629" cy="57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a:t>Most 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4658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rPr>
              <a:t>Fossils-Clues 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Interpreting </a:t>
            </a:r>
            <a:r>
              <a:rPr lang="en-US" sz="3100" dirty="0"/>
              <a:t>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150"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4130959" y="2623457"/>
            <a:ext cx="3396343" cy="2931842"/>
          </a:xfrm>
          <a:prstGeom prst="rect">
            <a:avLst/>
          </a:prstGeom>
          <a:solidFill>
            <a:schemeClr val="accent3">
              <a:lumMod val="60000"/>
              <a:lumOff val="40000"/>
            </a:schemeClr>
          </a:solidFill>
        </p:spPr>
      </p:pic>
      <p:sp>
        <p:nvSpPr>
          <p:cNvPr id="2" name="Title 1"/>
          <p:cNvSpPr>
            <a:spLocks noGrp="1"/>
          </p:cNvSpPr>
          <p:nvPr>
            <p:ph type="title"/>
          </p:nvPr>
        </p:nvSpPr>
        <p:spPr>
          <a:xfrm>
            <a:off x="32317" y="0"/>
            <a:ext cx="9240691" cy="1531938"/>
          </a:xfrm>
        </p:spPr>
        <p:txBody>
          <a:bodyPr>
            <a:normAutofit/>
          </a:bodyPr>
          <a:lstStyle/>
          <a:p>
            <a:r>
              <a:rPr lang="en-US" sz="2400" b="1" dirty="0" smtClean="0"/>
              <a:t>12/02 </a:t>
            </a:r>
            <a:r>
              <a:rPr lang="en-US" sz="2400" b="1" dirty="0"/>
              <a:t>Evolution Standards Practice Countdown p.CA 26</a:t>
            </a:r>
            <a:r>
              <a:rPr lang="en-US" sz="2400" dirty="0"/>
              <a:t> Obj. TSW demonstrate understanding and comprehension of Evolution by taking an </a:t>
            </a:r>
            <a:r>
              <a:rPr lang="en-US" sz="2400" dirty="0" smtClean="0"/>
              <a:t>assessment. </a:t>
            </a:r>
            <a:r>
              <a:rPr lang="en-US" sz="2400" dirty="0"/>
              <a:t>P. </a:t>
            </a:r>
            <a:r>
              <a:rPr lang="en-US" sz="2400" dirty="0" smtClean="0"/>
              <a:t>48 NB</a:t>
            </a:r>
            <a:endParaRPr lang="en-US" sz="2400" dirty="0"/>
          </a:p>
        </p:txBody>
      </p:sp>
      <p:sp>
        <p:nvSpPr>
          <p:cNvPr id="3" name="Content Placeholder 2"/>
          <p:cNvSpPr>
            <a:spLocks noGrp="1"/>
          </p:cNvSpPr>
          <p:nvPr>
            <p:ph sz="half" idx="1"/>
          </p:nvPr>
        </p:nvSpPr>
        <p:spPr>
          <a:xfrm>
            <a:off x="32318" y="1889919"/>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7527471" y="3390900"/>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9273009" y="-38100"/>
            <a:ext cx="2918991" cy="34290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6053703" y="964021"/>
            <a:ext cx="2844890" cy="1795508"/>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4/10</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Ancestor.</a:t>
            </a:r>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477" y="0"/>
            <a:ext cx="7907046" cy="6858000"/>
          </a:xfrm>
          <a:prstGeom prst="rect">
            <a:avLst/>
          </a:prstGeom>
        </p:spPr>
      </p:pic>
    </p:spTree>
    <p:extLst>
      <p:ext uri="{BB962C8B-B14F-4D97-AF65-F5344CB8AC3E}">
        <p14:creationId xmlns:p14="http://schemas.microsoft.com/office/powerpoint/2010/main" val="208489278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890029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897861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77036957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9968745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954107"/>
          </a:xfrm>
          <a:prstGeom prst="rect">
            <a:avLst/>
          </a:prstGeom>
          <a:noFill/>
        </p:spPr>
        <p:txBody>
          <a:bodyPr wrap="square" rtlCol="0">
            <a:spAutoFit/>
          </a:bodyPr>
          <a:lstStyle/>
          <a:p>
            <a:r>
              <a:rPr lang="en-US" sz="2400" dirty="0" err="1"/>
              <a:t>Megaladon</a:t>
            </a:r>
            <a:r>
              <a:rPr lang="en-US" sz="2400" dirty="0"/>
              <a:t> &amp; today’s Great White Shark</a:t>
            </a:r>
          </a:p>
          <a:p>
            <a:r>
              <a:rPr lang="en-US" sz="3200"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26 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6740307"/>
          </a:xfrm>
          <a:prstGeom prst="rect">
            <a:avLst/>
          </a:prstGeom>
          <a:noFill/>
        </p:spPr>
        <p:txBody>
          <a:bodyPr wrap="square" rtlCol="0">
            <a:spAutoFit/>
          </a:bodyPr>
          <a:lstStyle/>
          <a:p>
            <a:r>
              <a:rPr lang="en-US" sz="2400" dirty="0" smtClean="0"/>
              <a:t>Introduction/Background</a:t>
            </a:r>
          </a:p>
          <a:p>
            <a:r>
              <a:rPr lang="en-US" sz="2400" dirty="0"/>
              <a:t>	</a:t>
            </a:r>
            <a:r>
              <a:rPr lang="en-US" sz="2400" dirty="0" smtClean="0"/>
              <a:t>AXES Paragraph about Evolution.</a:t>
            </a:r>
          </a:p>
          <a:p>
            <a:r>
              <a:rPr lang="en-US" sz="2400" dirty="0"/>
              <a:t>	</a:t>
            </a:r>
            <a:r>
              <a:rPr lang="en-US" sz="2400" dirty="0" smtClean="0"/>
              <a:t>Explain Evolution in your own words.</a:t>
            </a:r>
          </a:p>
          <a:p>
            <a:r>
              <a:rPr lang="en-US" sz="2400" dirty="0"/>
              <a:t>	</a:t>
            </a:r>
            <a:r>
              <a:rPr lang="en-US" sz="2400" dirty="0" smtClean="0"/>
              <a:t>Explain Natural Selection</a:t>
            </a:r>
          </a:p>
          <a:p>
            <a:r>
              <a:rPr lang="en-US" sz="2400" dirty="0"/>
              <a:t>	</a:t>
            </a:r>
            <a:r>
              <a:rPr lang="en-US" sz="2400" dirty="0" smtClean="0"/>
              <a:t>Use examples of Videos, Labs, Making the Model sheet/ Doodle sheet</a:t>
            </a:r>
          </a:p>
          <a:p>
            <a:r>
              <a:rPr lang="en-US" sz="2400" dirty="0"/>
              <a:t>	</a:t>
            </a:r>
            <a:r>
              <a:rPr lang="en-US" sz="2400" dirty="0" smtClean="0"/>
              <a:t>Explain why Natural Selection is Significant</a:t>
            </a:r>
          </a:p>
          <a:p>
            <a:r>
              <a:rPr lang="en-US" sz="2400" dirty="0"/>
              <a:t>	</a:t>
            </a:r>
            <a:r>
              <a:rPr lang="en-US" sz="2400" dirty="0" smtClean="0"/>
              <a:t>½ </a:t>
            </a:r>
            <a:r>
              <a:rPr lang="en-US" sz="2400" dirty="0" smtClean="0"/>
              <a:t>page</a:t>
            </a:r>
            <a:endParaRPr lang="en-US" sz="2400" dirty="0"/>
          </a:p>
          <a:p>
            <a:r>
              <a:rPr lang="en-US" sz="2400" dirty="0" smtClean="0"/>
              <a:t>Materials:</a:t>
            </a:r>
          </a:p>
          <a:p>
            <a:r>
              <a:rPr lang="en-US" sz="2400" dirty="0"/>
              <a:t>	</a:t>
            </a:r>
            <a:r>
              <a:rPr lang="en-US" sz="2400" dirty="0" smtClean="0"/>
              <a:t>Choose One lab and List all the materials for that lab</a:t>
            </a:r>
            <a:r>
              <a:rPr lang="en-US" sz="2400" dirty="0" smtClean="0"/>
              <a:t>.</a:t>
            </a:r>
          </a:p>
          <a:p>
            <a:pPr marL="800100" lvl="1" indent="-342900">
              <a:buFont typeface="Arial" panose="020B0604020202020204" pitchFamily="34" charset="0"/>
              <a:buChar char="•"/>
            </a:pPr>
            <a:r>
              <a:rPr lang="en-US" sz="2400" dirty="0"/>
              <a:t>	</a:t>
            </a:r>
            <a:endParaRPr lang="en-US" sz="2400" dirty="0" smtClean="0"/>
          </a:p>
          <a:p>
            <a:pPr marL="800100" lvl="1" indent="-342900">
              <a:buFont typeface="Arial" panose="020B0604020202020204" pitchFamily="34" charset="0"/>
              <a:buChar char="•"/>
            </a:pPr>
            <a:endParaRPr lang="en-US" sz="2400" dirty="0" smtClean="0"/>
          </a:p>
          <a:p>
            <a:r>
              <a:rPr lang="en-US" sz="2400" dirty="0" smtClean="0"/>
              <a:t>Procedure:</a:t>
            </a:r>
          </a:p>
          <a:p>
            <a:r>
              <a:rPr lang="en-US" sz="2400" dirty="0"/>
              <a:t>	</a:t>
            </a:r>
            <a:r>
              <a:rPr lang="en-US" sz="2400" dirty="0" smtClean="0"/>
              <a:t>Step by Step procedure of lab</a:t>
            </a:r>
          </a:p>
          <a:p>
            <a:r>
              <a:rPr lang="en-US" sz="2400" dirty="0"/>
              <a:t>	</a:t>
            </a:r>
            <a:r>
              <a:rPr lang="en-US" sz="2400" dirty="0" smtClean="0"/>
              <a:t>Step 1:</a:t>
            </a:r>
          </a:p>
          <a:p>
            <a:r>
              <a:rPr lang="en-US" sz="2400" dirty="0" smtClean="0"/>
              <a:t>	Step 2:</a:t>
            </a:r>
          </a:p>
          <a:p>
            <a:r>
              <a:rPr lang="en-US" sz="2400" dirty="0" smtClean="0"/>
              <a:t>Hypothesis/ Purpose:</a:t>
            </a:r>
          </a:p>
          <a:p>
            <a:r>
              <a:rPr lang="en-US" sz="2400" dirty="0"/>
              <a:t>	</a:t>
            </a:r>
            <a:r>
              <a:rPr lang="en-US" sz="2400" dirty="0" smtClean="0"/>
              <a:t>If/ then statement that is testable.  Or state the purpose of learning about Evolution.</a:t>
            </a:r>
          </a:p>
          <a:p>
            <a:endParaRPr lang="en-US" sz="2400" dirty="0"/>
          </a:p>
        </p:txBody>
      </p:sp>
    </p:spTree>
    <p:extLst>
      <p:ext uri="{BB962C8B-B14F-4D97-AF65-F5344CB8AC3E}">
        <p14:creationId xmlns:p14="http://schemas.microsoft.com/office/powerpoint/2010/main" val="398985676"/>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18186" y="231820"/>
            <a:ext cx="11088710" cy="646331"/>
          </a:xfrm>
          <a:prstGeom prst="rect">
            <a:avLst/>
          </a:prstGeom>
          <a:noFill/>
        </p:spPr>
        <p:txBody>
          <a:bodyPr wrap="square" rtlCol="0">
            <a:spAutoFit/>
          </a:bodyPr>
          <a:lstStyle/>
          <a:p>
            <a:r>
              <a:rPr lang="en-US" dirty="0" smtClean="0"/>
              <a:t>Data:</a:t>
            </a:r>
          </a:p>
          <a:p>
            <a:r>
              <a:rPr lang="en-US" dirty="0" smtClean="0"/>
              <a:t>Data Table 1:</a:t>
            </a:r>
            <a:endParaRPr lang="en-US" dirty="0"/>
          </a:p>
        </p:txBody>
      </p:sp>
    </p:spTree>
    <p:extLst>
      <p:ext uri="{BB962C8B-B14F-4D97-AF65-F5344CB8AC3E}">
        <p14:creationId xmlns:p14="http://schemas.microsoft.com/office/powerpoint/2010/main" val="235825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a:xfrm>
            <a:off x="396815" y="1190445"/>
            <a:ext cx="10956985" cy="4986518"/>
          </a:xfrm>
        </p:spPr>
        <p:txBody>
          <a:bodyPr>
            <a:normAutofit lnSpcReduction="10000"/>
          </a:bodyPr>
          <a:lstStyle/>
          <a:p>
            <a:r>
              <a:rPr lang="en-US" dirty="0">
                <a:hlinkClick r:id="rId2"/>
              </a:rPr>
              <a:t>http://</a:t>
            </a:r>
            <a:r>
              <a:rPr lang="en-US" dirty="0" smtClean="0">
                <a:hlinkClick r:id="rId2"/>
              </a:rPr>
              <a:t>www.easybib.com/reference/guide/apa/website</a:t>
            </a:r>
            <a:endParaRPr lang="en-US" dirty="0" smtClean="0"/>
          </a:p>
          <a:p>
            <a:r>
              <a:rPr lang="en-US" dirty="0">
                <a:hlinkClick r:id="rId3"/>
              </a:rPr>
              <a:t>h</a:t>
            </a:r>
            <a:r>
              <a:rPr lang="en-US" dirty="0" smtClean="0">
                <a:hlinkClick r:id="rId3"/>
              </a:rPr>
              <a:t>ttp://purdueowl.edu</a:t>
            </a:r>
            <a:endParaRPr lang="en-US" dirty="0"/>
          </a:p>
          <a:p>
            <a:r>
              <a:rPr lang="en-US" dirty="0" smtClean="0"/>
              <a:t>McAllister, Ag Biology, RCHS </a:t>
            </a:r>
            <a:r>
              <a:rPr lang="en-US" dirty="0" err="1" smtClean="0"/>
              <a:t>Bryte</a:t>
            </a:r>
            <a:r>
              <a:rPr lang="en-US" dirty="0" smtClean="0"/>
              <a:t> CCT, 2016</a:t>
            </a:r>
          </a:p>
          <a:p>
            <a:r>
              <a:rPr lang="en-US" b="1" dirty="0"/>
              <a:t>Basic Format for Books</a:t>
            </a:r>
          </a:p>
          <a:p>
            <a:r>
              <a:rPr lang="en-US" dirty="0"/>
              <a:t>Author, A. A. (Year of publication). </a:t>
            </a:r>
            <a:r>
              <a:rPr lang="en-US" i="1" dirty="0"/>
              <a:t>Title of work: Capital letter also for subtitle</a:t>
            </a:r>
            <a:r>
              <a:rPr lang="en-US" dirty="0"/>
              <a:t>. Location: Publisher.</a:t>
            </a:r>
          </a:p>
          <a:p>
            <a:r>
              <a:rPr lang="en-US" dirty="0"/>
              <a:t>Calfee, R. C., &amp; Valencia, R. R. (1991). </a:t>
            </a:r>
            <a:r>
              <a:rPr lang="en-US" i="1" dirty="0"/>
              <a:t>APA guide to preparing manuscripts for journal publication</a:t>
            </a:r>
            <a:r>
              <a:rPr lang="en-US" dirty="0"/>
              <a:t>. Washington, DC: American Psychological Association.</a:t>
            </a:r>
          </a:p>
          <a:p>
            <a:r>
              <a:rPr lang="en-US" dirty="0" smtClean="0"/>
              <a:t>Biggs,A.,</a:t>
            </a:r>
            <a:r>
              <a:rPr lang="en-US" dirty="0" err="1" smtClean="0"/>
              <a:t>Hagins</a:t>
            </a:r>
            <a:r>
              <a:rPr lang="en-US" dirty="0" smtClean="0"/>
              <a:t>, W.,</a:t>
            </a:r>
            <a:r>
              <a:rPr lang="en-US" dirty="0" err="1" smtClean="0"/>
              <a:t>Kapicka</a:t>
            </a:r>
            <a:r>
              <a:rPr lang="en-US" dirty="0" smtClean="0"/>
              <a:t>, C,. Lundgren, L., </a:t>
            </a:r>
            <a:r>
              <a:rPr lang="en-US" dirty="0" err="1" smtClean="0"/>
              <a:t>Rillero</a:t>
            </a:r>
            <a:r>
              <a:rPr lang="en-US" dirty="0" smtClean="0"/>
              <a:t>. </a:t>
            </a:r>
            <a:r>
              <a:rPr lang="en-US" dirty="0" err="1" smtClean="0"/>
              <a:t>P.,Tallman</a:t>
            </a:r>
            <a:r>
              <a:rPr lang="en-US" dirty="0" smtClean="0"/>
              <a:t>, K., </a:t>
            </a:r>
            <a:r>
              <a:rPr lang="en-US" dirty="0" err="1" smtClean="0"/>
              <a:t>Zike</a:t>
            </a:r>
            <a:r>
              <a:rPr lang="en-US" dirty="0" smtClean="0"/>
              <a:t>, D., National Geographic Society. (2005). </a:t>
            </a:r>
            <a:r>
              <a:rPr lang="en-US" i="1" dirty="0" smtClean="0"/>
              <a:t>Biology, The Dynamics of Life. </a:t>
            </a:r>
            <a:r>
              <a:rPr lang="en-US" dirty="0" smtClean="0"/>
              <a:t>New York, New York: McGraw Hill.</a:t>
            </a:r>
            <a:endParaRPr lang="en-US" i="1" dirty="0"/>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dirty="0" smtClean="0">
                <a:solidFill>
                  <a:schemeClr val="bg1"/>
                </a:solidFill>
                <a:latin typeface="Algerian" panose="04020705040A02060702" pitchFamily="82" charset="0"/>
              </a:rPr>
              <a:t>Good Morning! </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594468298"/>
              </p:ext>
            </p:extLst>
          </p:nvPr>
        </p:nvGraphicFramePr>
        <p:xfrm>
          <a:off x="517585" y="0"/>
          <a:ext cx="10351698"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7905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777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smtClean="0"/>
              <a:t>Go over two interesting stories</a:t>
            </a:r>
          </a:p>
          <a:p>
            <a:r>
              <a:rPr lang="en-US" altLang="en-US" smtClean="0"/>
              <a:t>Fill out doodle sheet #1</a:t>
            </a:r>
          </a:p>
          <a:p>
            <a:r>
              <a:rPr lang="en-US" altLang="en-US" smtClean="0"/>
              <a:t>Come up with a driving question</a:t>
            </a:r>
          </a:p>
          <a:p>
            <a:r>
              <a:rPr lang="en-US" altLang="en-US"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11/9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28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31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hlinkClick r:id="rId2"/>
              </a:rPr>
              <a:t>http://www.pbs.org/wgbh/evolution/library/11/2/quicktime/e_s_2.html</a:t>
            </a:r>
            <a:endParaRPr lang="en-US" dirty="0" smtClean="0"/>
          </a:p>
          <a:p>
            <a:r>
              <a:rPr lang="en-US" dirty="0" smtClean="0">
                <a:hlinkClick r:id="rId3"/>
              </a:rPr>
              <a:t>Elephant video</a:t>
            </a:r>
            <a:endParaRPr lang="en-US" dirty="0" smtClean="0"/>
          </a:p>
          <a:p>
            <a:r>
              <a:rPr lang="en-US" dirty="0" smtClean="0">
                <a:hlinkClick r:id="rId4"/>
              </a:rPr>
              <a:t>Whale Evolution</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27NB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smtClean="0"/>
              <a:t>11/10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30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p.31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a:t>
            </a:r>
            <a:r>
              <a:rPr lang="en-US" sz="2400" dirty="0" smtClean="0"/>
              <a:t>31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smtClean="0"/>
              <a:t>11/14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p.32NB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65905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4679577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80346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1802708315"/>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2. Peppered moths </a:t>
            </a:r>
          </a:p>
          <a:p>
            <a:pPr>
              <a:spcBef>
                <a:spcPct val="0"/>
              </a:spcBef>
              <a:buFontTx/>
              <a:buNone/>
            </a:pPr>
            <a:r>
              <a:rPr lang="en-US" altLang="en-US" sz="2400"/>
              <a:t>were almost all</a:t>
            </a:r>
          </a:p>
          <a:p>
            <a:pPr>
              <a:spcBef>
                <a:spcPct val="0"/>
              </a:spcBef>
              <a:buFontTx/>
              <a:buNone/>
            </a:pPr>
            <a:r>
              <a:rPr lang="en-US" altLang="en-US" sz="240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1357715944"/>
      </p:ext>
    </p:extLst>
  </p:cSld>
  <p:clrMapOvr>
    <a:masterClrMapping/>
  </p:clrMapOvr>
  <p:transition>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0978710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1655787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4094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2188244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1839712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EEI – Differential Survival of Organisms p.33</a:t>
            </a:r>
            <a:endParaRPr lang="en-US" dirty="0"/>
          </a:p>
        </p:txBody>
      </p:sp>
      <p:sp>
        <p:nvSpPr>
          <p:cNvPr id="3" name="Content Placeholder 2"/>
          <p:cNvSpPr>
            <a:spLocks noGrp="1"/>
          </p:cNvSpPr>
          <p:nvPr>
            <p:ph idx="1"/>
          </p:nvPr>
        </p:nvSpPr>
        <p:spPr/>
        <p:txBody>
          <a:bodyPr/>
          <a:lstStyle/>
          <a:p>
            <a:r>
              <a:rPr lang="en-US" dirty="0" smtClean="0"/>
              <a:t>In your group, read the card.  How does the description show how the organism is adapted to its environment?</a:t>
            </a:r>
            <a:endParaRPr lang="en-US" dirty="0"/>
          </a:p>
        </p:txBody>
      </p:sp>
    </p:spTree>
    <p:extLst>
      <p:ext uri="{BB962C8B-B14F-4D97-AF65-F5344CB8AC3E}">
        <p14:creationId xmlns:p14="http://schemas.microsoft.com/office/powerpoint/2010/main" val="13886889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77962"/>
          </a:xfrm>
        </p:spPr>
        <p:txBody>
          <a:bodyPr>
            <a:noAutofit/>
          </a:bodyPr>
          <a:lstStyle/>
          <a:p>
            <a:r>
              <a:rPr lang="en-US" sz="2400" dirty="0" smtClean="0"/>
              <a:t>11/16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P.34NB</a:t>
            </a:r>
            <a:endParaRPr lang="en-US" sz="2400" dirty="0"/>
          </a:p>
        </p:txBody>
      </p:sp>
      <p:sp>
        <p:nvSpPr>
          <p:cNvPr id="3" name="Content Placeholder 2"/>
          <p:cNvSpPr>
            <a:spLocks noGrp="1"/>
          </p:cNvSpPr>
          <p:nvPr>
            <p:ph idx="1"/>
          </p:nvPr>
        </p:nvSpPr>
        <p:spPr>
          <a:xfrm>
            <a:off x="7129670" y="1477962"/>
            <a:ext cx="506233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3282943" y="1477962"/>
            <a:ext cx="3846727" cy="5380038"/>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4053" t="11831" r="34053" b="46479"/>
          <a:stretch/>
        </p:blipFill>
        <p:spPr>
          <a:xfrm>
            <a:off x="-1512240" y="1477961"/>
            <a:ext cx="4795183" cy="3553989"/>
          </a:xfrm>
          <a:prstGeom prst="rect">
            <a:avLst/>
          </a:prstGeom>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9571" y="1798"/>
            <a:ext cx="9255285" cy="6856202"/>
          </a:xfrm>
          <a:prstGeom prst="rect">
            <a:avLst/>
          </a:prstGeom>
        </p:spPr>
      </p:pic>
    </p:spTree>
    <p:extLst>
      <p:ext uri="{BB962C8B-B14F-4D97-AF65-F5344CB8AC3E}">
        <p14:creationId xmlns:p14="http://schemas.microsoft.com/office/powerpoint/2010/main" val="27297190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lstStyle/>
          <a:p>
            <a:r>
              <a:rPr lang="en-US" dirty="0" smtClean="0"/>
              <a:t>Variations can be advantageous</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4172</TotalTime>
  <Words>13107</Words>
  <Application>Microsoft Office PowerPoint</Application>
  <PresentationFormat>Widescreen</PresentationFormat>
  <Paragraphs>2443</Paragraphs>
  <Slides>290</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290</vt:i4>
      </vt:variant>
    </vt:vector>
  </HeadingPairs>
  <TitlesOfParts>
    <vt:vector size="311"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Biology Evolution Week 15</vt:lpstr>
      <vt:lpstr>Evolution Term Paper Due December 2nd</vt:lpstr>
      <vt:lpstr>Good Morning! </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31 NB</vt:lpstr>
      <vt:lpstr>PowerPoint Presentation</vt:lpstr>
      <vt:lpstr>How A Rainbow Works: Refraction and Reflection </vt:lpstr>
      <vt:lpstr>Evidence of feathers in dinosaurs</vt:lpstr>
      <vt:lpstr>And now for something completely different…</vt:lpstr>
      <vt:lpstr>Cartoon Activity Questions, p. 27NB</vt:lpstr>
      <vt:lpstr>PowerPoint Presentation</vt:lpstr>
      <vt:lpstr>PowerPoint Presentation</vt:lpstr>
      <vt:lpstr>PowerPoint Presentation</vt:lpstr>
      <vt:lpstr>P.11 NB Darwin’s Natural Selection Worksheet</vt:lpstr>
      <vt:lpstr>Darwin’s Natural Selection Worksheet</vt:lpstr>
      <vt:lpstr>11/10 Evidence for Evolution 15.1 Objective: Students will perform the Sunflower Lab and discuss the results as to why Natural Selection acts on the phenotype rather than the genotype of an organism in their Notebook.  p. 30 NB</vt:lpstr>
      <vt:lpstr>Natural Selection Simulation- The Evolution of the Peppered  Moth p.31 NB</vt:lpstr>
      <vt:lpstr>   Peppered Moth On – Line Lab P. 31 NB 1. Natural Selection relates to “Survival of the Fittest”  because the best camouflaged moth was protected from predation by the birds.</vt:lpstr>
      <vt:lpstr>11/14 Adaptations: Evidence for Evolution 15.1 Obj.  TSW discuss evidence for Evolution by doing their concept map and variation in populations and by participating in the Peppered Moth lab. p.32NB</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EEI – Differential Survival of Organisms p.33</vt:lpstr>
      <vt:lpstr>11/16 Variation within a Species CH 15 Obj:  Students will demonstrate how variation within a species increases the likelihood that at least some members of a species will survive under changed environmental conditions. P.34NB</vt:lpstr>
      <vt:lpstr>PowerPoint Presentation</vt:lpstr>
      <vt:lpstr>Variations can be advantageous</vt:lpstr>
      <vt:lpstr>Section 15.1 Summary – pages 393-403</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Sickle Cell Anemia Lab</vt:lpstr>
      <vt:lpstr>Survival of the Fittest</vt:lpstr>
      <vt:lpstr>PowerPoint Presentation</vt:lpstr>
      <vt:lpstr>Data Table</vt:lpstr>
      <vt:lpstr>PowerPoint Presentation</vt:lpstr>
      <vt:lpstr>Sunflower Seed Lab P. 37NB</vt:lpstr>
      <vt:lpstr>Sunflower Seed Lab p.37 NB Why is variation in a species important?  Why does Natural Selection act on the phenotype not the genotype?</vt:lpstr>
      <vt:lpstr>Period 1 Class Results p. 37 NB  Why is Genetic Variation important?</vt:lpstr>
      <vt:lpstr>Period 4 Class Results Sunflower Lab P. 15NB Why is Genetic Variation important?</vt:lpstr>
      <vt:lpstr>Open Excel, Enter your class data into the Data Table, Create a Graph, write a Conclusion in Word.</vt:lpstr>
      <vt:lpstr>11/17 Mechanisms for Evolution 15.2 Obj. TSW demonstrate how Natural Selection affects populations differently depending on the environmental pressures by creating an Excel Graph from your Sunflower Seed Lab and doing a concept map.  P. 36 NB </vt:lpstr>
      <vt:lpstr> 11/19 Variation within a Species  Obj:  Students will demonstrate how variation within a species increases the likelihood that at least some members of a species will survive under changed environmental conditions by taking a quiz. P.38 NB</vt:lpstr>
      <vt:lpstr>Probability= Math + Ag Biology</vt:lpstr>
      <vt:lpstr>PhET Evolution Computer Simulation Natural Selection Activity  Bunnies take over the World! </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11/18 Genetic Equilibrium and Evolution 15.1 – 15.2 Objective: TSW understand how Natural Selection affects variations in evolution with directional, stabilizing and disruptive selection by making a foldable &amp; the Naked Bunny lab. P. 38 NB</vt:lpstr>
      <vt:lpstr>HW CH 15 P. 11NB</vt:lpstr>
      <vt:lpstr>Concept Map Chapter 15.1 Evidence for Evolution p. 105 NB </vt:lpstr>
      <vt:lpstr>PowerPoint Presentation</vt:lpstr>
      <vt:lpstr>11/28 Mechanisms for Evolution 15.2 Objective:  Students will demonstrate how variation within a species increases the likelihood that at least some members of a species will survive under changed environmental conditions the online Natural Selection Bunny activity. P.40 NB</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Selection </vt:lpstr>
      <vt:lpstr>11/29 Population Genetics &amp; Evolution 15.2 Obj. TSW demonstrate comprehension and understanding of the roles of Natural Selection and random selection within a species during Genetic Drift Activity.  P.42 NB</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Coke Bottle Activity p. 23 NB</vt:lpstr>
      <vt:lpstr>PowerPoint Presentation</vt:lpstr>
      <vt:lpstr>Island Biodiversity</vt:lpstr>
      <vt:lpstr> 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PowerPoint Presentation</vt:lpstr>
      <vt:lpstr>PowerPoint Presentation</vt:lpstr>
      <vt:lpstr>Emerald Jewel Wasp</vt:lpstr>
      <vt:lpstr>Pumpkin Variation Lab Period 4 Make a prediction as to how many seeds your pumpkin will have.</vt:lpstr>
      <vt:lpstr>Graph 1: # of Pumpkin Seeds</vt:lpstr>
      <vt:lpstr>How was the Emerald Jewel Wasp and example of Natural Selection? P. 29 NB</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11/30 The Evolution of Species 15.2 Obj. TSW understand how lethal alleles are maintained in the gene pool and variation affects evolution with directional selection by discussing the conclusion of the naked bunny lab. P.44 NB</vt:lpstr>
      <vt:lpstr>Geographic Isolation p. 31NB</vt:lpstr>
      <vt:lpstr>Reproductive Isolation p. 31NB</vt:lpstr>
      <vt:lpstr>Section 15.2 Summary– pages 404-413</vt:lpstr>
      <vt:lpstr>Chapter Summary – 15.2</vt:lpstr>
      <vt:lpstr>Section 15.2 Summary– pages 404-413</vt:lpstr>
      <vt:lpstr>Types of Evolution p. 37 NB</vt:lpstr>
      <vt:lpstr> 12/1Evolution – Mutations CH 15 Obj. TSW analyze why alleles that are lethal (deadly) in a homozygous individual may be carried in the heterozygote and thus maintained in a gene pool by discussing the data gathered from the Problem Solving Lab 12.2. P.28 NB </vt:lpstr>
      <vt:lpstr>Types of Selection P. 37 NB</vt:lpstr>
      <vt:lpstr>Mutations</vt:lpstr>
      <vt:lpstr>Factors that cause mutations:</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Convergent Evolution</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12/01   The Record of Life 14.1 Obj. TSW analyze conditions of an Early Earth, and do a relative dating activity to help understand the law of superposition. P.46 NB</vt:lpstr>
      <vt:lpstr>PowerPoint Presentation</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12/02 Evolution Standards Practice Countdown p.CA 26 Obj. TSW demonstrate understanding and comprehension of Evolution by taking an assessment. P. 48 NB</vt:lpstr>
      <vt:lpstr>Answers to Warm up 4/10</vt:lpstr>
      <vt:lpstr>PowerPoint Presentation</vt:lpstr>
      <vt:lpstr>PowerPoint Presentation</vt:lpstr>
      <vt:lpstr>PowerPoint Presentation</vt:lpstr>
      <vt:lpstr>PowerPoint Presentation</vt:lpstr>
      <vt:lpstr>PowerPoint Presentation</vt:lpstr>
      <vt:lpstr>European Blackcaps</vt:lpstr>
      <vt:lpstr> What type of Evolution is this? Stability in an ecosystem – no very little changes in species.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PowerPoint Presentation</vt:lpstr>
      <vt:lpstr>PowerPoint Presentation</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118</cp:revision>
  <cp:lastPrinted>2016-11-25T19:42:44Z</cp:lastPrinted>
  <dcterms:created xsi:type="dcterms:W3CDTF">2015-10-31T20:34:38Z</dcterms:created>
  <dcterms:modified xsi:type="dcterms:W3CDTF">2016-12-02T22:34:25Z</dcterms:modified>
</cp:coreProperties>
</file>