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4B0A-3173-49A1-B42A-F47F254397C4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2E7B-E71C-4944-9DE0-AC0C3D1C4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4B0A-3173-49A1-B42A-F47F254397C4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2E7B-E71C-4944-9DE0-AC0C3D1C4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4B0A-3173-49A1-B42A-F47F254397C4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2E7B-E71C-4944-9DE0-AC0C3D1C4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85800"/>
            <a:ext cx="8229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8580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0" y="6858000"/>
            <a:ext cx="381000" cy="457200"/>
          </a:xfrm>
        </p:spPr>
        <p:txBody>
          <a:bodyPr/>
          <a:lstStyle>
            <a:lvl1pPr>
              <a:defRPr/>
            </a:lvl1pPr>
          </a:lstStyle>
          <a:p>
            <a:fld id="{16BFB2CE-7C04-4111-BFC0-974D75F8F9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4B0A-3173-49A1-B42A-F47F254397C4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2E7B-E71C-4944-9DE0-AC0C3D1C4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4B0A-3173-49A1-B42A-F47F254397C4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2E7B-E71C-4944-9DE0-AC0C3D1C4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4B0A-3173-49A1-B42A-F47F254397C4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2E7B-E71C-4944-9DE0-AC0C3D1C4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4B0A-3173-49A1-B42A-F47F254397C4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2E7B-E71C-4944-9DE0-AC0C3D1C4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4B0A-3173-49A1-B42A-F47F254397C4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2E7B-E71C-4944-9DE0-AC0C3D1C4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4B0A-3173-49A1-B42A-F47F254397C4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2E7B-E71C-4944-9DE0-AC0C3D1C4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4B0A-3173-49A1-B42A-F47F254397C4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2E7B-E71C-4944-9DE0-AC0C3D1C4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4B0A-3173-49A1-B42A-F47F254397C4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2E7B-E71C-4944-9DE0-AC0C3D1C4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D4B0A-3173-49A1-B42A-F47F254397C4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22E7B-E71C-4944-9DE0-AC0C3D1C4B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5.jpeg"/><Relationship Id="rId3" Type="http://schemas.openxmlformats.org/officeDocument/2006/relationships/image" Target="../media/image20.jpeg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image" Target="../media/image19.jpe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hyperlink" Target="RESOURCES.ppt" TargetMode="External"/><Relationship Id="rId5" Type="http://schemas.openxmlformats.org/officeDocument/2006/relationships/image" Target="../media/image22.jpeg"/><Relationship Id="rId15" Type="http://schemas.openxmlformats.org/officeDocument/2006/relationships/audio" Target="../media/audio4.wav"/><Relationship Id="rId10" Type="http://schemas.openxmlformats.org/officeDocument/2006/relationships/image" Target="../media/image5.png"/><Relationship Id="rId4" Type="http://schemas.openxmlformats.org/officeDocument/2006/relationships/image" Target="../media/image21.jpeg"/><Relationship Id="rId9" Type="http://schemas.openxmlformats.org/officeDocument/2006/relationships/image" Target="../media/image4.png"/><Relationship Id="rId1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genetics.utah.ed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pbs.org/video/1841308959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RESOURCES.pp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27.jpeg"/><Relationship Id="rId5" Type="http://schemas.openxmlformats.org/officeDocument/2006/relationships/image" Target="../media/image4.png"/><Relationship Id="rId10" Type="http://schemas.openxmlformats.org/officeDocument/2006/relationships/image" Target="../media/image26.jpeg"/><Relationship Id="rId4" Type="http://schemas.openxmlformats.org/officeDocument/2006/relationships/image" Target="../media/image3.png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www.google.com/url?sa=i&amp;rct=j&amp;q=molecular%20biology%20chromosome&amp;source=images&amp;cd=&amp;docid=En3MJFf5uwAzoM&amp;tbnid=gH3j6gPb1Uu0BM:&amp;ved=0CAUQjRw&amp;url=http://www.ncbi.nlm.nih.gov/Class/MLACourse/Original8Hour/Genetics/chromosome.html&amp;ei=tMlSUv6lLMWXiALZyYGgBA&amp;bvm=bv.53537100,d.cGE&amp;psig=AFQjCNHYnENRumypdJ_jc24TNTrYGBN7pg&amp;ust=138124369422505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wgbh/nova/body/epigenetic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2.wav"/><Relationship Id="rId3" Type="http://schemas.openxmlformats.org/officeDocument/2006/relationships/image" Target="../media/image2.png"/><Relationship Id="rId7" Type="http://schemas.openxmlformats.org/officeDocument/2006/relationships/hyperlink" Target="RESOURCES.ppt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1.wav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RESOURCES.pp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11" Type="http://schemas.openxmlformats.org/officeDocument/2006/relationships/image" Target="../media/image11.jpeg"/><Relationship Id="rId5" Type="http://schemas.openxmlformats.org/officeDocument/2006/relationships/image" Target="../media/image3.png"/><Relationship Id="rId10" Type="http://schemas.openxmlformats.org/officeDocument/2006/relationships/image" Target="../media/image10.jpeg"/><Relationship Id="rId4" Type="http://schemas.openxmlformats.org/officeDocument/2006/relationships/slide" Target="slide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11" Type="http://schemas.openxmlformats.org/officeDocument/2006/relationships/image" Target="../media/image10.jpeg"/><Relationship Id="rId5" Type="http://schemas.openxmlformats.org/officeDocument/2006/relationships/image" Target="../media/image3.png"/><Relationship Id="rId10" Type="http://schemas.openxmlformats.org/officeDocument/2006/relationships/image" Target="../media/image14.jpeg"/><Relationship Id="rId4" Type="http://schemas.openxmlformats.org/officeDocument/2006/relationships/slide" Target="slide2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RESOURCES.ppt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audio" Target="../media/audio3.wav"/><Relationship Id="rId5" Type="http://schemas.openxmlformats.org/officeDocument/2006/relationships/image" Target="../media/image4.pn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RESOURCES.ppt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16.jpeg"/><Relationship Id="rId5" Type="http://schemas.openxmlformats.org/officeDocument/2006/relationships/image" Target="../media/image3.png"/><Relationship Id="rId10" Type="http://schemas.openxmlformats.org/officeDocument/2006/relationships/image" Target="../media/image15.jpe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RESOURCES.pp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4.pn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genetics.utah.ed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DNA &amp; the future generations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DNA Model Discussion Questions p. 43NB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is the general Structure of the DNA molecule?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are the 3 parts of a nucleotide?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Name the 2 molecules which alternate to make the sides or “backbone” of the DNA molecule.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Name the 4 nitrogen bases.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To which molecules does the nitrogenous base attach?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are the base – paring rule for DNA?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If there are three thymine bases on your model, how many adenine bases will there be?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Model </a:t>
            </a:r>
            <a:r>
              <a:rPr lang="en-US" smtClean="0"/>
              <a:t>Discussion Questions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8. Draw a picture of your DNA.  Label the sugar, a phosphate, and all the bases on the left and right side of the molecule you constructed.</a:t>
            </a:r>
          </a:p>
          <a:p>
            <a:pPr marL="514350" indent="-514350">
              <a:buNone/>
            </a:pPr>
            <a:r>
              <a:rPr lang="en-US" dirty="0" smtClean="0"/>
              <a:t>9. If you were to open the entire DNA molecule along the hydrogen bonds and attached new bases to the sides you would have two new DNA molecules.  Would these 2 DNA strands have the same base pairs?</a:t>
            </a:r>
          </a:p>
          <a:p>
            <a:pPr marL="514350" indent="-514350">
              <a:buNone/>
            </a:pPr>
            <a:r>
              <a:rPr lang="en-US" dirty="0" smtClean="0"/>
              <a:t>10. Would the two DNA molecules that resulted fro replication be the exact copies of each other?  Explain.  Why is this important?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839" name="Picture 31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5113" y="4191000"/>
            <a:ext cx="1284287" cy="1676400"/>
          </a:xfrm>
          <a:prstGeom prst="rect">
            <a:avLst/>
          </a:prstGeom>
          <a:noFill/>
        </p:spPr>
      </p:pic>
      <p:pic>
        <p:nvPicPr>
          <p:cNvPr id="887838" name="Picture 30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4600" y="4191000"/>
            <a:ext cx="1143000" cy="1676400"/>
          </a:xfrm>
          <a:prstGeom prst="rect">
            <a:avLst/>
          </a:prstGeom>
          <a:noFill/>
        </p:spPr>
      </p:pic>
      <p:pic>
        <p:nvPicPr>
          <p:cNvPr id="887836" name="Picture 28" descr="F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191000"/>
            <a:ext cx="1508125" cy="1676400"/>
          </a:xfrm>
          <a:prstGeom prst="rect">
            <a:avLst/>
          </a:prstGeom>
          <a:noFill/>
        </p:spPr>
      </p:pic>
      <p:pic>
        <p:nvPicPr>
          <p:cNvPr id="887835" name="Picture 27" descr="f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191000"/>
            <a:ext cx="1676400" cy="1652588"/>
          </a:xfrm>
          <a:prstGeom prst="rect">
            <a:avLst/>
          </a:prstGeom>
          <a:noFill/>
        </p:spPr>
      </p:pic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040563"/>
            <a:ext cx="8229600" cy="27463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1400" b="1"/>
              <a:t>Section 11.1 Summary – pages 281 - 287</a:t>
            </a:r>
          </a:p>
        </p:txBody>
      </p:sp>
      <p:pic>
        <p:nvPicPr>
          <p:cNvPr id="887813" name="Picture 5" descr="end of sli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69275" y="5105400"/>
            <a:ext cx="593725" cy="846138"/>
          </a:xfrm>
          <a:prstGeom prst="rect">
            <a:avLst/>
          </a:prstGeom>
          <a:noFill/>
        </p:spPr>
      </p:pic>
      <p:pic>
        <p:nvPicPr>
          <p:cNvPr id="887814" name="Picture 6" descr="New previou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6191250"/>
            <a:ext cx="492125" cy="606425"/>
          </a:xfrm>
          <a:prstGeom prst="rect">
            <a:avLst/>
          </a:prstGeom>
          <a:noFill/>
        </p:spPr>
      </p:pic>
      <p:pic>
        <p:nvPicPr>
          <p:cNvPr id="887815" name="Picture 7" descr="New TOC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08475" y="6194425"/>
            <a:ext cx="492125" cy="606425"/>
          </a:xfrm>
          <a:prstGeom prst="rect">
            <a:avLst/>
          </a:prstGeom>
          <a:noFill/>
        </p:spPr>
      </p:pic>
      <p:pic>
        <p:nvPicPr>
          <p:cNvPr id="887816" name="Picture 8" descr="New nex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18088" y="6194425"/>
            <a:ext cx="468312" cy="606425"/>
          </a:xfrm>
          <a:prstGeom prst="rect">
            <a:avLst/>
          </a:prstGeom>
          <a:noFill/>
        </p:spPr>
      </p:pic>
      <p:pic>
        <p:nvPicPr>
          <p:cNvPr id="887817" name="Picture 9" descr="hel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6202363"/>
            <a:ext cx="560388" cy="560387"/>
          </a:xfrm>
          <a:prstGeom prst="rect">
            <a:avLst/>
          </a:prstGeom>
          <a:noFill/>
        </p:spPr>
      </p:pic>
      <p:pic>
        <p:nvPicPr>
          <p:cNvPr id="887818" name="Picture 10" descr="resources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34200" y="6267450"/>
            <a:ext cx="1806575" cy="411163"/>
          </a:xfrm>
          <a:prstGeom prst="rect">
            <a:avLst/>
          </a:prstGeom>
          <a:noFill/>
        </p:spPr>
      </p:pic>
      <p:pic>
        <p:nvPicPr>
          <p:cNvPr id="887819" name="Picture 11" descr="Se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828800" cy="762000"/>
          </a:xfrm>
          <a:prstGeom prst="rect">
            <a:avLst/>
          </a:prstGeom>
          <a:noFill/>
        </p:spPr>
      </p:pic>
      <p:pic>
        <p:nvPicPr>
          <p:cNvPr id="887820" name="Picture 12" descr="Sec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49500" y="0"/>
            <a:ext cx="5422900" cy="482600"/>
          </a:xfrm>
          <a:prstGeom prst="rect">
            <a:avLst/>
          </a:prstGeom>
          <a:noFill/>
        </p:spPr>
      </p:pic>
      <p:sp>
        <p:nvSpPr>
          <p:cNvPr id="887821" name="Rectangle 13"/>
          <p:cNvSpPr>
            <a:spLocks noChangeArrowheads="1"/>
          </p:cNvSpPr>
          <p:nvPr/>
        </p:nvSpPr>
        <p:spPr bwMode="auto">
          <a:xfrm>
            <a:off x="533400" y="1622425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b="0" dirty="0">
                <a:latin typeface="Times" pitchFamily="18" charset="0"/>
              </a:rPr>
              <a:t>A </a:t>
            </a:r>
            <a:r>
              <a:rPr lang="en-US" sz="2400" b="0" dirty="0">
                <a:solidFill>
                  <a:srgbClr val="FF0066"/>
                </a:solidFill>
                <a:latin typeface="Times" pitchFamily="18" charset="0"/>
              </a:rPr>
              <a:t>nitrogenous base</a:t>
            </a:r>
            <a:r>
              <a:rPr lang="en-US" sz="2400" b="0" dirty="0">
                <a:latin typeface="Times" pitchFamily="18" charset="0"/>
              </a:rPr>
              <a:t> is a carbon ring structure that contains one or more atoms of nitrogen.</a:t>
            </a:r>
          </a:p>
        </p:txBody>
      </p:sp>
      <p:sp>
        <p:nvSpPr>
          <p:cNvPr id="887823" name="Rectangle 15"/>
          <p:cNvSpPr>
            <a:spLocks noChangeArrowheads="1"/>
          </p:cNvSpPr>
          <p:nvPr/>
        </p:nvSpPr>
        <p:spPr bwMode="auto">
          <a:xfrm>
            <a:off x="533400" y="2784475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b="0" dirty="0">
                <a:latin typeface="Times" pitchFamily="18" charset="0"/>
              </a:rPr>
              <a:t>In DNA, there are four possible nitrogenous bases: adenine (A), guanine (G), cytosine (C), and thymine (T).</a:t>
            </a:r>
          </a:p>
        </p:txBody>
      </p:sp>
      <p:sp>
        <p:nvSpPr>
          <p:cNvPr id="887826" name="Text Box 18"/>
          <p:cNvSpPr txBox="1">
            <a:spLocks noChangeArrowheads="1"/>
          </p:cNvSpPr>
          <p:nvPr/>
        </p:nvSpPr>
        <p:spPr bwMode="auto">
          <a:xfrm>
            <a:off x="1054100" y="4235450"/>
            <a:ext cx="107791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b="0">
                <a:solidFill>
                  <a:srgbClr val="140000"/>
                </a:solidFill>
                <a:latin typeface="Times" pitchFamily="18" charset="0"/>
              </a:rPr>
              <a:t>Adenine (A)</a:t>
            </a:r>
          </a:p>
        </p:txBody>
      </p:sp>
      <p:sp>
        <p:nvSpPr>
          <p:cNvPr id="887828" name="Text Box 20"/>
          <p:cNvSpPr txBox="1">
            <a:spLocks noChangeArrowheads="1"/>
          </p:cNvSpPr>
          <p:nvPr/>
        </p:nvSpPr>
        <p:spPr bwMode="auto">
          <a:xfrm>
            <a:off x="3175000" y="4222750"/>
            <a:ext cx="107791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b="0">
                <a:solidFill>
                  <a:srgbClr val="140000"/>
                </a:solidFill>
                <a:latin typeface="Times" pitchFamily="18" charset="0"/>
              </a:rPr>
              <a:t>Guanine (G)</a:t>
            </a:r>
          </a:p>
        </p:txBody>
      </p:sp>
      <p:sp>
        <p:nvSpPr>
          <p:cNvPr id="887831" name="Text Box 23"/>
          <p:cNvSpPr txBox="1">
            <a:spLocks noChangeArrowheads="1"/>
          </p:cNvSpPr>
          <p:nvPr/>
        </p:nvSpPr>
        <p:spPr bwMode="auto">
          <a:xfrm>
            <a:off x="6705600" y="4222750"/>
            <a:ext cx="109696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b="0">
                <a:solidFill>
                  <a:srgbClr val="140000"/>
                </a:solidFill>
                <a:latin typeface="Times" pitchFamily="18" charset="0"/>
              </a:rPr>
              <a:t>Thymine (T)</a:t>
            </a:r>
          </a:p>
        </p:txBody>
      </p:sp>
      <p:sp>
        <p:nvSpPr>
          <p:cNvPr id="887833" name="Text Box 25"/>
          <p:cNvSpPr txBox="1">
            <a:spLocks noChangeArrowheads="1"/>
          </p:cNvSpPr>
          <p:nvPr/>
        </p:nvSpPr>
        <p:spPr bwMode="auto">
          <a:xfrm>
            <a:off x="5054600" y="4210050"/>
            <a:ext cx="110013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b="0">
                <a:solidFill>
                  <a:srgbClr val="140000"/>
                </a:solidFill>
                <a:latin typeface="Times" pitchFamily="18" charset="0"/>
              </a:rPr>
              <a:t>Cytosine (C)</a:t>
            </a:r>
          </a:p>
        </p:txBody>
      </p:sp>
      <p:pic>
        <p:nvPicPr>
          <p:cNvPr id="887840" name="Picture 32" descr="audio image blue">
            <a:hlinkClick r:id="" action="ppaction://noaction">
              <a:snd r:embed="rId15" name="11-nitrogenous base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04200" y="2120900"/>
            <a:ext cx="354013" cy="354013"/>
          </a:xfrm>
          <a:prstGeom prst="rect">
            <a:avLst/>
          </a:prstGeom>
          <a:noFill/>
        </p:spPr>
      </p:pic>
      <p:sp>
        <p:nvSpPr>
          <p:cNvPr id="887841" name="Text Box 33"/>
          <p:cNvSpPr txBox="1">
            <a:spLocks noChangeArrowheads="1"/>
          </p:cNvSpPr>
          <p:nvPr/>
        </p:nvSpPr>
        <p:spPr bwMode="auto">
          <a:xfrm>
            <a:off x="565150" y="914400"/>
            <a:ext cx="56578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3600">
                <a:solidFill>
                  <a:schemeClr val="tx2"/>
                </a:solidFill>
                <a:latin typeface="Times" pitchFamily="18" charset="0"/>
              </a:rPr>
              <a:t>The structure of nucleotides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87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8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8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88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88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88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88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88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88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88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88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88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21" grpId="0" autoUpdateAnimBg="0"/>
      <p:bldP spid="887823" grpId="0" autoUpdateAnimBg="0"/>
      <p:bldP spid="887826" grpId="0" autoUpdateAnimBg="0"/>
      <p:bldP spid="887828" grpId="0" autoUpdateAnimBg="0"/>
      <p:bldP spid="887831" grpId="0" autoUpdateAnimBg="0"/>
      <p:bldP spid="88783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Learn.genetics.utah.edu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a DNA Molecule</a:t>
            </a:r>
          </a:p>
          <a:p>
            <a:r>
              <a:rPr lang="en-US" dirty="0" smtClean="0"/>
              <a:t>Match the nucleotide base pair</a:t>
            </a:r>
          </a:p>
          <a:p>
            <a:pPr lvl="1"/>
            <a:r>
              <a:rPr lang="en-US" dirty="0" smtClean="0"/>
              <a:t>What bases always pair together?</a:t>
            </a:r>
          </a:p>
          <a:p>
            <a:pPr lvl="1"/>
            <a:r>
              <a:rPr lang="en-US" dirty="0" smtClean="0"/>
              <a:t>What holds the base </a:t>
            </a:r>
            <a:r>
              <a:rPr lang="en-US" smtClean="0"/>
              <a:t>pairs together?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Cracking 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the Questions on the ½ sheet of paper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DNA -&gt; </a:t>
            </a:r>
            <a:r>
              <a:rPr lang="en-US" b="1" dirty="0" smtClean="0"/>
              <a:t>transcription</a:t>
            </a:r>
            <a:r>
              <a:rPr lang="en-US" dirty="0" smtClean="0"/>
              <a:t> -&gt; RNA -&gt; </a:t>
            </a:r>
            <a:r>
              <a:rPr lang="en-US" b="1" dirty="0" smtClean="0"/>
              <a:t>translation </a:t>
            </a:r>
            <a:r>
              <a:rPr lang="en-US" dirty="0" smtClean="0"/>
              <a:t>-&gt; Proteins</a:t>
            </a:r>
            <a:endParaRPr lang="en-US" dirty="0"/>
          </a:p>
        </p:txBody>
      </p:sp>
      <p:pic>
        <p:nvPicPr>
          <p:cNvPr id="4" name="Picture 12" descr="\\Hvf-work\Education\Edu3\BDOL Interactive Chalkboard\01-Image Bank Images\ch11\Peptide b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86000"/>
            <a:ext cx="4495800" cy="2728095"/>
          </a:xfrm>
          <a:prstGeom prst="rect">
            <a:avLst/>
          </a:prstGeom>
          <a:noFill/>
        </p:spPr>
      </p:pic>
      <p:pic>
        <p:nvPicPr>
          <p:cNvPr id="5" name="Picture 12" descr="\\Hvf-work\education\Edu3\BDOL Interactive Chalkboard\Transparencies\BCT .jpg images\BCT-11.2DNATranscrip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0"/>
            <a:ext cx="3253808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040563"/>
            <a:ext cx="8229600" cy="27463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1400" b="1"/>
              <a:t>Section 11.2 Summary – pages 288 - 295</a:t>
            </a:r>
          </a:p>
        </p:txBody>
      </p:sp>
      <p:sp>
        <p:nvSpPr>
          <p:cNvPr id="913411" name="Text Box 3"/>
          <p:cNvSpPr txBox="1">
            <a:spLocks noChangeArrowheads="1"/>
          </p:cNvSpPr>
          <p:nvPr/>
        </p:nvSpPr>
        <p:spPr bwMode="auto">
          <a:xfrm>
            <a:off x="1828800" y="457200"/>
            <a:ext cx="54041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3600" dirty="0">
                <a:solidFill>
                  <a:schemeClr val="tx2"/>
                </a:solidFill>
                <a:latin typeface="Times" pitchFamily="18" charset="0"/>
              </a:rPr>
              <a:t>The Genetic </a:t>
            </a:r>
            <a:r>
              <a:rPr lang="en-US" sz="3600" dirty="0" smtClean="0">
                <a:solidFill>
                  <a:schemeClr val="tx2"/>
                </a:solidFill>
                <a:latin typeface="Times" pitchFamily="18" charset="0"/>
              </a:rPr>
              <a:t>Code P.292 BB</a:t>
            </a:r>
            <a:endParaRPr lang="en-US" sz="3600" dirty="0">
              <a:solidFill>
                <a:schemeClr val="tx2"/>
              </a:solidFill>
              <a:latin typeface="Times" pitchFamily="18" charset="0"/>
            </a:endParaRPr>
          </a:p>
        </p:txBody>
      </p:sp>
      <p:pic>
        <p:nvPicPr>
          <p:cNvPr id="913412" name="Picture 4" descr="end of 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9275" y="5105400"/>
            <a:ext cx="593725" cy="846138"/>
          </a:xfrm>
          <a:prstGeom prst="rect">
            <a:avLst/>
          </a:prstGeom>
          <a:noFill/>
        </p:spPr>
      </p:pic>
      <p:pic>
        <p:nvPicPr>
          <p:cNvPr id="913413" name="Picture 5" descr="New previou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6191250"/>
            <a:ext cx="492125" cy="606425"/>
          </a:xfrm>
          <a:prstGeom prst="rect">
            <a:avLst/>
          </a:prstGeom>
          <a:noFill/>
        </p:spPr>
      </p:pic>
      <p:pic>
        <p:nvPicPr>
          <p:cNvPr id="913414" name="Picture 6" descr="New TOC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8475" y="6194425"/>
            <a:ext cx="492125" cy="606425"/>
          </a:xfrm>
          <a:prstGeom prst="rect">
            <a:avLst/>
          </a:prstGeom>
          <a:noFill/>
        </p:spPr>
      </p:pic>
      <p:pic>
        <p:nvPicPr>
          <p:cNvPr id="913415" name="Picture 7" descr="New nex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8088" y="6194425"/>
            <a:ext cx="468312" cy="606425"/>
          </a:xfrm>
          <a:prstGeom prst="rect">
            <a:avLst/>
          </a:prstGeom>
          <a:noFill/>
        </p:spPr>
      </p:pic>
      <p:pic>
        <p:nvPicPr>
          <p:cNvPr id="913416" name="Picture 8" descr="hel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202363"/>
            <a:ext cx="560388" cy="560387"/>
          </a:xfrm>
          <a:prstGeom prst="rect">
            <a:avLst/>
          </a:prstGeom>
          <a:noFill/>
        </p:spPr>
      </p:pic>
      <p:pic>
        <p:nvPicPr>
          <p:cNvPr id="913417" name="Picture 9" descr="resource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6267450"/>
            <a:ext cx="1806575" cy="411163"/>
          </a:xfrm>
          <a:prstGeom prst="rect">
            <a:avLst/>
          </a:prstGeom>
          <a:noFill/>
        </p:spPr>
      </p:pic>
      <p:pic>
        <p:nvPicPr>
          <p:cNvPr id="913422" name="Picture 14" descr="Se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841500" cy="762000"/>
          </a:xfrm>
          <a:prstGeom prst="rect">
            <a:avLst/>
          </a:prstGeom>
          <a:noFill/>
        </p:spPr>
      </p:pic>
      <p:pic>
        <p:nvPicPr>
          <p:cNvPr id="913423" name="Picture 15" descr="Se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0"/>
            <a:ext cx="3657600" cy="482600"/>
          </a:xfrm>
          <a:prstGeom prst="rect">
            <a:avLst/>
          </a:prstGeom>
          <a:noFill/>
        </p:spPr>
      </p:pic>
      <p:pic>
        <p:nvPicPr>
          <p:cNvPr id="913425" name="Picture 17" descr="Tabl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43000" y="1524000"/>
            <a:ext cx="6629400" cy="4438650"/>
          </a:xfrm>
          <a:prstGeom prst="rect">
            <a:avLst/>
          </a:prstGeom>
          <a:noFill/>
        </p:spPr>
      </p:pic>
      <p:sp>
        <p:nvSpPr>
          <p:cNvPr id="913426" name="Text Box 18"/>
          <p:cNvSpPr txBox="1">
            <a:spLocks noChangeArrowheads="1"/>
          </p:cNvSpPr>
          <p:nvPr/>
        </p:nvSpPr>
        <p:spPr bwMode="auto">
          <a:xfrm>
            <a:off x="1689100" y="1524000"/>
            <a:ext cx="52640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800" dirty="0">
                <a:latin typeface="Times" pitchFamily="18" charset="0"/>
              </a:rPr>
              <a:t>The Messenger RNA Genetic Code</a:t>
            </a:r>
          </a:p>
        </p:txBody>
      </p:sp>
      <p:sp>
        <p:nvSpPr>
          <p:cNvPr id="913427" name="Text Box 19"/>
          <p:cNvSpPr txBox="1">
            <a:spLocks noChangeArrowheads="1"/>
          </p:cNvSpPr>
          <p:nvPr/>
        </p:nvSpPr>
        <p:spPr bwMode="auto">
          <a:xfrm>
            <a:off x="1079500" y="1933575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1200" dirty="0">
                <a:latin typeface="Times" pitchFamily="18" charset="0"/>
              </a:rPr>
              <a:t>First Letter</a:t>
            </a:r>
          </a:p>
        </p:txBody>
      </p:sp>
      <p:sp>
        <p:nvSpPr>
          <p:cNvPr id="913428" name="Text Box 20"/>
          <p:cNvSpPr txBox="1">
            <a:spLocks noChangeArrowheads="1"/>
          </p:cNvSpPr>
          <p:nvPr/>
        </p:nvSpPr>
        <p:spPr bwMode="auto">
          <a:xfrm>
            <a:off x="3783013" y="2001838"/>
            <a:ext cx="1332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latin typeface="Times" pitchFamily="18" charset="0"/>
              </a:rPr>
              <a:t>Second Letter</a:t>
            </a:r>
          </a:p>
        </p:txBody>
      </p:sp>
      <p:sp>
        <p:nvSpPr>
          <p:cNvPr id="913429" name="Text Box 21"/>
          <p:cNvSpPr txBox="1">
            <a:spLocks noChangeArrowheads="1"/>
          </p:cNvSpPr>
          <p:nvPr/>
        </p:nvSpPr>
        <p:spPr bwMode="auto">
          <a:xfrm>
            <a:off x="1287463" y="2433638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U</a:t>
            </a:r>
          </a:p>
        </p:txBody>
      </p:sp>
      <p:sp>
        <p:nvSpPr>
          <p:cNvPr id="913430" name="Text Box 22"/>
          <p:cNvSpPr txBox="1">
            <a:spLocks noChangeArrowheads="1"/>
          </p:cNvSpPr>
          <p:nvPr/>
        </p:nvSpPr>
        <p:spPr bwMode="auto">
          <a:xfrm>
            <a:off x="1752600" y="2247900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U</a:t>
            </a:r>
          </a:p>
        </p:txBody>
      </p:sp>
      <p:sp>
        <p:nvSpPr>
          <p:cNvPr id="913431" name="Text Box 23"/>
          <p:cNvSpPr txBox="1">
            <a:spLocks noChangeArrowheads="1"/>
          </p:cNvSpPr>
          <p:nvPr/>
        </p:nvSpPr>
        <p:spPr bwMode="auto">
          <a:xfrm>
            <a:off x="3048000" y="2268538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C</a:t>
            </a:r>
          </a:p>
        </p:txBody>
      </p:sp>
      <p:sp>
        <p:nvSpPr>
          <p:cNvPr id="913432" name="Text Box 24"/>
          <p:cNvSpPr txBox="1">
            <a:spLocks noChangeArrowheads="1"/>
          </p:cNvSpPr>
          <p:nvPr/>
        </p:nvSpPr>
        <p:spPr bwMode="auto">
          <a:xfrm>
            <a:off x="4419600" y="2247900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A</a:t>
            </a:r>
          </a:p>
        </p:txBody>
      </p:sp>
      <p:sp>
        <p:nvSpPr>
          <p:cNvPr id="913433" name="Text Box 25"/>
          <p:cNvSpPr txBox="1">
            <a:spLocks noChangeArrowheads="1"/>
          </p:cNvSpPr>
          <p:nvPr/>
        </p:nvSpPr>
        <p:spPr bwMode="auto">
          <a:xfrm>
            <a:off x="5757863" y="2260600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G</a:t>
            </a:r>
          </a:p>
        </p:txBody>
      </p:sp>
      <p:sp>
        <p:nvSpPr>
          <p:cNvPr id="913434" name="Text Box 26"/>
          <p:cNvSpPr txBox="1">
            <a:spLocks noChangeArrowheads="1"/>
          </p:cNvSpPr>
          <p:nvPr/>
        </p:nvSpPr>
        <p:spPr bwMode="auto">
          <a:xfrm>
            <a:off x="7010400" y="1946275"/>
            <a:ext cx="76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1400" dirty="0">
                <a:latin typeface="Times" pitchFamily="18" charset="0"/>
              </a:rPr>
              <a:t>Third Letter</a:t>
            </a:r>
          </a:p>
        </p:txBody>
      </p:sp>
      <p:sp>
        <p:nvSpPr>
          <p:cNvPr id="913435" name="Text Box 27"/>
          <p:cNvSpPr txBox="1">
            <a:spLocks noChangeArrowheads="1"/>
          </p:cNvSpPr>
          <p:nvPr/>
        </p:nvSpPr>
        <p:spPr bwMode="auto">
          <a:xfrm>
            <a:off x="7116763" y="2425700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U</a:t>
            </a:r>
          </a:p>
        </p:txBody>
      </p:sp>
      <p:sp>
        <p:nvSpPr>
          <p:cNvPr id="913436" name="Text Box 28"/>
          <p:cNvSpPr txBox="1">
            <a:spLocks noChangeArrowheads="1"/>
          </p:cNvSpPr>
          <p:nvPr/>
        </p:nvSpPr>
        <p:spPr bwMode="auto">
          <a:xfrm>
            <a:off x="7116763" y="2624138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C</a:t>
            </a:r>
          </a:p>
        </p:txBody>
      </p:sp>
      <p:sp>
        <p:nvSpPr>
          <p:cNvPr id="913437" name="Text Box 29"/>
          <p:cNvSpPr txBox="1">
            <a:spLocks noChangeArrowheads="1"/>
          </p:cNvSpPr>
          <p:nvPr/>
        </p:nvSpPr>
        <p:spPr bwMode="auto">
          <a:xfrm>
            <a:off x="7116763" y="2840038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A</a:t>
            </a:r>
          </a:p>
        </p:txBody>
      </p:sp>
      <p:sp>
        <p:nvSpPr>
          <p:cNvPr id="913438" name="Text Box 30"/>
          <p:cNvSpPr txBox="1">
            <a:spLocks noChangeArrowheads="1"/>
          </p:cNvSpPr>
          <p:nvPr/>
        </p:nvSpPr>
        <p:spPr bwMode="auto">
          <a:xfrm>
            <a:off x="7110413" y="3048000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G</a:t>
            </a:r>
          </a:p>
        </p:txBody>
      </p:sp>
      <p:sp>
        <p:nvSpPr>
          <p:cNvPr id="913439" name="Text Box 31"/>
          <p:cNvSpPr txBox="1">
            <a:spLocks noChangeArrowheads="1"/>
          </p:cNvSpPr>
          <p:nvPr/>
        </p:nvSpPr>
        <p:spPr bwMode="auto">
          <a:xfrm>
            <a:off x="7118350" y="3271838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U</a:t>
            </a:r>
          </a:p>
        </p:txBody>
      </p:sp>
      <p:sp>
        <p:nvSpPr>
          <p:cNvPr id="913440" name="Text Box 32"/>
          <p:cNvSpPr txBox="1">
            <a:spLocks noChangeArrowheads="1"/>
          </p:cNvSpPr>
          <p:nvPr/>
        </p:nvSpPr>
        <p:spPr bwMode="auto">
          <a:xfrm>
            <a:off x="7118350" y="3487738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C</a:t>
            </a:r>
          </a:p>
        </p:txBody>
      </p:sp>
      <p:sp>
        <p:nvSpPr>
          <p:cNvPr id="913441" name="Text Box 33"/>
          <p:cNvSpPr txBox="1">
            <a:spLocks noChangeArrowheads="1"/>
          </p:cNvSpPr>
          <p:nvPr/>
        </p:nvSpPr>
        <p:spPr bwMode="auto">
          <a:xfrm>
            <a:off x="7118350" y="3678238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A</a:t>
            </a:r>
          </a:p>
        </p:txBody>
      </p:sp>
      <p:sp>
        <p:nvSpPr>
          <p:cNvPr id="913442" name="Text Box 34"/>
          <p:cNvSpPr txBox="1">
            <a:spLocks noChangeArrowheads="1"/>
          </p:cNvSpPr>
          <p:nvPr/>
        </p:nvSpPr>
        <p:spPr bwMode="auto">
          <a:xfrm>
            <a:off x="7116763" y="3906838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G</a:t>
            </a:r>
          </a:p>
        </p:txBody>
      </p:sp>
      <p:sp>
        <p:nvSpPr>
          <p:cNvPr id="913443" name="Text Box 35"/>
          <p:cNvSpPr txBox="1">
            <a:spLocks noChangeArrowheads="1"/>
          </p:cNvSpPr>
          <p:nvPr/>
        </p:nvSpPr>
        <p:spPr bwMode="auto">
          <a:xfrm>
            <a:off x="7124700" y="4110038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U</a:t>
            </a:r>
          </a:p>
        </p:txBody>
      </p:sp>
      <p:sp>
        <p:nvSpPr>
          <p:cNvPr id="913444" name="Text Box 36"/>
          <p:cNvSpPr txBox="1">
            <a:spLocks noChangeArrowheads="1"/>
          </p:cNvSpPr>
          <p:nvPr/>
        </p:nvSpPr>
        <p:spPr bwMode="auto">
          <a:xfrm>
            <a:off x="7112000" y="4300538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C</a:t>
            </a:r>
          </a:p>
        </p:txBody>
      </p:sp>
      <p:sp>
        <p:nvSpPr>
          <p:cNvPr id="913445" name="Text Box 37"/>
          <p:cNvSpPr txBox="1">
            <a:spLocks noChangeArrowheads="1"/>
          </p:cNvSpPr>
          <p:nvPr/>
        </p:nvSpPr>
        <p:spPr bwMode="auto">
          <a:xfrm>
            <a:off x="7116763" y="4503738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A</a:t>
            </a:r>
          </a:p>
        </p:txBody>
      </p:sp>
      <p:sp>
        <p:nvSpPr>
          <p:cNvPr id="913446" name="Text Box 38"/>
          <p:cNvSpPr txBox="1">
            <a:spLocks noChangeArrowheads="1"/>
          </p:cNvSpPr>
          <p:nvPr/>
        </p:nvSpPr>
        <p:spPr bwMode="auto">
          <a:xfrm>
            <a:off x="7112000" y="4694238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G</a:t>
            </a:r>
          </a:p>
        </p:txBody>
      </p:sp>
      <p:sp>
        <p:nvSpPr>
          <p:cNvPr id="913447" name="Text Box 39"/>
          <p:cNvSpPr txBox="1">
            <a:spLocks noChangeArrowheads="1"/>
          </p:cNvSpPr>
          <p:nvPr/>
        </p:nvSpPr>
        <p:spPr bwMode="auto">
          <a:xfrm>
            <a:off x="7115175" y="5049838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U</a:t>
            </a:r>
          </a:p>
        </p:txBody>
      </p:sp>
      <p:sp>
        <p:nvSpPr>
          <p:cNvPr id="913448" name="Text Box 40"/>
          <p:cNvSpPr txBox="1">
            <a:spLocks noChangeArrowheads="1"/>
          </p:cNvSpPr>
          <p:nvPr/>
        </p:nvSpPr>
        <p:spPr bwMode="auto">
          <a:xfrm>
            <a:off x="7115175" y="5257800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C</a:t>
            </a:r>
          </a:p>
        </p:txBody>
      </p:sp>
      <p:sp>
        <p:nvSpPr>
          <p:cNvPr id="913449" name="Text Box 41"/>
          <p:cNvSpPr txBox="1">
            <a:spLocks noChangeArrowheads="1"/>
          </p:cNvSpPr>
          <p:nvPr/>
        </p:nvSpPr>
        <p:spPr bwMode="auto">
          <a:xfrm>
            <a:off x="7113588" y="5443538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16000"/>
              </a:spcBef>
              <a:buFontTx/>
              <a:buNone/>
            </a:pPr>
            <a:r>
              <a:rPr lang="en-US" sz="1400" dirty="0">
                <a:latin typeface="Times" pitchFamily="18" charset="0"/>
              </a:rPr>
              <a:t>A</a:t>
            </a:r>
          </a:p>
        </p:txBody>
      </p:sp>
      <p:sp>
        <p:nvSpPr>
          <p:cNvPr id="913450" name="Text Box 42"/>
          <p:cNvSpPr txBox="1">
            <a:spLocks noChangeArrowheads="1"/>
          </p:cNvSpPr>
          <p:nvPr/>
        </p:nvSpPr>
        <p:spPr bwMode="auto">
          <a:xfrm>
            <a:off x="7112000" y="5659438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G</a:t>
            </a:r>
          </a:p>
        </p:txBody>
      </p:sp>
      <p:sp>
        <p:nvSpPr>
          <p:cNvPr id="913451" name="Text Box 43"/>
          <p:cNvSpPr txBox="1">
            <a:spLocks noChangeArrowheads="1"/>
          </p:cNvSpPr>
          <p:nvPr/>
        </p:nvSpPr>
        <p:spPr bwMode="auto">
          <a:xfrm>
            <a:off x="1287463" y="3271838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C</a:t>
            </a:r>
          </a:p>
        </p:txBody>
      </p:sp>
      <p:sp>
        <p:nvSpPr>
          <p:cNvPr id="913452" name="Text Box 44"/>
          <p:cNvSpPr txBox="1">
            <a:spLocks noChangeArrowheads="1"/>
          </p:cNvSpPr>
          <p:nvPr/>
        </p:nvSpPr>
        <p:spPr bwMode="auto">
          <a:xfrm>
            <a:off x="1285875" y="4097338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A</a:t>
            </a:r>
          </a:p>
        </p:txBody>
      </p:sp>
      <p:sp>
        <p:nvSpPr>
          <p:cNvPr id="913453" name="Text Box 45"/>
          <p:cNvSpPr txBox="1">
            <a:spLocks noChangeArrowheads="1"/>
          </p:cNvSpPr>
          <p:nvPr/>
        </p:nvSpPr>
        <p:spPr bwMode="auto">
          <a:xfrm>
            <a:off x="1289050" y="5037138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latin typeface="Times" pitchFamily="18" charset="0"/>
              </a:rPr>
              <a:t>G</a:t>
            </a:r>
          </a:p>
        </p:txBody>
      </p:sp>
      <p:sp>
        <p:nvSpPr>
          <p:cNvPr id="913454" name="Text Box 46"/>
          <p:cNvSpPr txBox="1">
            <a:spLocks noChangeArrowheads="1"/>
          </p:cNvSpPr>
          <p:nvPr/>
        </p:nvSpPr>
        <p:spPr bwMode="auto">
          <a:xfrm>
            <a:off x="1744663" y="2455863"/>
            <a:ext cx="13099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Phenylalanine (UUU)</a:t>
            </a:r>
          </a:p>
        </p:txBody>
      </p:sp>
      <p:sp>
        <p:nvSpPr>
          <p:cNvPr id="913455" name="Text Box 47"/>
          <p:cNvSpPr txBox="1">
            <a:spLocks noChangeArrowheads="1"/>
          </p:cNvSpPr>
          <p:nvPr/>
        </p:nvSpPr>
        <p:spPr bwMode="auto">
          <a:xfrm>
            <a:off x="1752600" y="2667000"/>
            <a:ext cx="13019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Phenylalanine (UUC)</a:t>
            </a:r>
          </a:p>
        </p:txBody>
      </p:sp>
      <p:sp>
        <p:nvSpPr>
          <p:cNvPr id="913456" name="Text Box 48"/>
          <p:cNvSpPr txBox="1">
            <a:spLocks noChangeArrowheads="1"/>
          </p:cNvSpPr>
          <p:nvPr/>
        </p:nvSpPr>
        <p:spPr bwMode="auto">
          <a:xfrm>
            <a:off x="1790700" y="2895600"/>
            <a:ext cx="9973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Leucine</a:t>
            </a:r>
            <a:r>
              <a:rPr lang="en-US" sz="1000" dirty="0">
                <a:latin typeface="Times" pitchFamily="18" charset="0"/>
              </a:rPr>
              <a:t> (UUA)</a:t>
            </a:r>
          </a:p>
        </p:txBody>
      </p:sp>
      <p:sp>
        <p:nvSpPr>
          <p:cNvPr id="913457" name="Text Box 49"/>
          <p:cNvSpPr txBox="1">
            <a:spLocks noChangeArrowheads="1"/>
          </p:cNvSpPr>
          <p:nvPr/>
        </p:nvSpPr>
        <p:spPr bwMode="auto">
          <a:xfrm>
            <a:off x="1798638" y="3073400"/>
            <a:ext cx="9973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Leucine</a:t>
            </a:r>
            <a:r>
              <a:rPr lang="en-US" sz="1000" dirty="0">
                <a:latin typeface="Times" pitchFamily="18" charset="0"/>
              </a:rPr>
              <a:t> (UUG)</a:t>
            </a:r>
          </a:p>
        </p:txBody>
      </p:sp>
      <p:sp>
        <p:nvSpPr>
          <p:cNvPr id="913458" name="Text Box 50"/>
          <p:cNvSpPr txBox="1">
            <a:spLocks noChangeArrowheads="1"/>
          </p:cNvSpPr>
          <p:nvPr/>
        </p:nvSpPr>
        <p:spPr bwMode="auto">
          <a:xfrm>
            <a:off x="1798638" y="3289300"/>
            <a:ext cx="9893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Leucine</a:t>
            </a:r>
            <a:r>
              <a:rPr lang="en-US" sz="1000" dirty="0">
                <a:latin typeface="Times" pitchFamily="18" charset="0"/>
              </a:rPr>
              <a:t> (CUU)</a:t>
            </a:r>
          </a:p>
        </p:txBody>
      </p:sp>
      <p:sp>
        <p:nvSpPr>
          <p:cNvPr id="913459" name="Text Box 51"/>
          <p:cNvSpPr txBox="1">
            <a:spLocks noChangeArrowheads="1"/>
          </p:cNvSpPr>
          <p:nvPr/>
        </p:nvSpPr>
        <p:spPr bwMode="auto">
          <a:xfrm>
            <a:off x="1798638" y="3505200"/>
            <a:ext cx="9813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Leucine</a:t>
            </a:r>
            <a:r>
              <a:rPr lang="en-US" sz="1000" dirty="0">
                <a:latin typeface="Times" pitchFamily="18" charset="0"/>
              </a:rPr>
              <a:t> (CUC)</a:t>
            </a:r>
          </a:p>
        </p:txBody>
      </p:sp>
      <p:sp>
        <p:nvSpPr>
          <p:cNvPr id="913460" name="Text Box 52"/>
          <p:cNvSpPr txBox="1">
            <a:spLocks noChangeArrowheads="1"/>
          </p:cNvSpPr>
          <p:nvPr/>
        </p:nvSpPr>
        <p:spPr bwMode="auto">
          <a:xfrm>
            <a:off x="1798638" y="3708400"/>
            <a:ext cx="9893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Leucine</a:t>
            </a:r>
            <a:r>
              <a:rPr lang="en-US" sz="1000" dirty="0">
                <a:latin typeface="Times" pitchFamily="18" charset="0"/>
              </a:rPr>
              <a:t> (CUA)</a:t>
            </a:r>
          </a:p>
        </p:txBody>
      </p:sp>
      <p:sp>
        <p:nvSpPr>
          <p:cNvPr id="913461" name="Text Box 53"/>
          <p:cNvSpPr txBox="1">
            <a:spLocks noChangeArrowheads="1"/>
          </p:cNvSpPr>
          <p:nvPr/>
        </p:nvSpPr>
        <p:spPr bwMode="auto">
          <a:xfrm>
            <a:off x="1798638" y="3937000"/>
            <a:ext cx="9893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Leucine</a:t>
            </a:r>
            <a:r>
              <a:rPr lang="en-US" sz="1000" dirty="0">
                <a:latin typeface="Times" pitchFamily="18" charset="0"/>
              </a:rPr>
              <a:t> (CUG)</a:t>
            </a:r>
          </a:p>
        </p:txBody>
      </p:sp>
      <p:sp>
        <p:nvSpPr>
          <p:cNvPr id="913462" name="Text Box 54"/>
          <p:cNvSpPr txBox="1">
            <a:spLocks noChangeArrowheads="1"/>
          </p:cNvSpPr>
          <p:nvPr/>
        </p:nvSpPr>
        <p:spPr bwMode="auto">
          <a:xfrm>
            <a:off x="1803400" y="4114800"/>
            <a:ext cx="11112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Isoleucine</a:t>
            </a:r>
            <a:r>
              <a:rPr lang="en-US" sz="1000" dirty="0">
                <a:latin typeface="Times" pitchFamily="18" charset="0"/>
              </a:rPr>
              <a:t> (AUU)</a:t>
            </a:r>
          </a:p>
        </p:txBody>
      </p:sp>
      <p:sp>
        <p:nvSpPr>
          <p:cNvPr id="913463" name="Text Box 55"/>
          <p:cNvSpPr txBox="1">
            <a:spLocks noChangeArrowheads="1"/>
          </p:cNvSpPr>
          <p:nvPr/>
        </p:nvSpPr>
        <p:spPr bwMode="auto">
          <a:xfrm>
            <a:off x="1800225" y="4343400"/>
            <a:ext cx="11031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Isoleucine</a:t>
            </a:r>
            <a:r>
              <a:rPr lang="en-US" sz="1000" dirty="0">
                <a:latin typeface="Times" pitchFamily="18" charset="0"/>
              </a:rPr>
              <a:t> (AUC)</a:t>
            </a:r>
          </a:p>
        </p:txBody>
      </p:sp>
      <p:sp>
        <p:nvSpPr>
          <p:cNvPr id="913464" name="Text Box 56"/>
          <p:cNvSpPr txBox="1">
            <a:spLocks noChangeArrowheads="1"/>
          </p:cNvSpPr>
          <p:nvPr/>
        </p:nvSpPr>
        <p:spPr bwMode="auto">
          <a:xfrm>
            <a:off x="1803400" y="4533900"/>
            <a:ext cx="11112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Isoleucine</a:t>
            </a:r>
            <a:r>
              <a:rPr lang="en-US" sz="1000" dirty="0">
                <a:latin typeface="Times" pitchFamily="18" charset="0"/>
              </a:rPr>
              <a:t> (AUA)</a:t>
            </a:r>
          </a:p>
        </p:txBody>
      </p:sp>
      <p:sp>
        <p:nvSpPr>
          <p:cNvPr id="913465" name="Text Box 57"/>
          <p:cNvSpPr txBox="1">
            <a:spLocks noChangeArrowheads="1"/>
          </p:cNvSpPr>
          <p:nvPr/>
        </p:nvSpPr>
        <p:spPr bwMode="auto">
          <a:xfrm>
            <a:off x="1800225" y="4711700"/>
            <a:ext cx="86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Methionine;Start</a:t>
            </a:r>
            <a:r>
              <a:rPr lang="en-US" sz="1000" dirty="0">
                <a:latin typeface="Times" pitchFamily="18" charset="0"/>
              </a:rPr>
              <a:t> (AUG)</a:t>
            </a:r>
          </a:p>
        </p:txBody>
      </p:sp>
      <p:sp>
        <p:nvSpPr>
          <p:cNvPr id="913466" name="Text Box 58"/>
          <p:cNvSpPr txBox="1">
            <a:spLocks noChangeArrowheads="1"/>
          </p:cNvSpPr>
          <p:nvPr/>
        </p:nvSpPr>
        <p:spPr bwMode="auto">
          <a:xfrm>
            <a:off x="1803400" y="5054600"/>
            <a:ext cx="92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Valine</a:t>
            </a:r>
            <a:r>
              <a:rPr lang="en-US" sz="1000" dirty="0">
                <a:latin typeface="Times" pitchFamily="18" charset="0"/>
              </a:rPr>
              <a:t> (GUU)</a:t>
            </a:r>
          </a:p>
        </p:txBody>
      </p:sp>
      <p:sp>
        <p:nvSpPr>
          <p:cNvPr id="913467" name="Text Box 59"/>
          <p:cNvSpPr txBox="1">
            <a:spLocks noChangeArrowheads="1"/>
          </p:cNvSpPr>
          <p:nvPr/>
        </p:nvSpPr>
        <p:spPr bwMode="auto">
          <a:xfrm>
            <a:off x="1803400" y="5257800"/>
            <a:ext cx="91723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Valine</a:t>
            </a:r>
            <a:r>
              <a:rPr lang="en-US" sz="1000" dirty="0">
                <a:latin typeface="Times" pitchFamily="18" charset="0"/>
              </a:rPr>
              <a:t> (GUC)</a:t>
            </a:r>
          </a:p>
        </p:txBody>
      </p:sp>
      <p:sp>
        <p:nvSpPr>
          <p:cNvPr id="913468" name="Text Box 60"/>
          <p:cNvSpPr txBox="1">
            <a:spLocks noChangeArrowheads="1"/>
          </p:cNvSpPr>
          <p:nvPr/>
        </p:nvSpPr>
        <p:spPr bwMode="auto">
          <a:xfrm>
            <a:off x="1803400" y="5486400"/>
            <a:ext cx="92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Valine</a:t>
            </a:r>
            <a:r>
              <a:rPr lang="en-US" sz="1000" dirty="0">
                <a:latin typeface="Times" pitchFamily="18" charset="0"/>
              </a:rPr>
              <a:t> (GUA)</a:t>
            </a:r>
          </a:p>
        </p:txBody>
      </p:sp>
      <p:sp>
        <p:nvSpPr>
          <p:cNvPr id="913469" name="Text Box 61"/>
          <p:cNvSpPr txBox="1">
            <a:spLocks noChangeArrowheads="1"/>
          </p:cNvSpPr>
          <p:nvPr/>
        </p:nvSpPr>
        <p:spPr bwMode="auto">
          <a:xfrm>
            <a:off x="1803400" y="5664200"/>
            <a:ext cx="92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Valine</a:t>
            </a:r>
            <a:r>
              <a:rPr lang="en-US" sz="1000" dirty="0">
                <a:latin typeface="Times" pitchFamily="18" charset="0"/>
              </a:rPr>
              <a:t> (GUG)</a:t>
            </a:r>
          </a:p>
        </p:txBody>
      </p:sp>
      <p:sp>
        <p:nvSpPr>
          <p:cNvPr id="913470" name="Text Box 62"/>
          <p:cNvSpPr txBox="1">
            <a:spLocks noChangeArrowheads="1"/>
          </p:cNvSpPr>
          <p:nvPr/>
        </p:nvSpPr>
        <p:spPr bwMode="auto">
          <a:xfrm>
            <a:off x="3106738" y="2463800"/>
            <a:ext cx="902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Serine (UCU)</a:t>
            </a:r>
          </a:p>
        </p:txBody>
      </p:sp>
      <p:sp>
        <p:nvSpPr>
          <p:cNvPr id="913471" name="Text Box 63"/>
          <p:cNvSpPr txBox="1">
            <a:spLocks noChangeArrowheads="1"/>
          </p:cNvSpPr>
          <p:nvPr/>
        </p:nvSpPr>
        <p:spPr bwMode="auto">
          <a:xfrm>
            <a:off x="3111500" y="2667000"/>
            <a:ext cx="8947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Serine (UCC)</a:t>
            </a:r>
          </a:p>
        </p:txBody>
      </p:sp>
      <p:sp>
        <p:nvSpPr>
          <p:cNvPr id="913472" name="Text Box 64"/>
          <p:cNvSpPr txBox="1">
            <a:spLocks noChangeArrowheads="1"/>
          </p:cNvSpPr>
          <p:nvPr/>
        </p:nvSpPr>
        <p:spPr bwMode="auto">
          <a:xfrm>
            <a:off x="3111500" y="2870200"/>
            <a:ext cx="902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Serine (UCA)</a:t>
            </a:r>
          </a:p>
        </p:txBody>
      </p:sp>
      <p:sp>
        <p:nvSpPr>
          <p:cNvPr id="913473" name="Text Box 65"/>
          <p:cNvSpPr txBox="1">
            <a:spLocks noChangeArrowheads="1"/>
          </p:cNvSpPr>
          <p:nvPr/>
        </p:nvSpPr>
        <p:spPr bwMode="auto">
          <a:xfrm>
            <a:off x="3111500" y="3073400"/>
            <a:ext cx="902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Serine (UCG)</a:t>
            </a:r>
          </a:p>
        </p:txBody>
      </p:sp>
      <p:sp>
        <p:nvSpPr>
          <p:cNvPr id="913474" name="Text Box 66"/>
          <p:cNvSpPr txBox="1">
            <a:spLocks noChangeArrowheads="1"/>
          </p:cNvSpPr>
          <p:nvPr/>
        </p:nvSpPr>
        <p:spPr bwMode="auto">
          <a:xfrm>
            <a:off x="3111500" y="3289300"/>
            <a:ext cx="936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Proline</a:t>
            </a:r>
            <a:r>
              <a:rPr lang="en-US" sz="1000" dirty="0">
                <a:latin typeface="Times" pitchFamily="18" charset="0"/>
              </a:rPr>
              <a:t> (CCU)</a:t>
            </a:r>
          </a:p>
        </p:txBody>
      </p:sp>
      <p:sp>
        <p:nvSpPr>
          <p:cNvPr id="913475" name="Text Box 67"/>
          <p:cNvSpPr txBox="1">
            <a:spLocks noChangeArrowheads="1"/>
          </p:cNvSpPr>
          <p:nvPr/>
        </p:nvSpPr>
        <p:spPr bwMode="auto">
          <a:xfrm>
            <a:off x="3111500" y="3479800"/>
            <a:ext cx="9284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Proline</a:t>
            </a:r>
            <a:r>
              <a:rPr lang="en-US" sz="1000" dirty="0">
                <a:latin typeface="Times" pitchFamily="18" charset="0"/>
              </a:rPr>
              <a:t> (CCC)</a:t>
            </a:r>
          </a:p>
        </p:txBody>
      </p:sp>
      <p:sp>
        <p:nvSpPr>
          <p:cNvPr id="913476" name="Text Box 68"/>
          <p:cNvSpPr txBox="1">
            <a:spLocks noChangeArrowheads="1"/>
          </p:cNvSpPr>
          <p:nvPr/>
        </p:nvSpPr>
        <p:spPr bwMode="auto">
          <a:xfrm>
            <a:off x="3111500" y="3695700"/>
            <a:ext cx="936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Proline</a:t>
            </a:r>
            <a:r>
              <a:rPr lang="en-US" sz="1000" dirty="0">
                <a:latin typeface="Times" pitchFamily="18" charset="0"/>
              </a:rPr>
              <a:t> (CCA)</a:t>
            </a:r>
          </a:p>
        </p:txBody>
      </p:sp>
      <p:sp>
        <p:nvSpPr>
          <p:cNvPr id="913477" name="Text Box 69"/>
          <p:cNvSpPr txBox="1">
            <a:spLocks noChangeArrowheads="1"/>
          </p:cNvSpPr>
          <p:nvPr/>
        </p:nvSpPr>
        <p:spPr bwMode="auto">
          <a:xfrm>
            <a:off x="3111500" y="3924300"/>
            <a:ext cx="936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Proline</a:t>
            </a:r>
            <a:r>
              <a:rPr lang="en-US" sz="1000" dirty="0">
                <a:latin typeface="Times" pitchFamily="18" charset="0"/>
              </a:rPr>
              <a:t> (CCG)</a:t>
            </a:r>
          </a:p>
        </p:txBody>
      </p:sp>
      <p:sp>
        <p:nvSpPr>
          <p:cNvPr id="913478" name="Text Box 70"/>
          <p:cNvSpPr txBox="1">
            <a:spLocks noChangeArrowheads="1"/>
          </p:cNvSpPr>
          <p:nvPr/>
        </p:nvSpPr>
        <p:spPr bwMode="auto">
          <a:xfrm>
            <a:off x="3111500" y="4114800"/>
            <a:ext cx="11031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Threonine</a:t>
            </a:r>
            <a:r>
              <a:rPr lang="en-US" sz="1000" dirty="0">
                <a:latin typeface="Times" pitchFamily="18" charset="0"/>
              </a:rPr>
              <a:t> (ACU)</a:t>
            </a:r>
          </a:p>
        </p:txBody>
      </p:sp>
      <p:sp>
        <p:nvSpPr>
          <p:cNvPr id="913479" name="Text Box 71"/>
          <p:cNvSpPr txBox="1">
            <a:spLocks noChangeArrowheads="1"/>
          </p:cNvSpPr>
          <p:nvPr/>
        </p:nvSpPr>
        <p:spPr bwMode="auto">
          <a:xfrm>
            <a:off x="3113088" y="4343400"/>
            <a:ext cx="10951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Threonine</a:t>
            </a:r>
            <a:r>
              <a:rPr lang="en-US" sz="1000" dirty="0">
                <a:latin typeface="Times" pitchFamily="18" charset="0"/>
              </a:rPr>
              <a:t> (ACC)</a:t>
            </a:r>
          </a:p>
        </p:txBody>
      </p:sp>
      <p:sp>
        <p:nvSpPr>
          <p:cNvPr id="913480" name="Text Box 72"/>
          <p:cNvSpPr txBox="1">
            <a:spLocks noChangeArrowheads="1"/>
          </p:cNvSpPr>
          <p:nvPr/>
        </p:nvSpPr>
        <p:spPr bwMode="auto">
          <a:xfrm>
            <a:off x="3111500" y="4533900"/>
            <a:ext cx="11031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Threonine</a:t>
            </a:r>
            <a:r>
              <a:rPr lang="en-US" sz="1000" dirty="0">
                <a:latin typeface="Times" pitchFamily="18" charset="0"/>
              </a:rPr>
              <a:t> (ACA)</a:t>
            </a:r>
          </a:p>
        </p:txBody>
      </p:sp>
      <p:sp>
        <p:nvSpPr>
          <p:cNvPr id="913481" name="Text Box 73"/>
          <p:cNvSpPr txBox="1">
            <a:spLocks noChangeArrowheads="1"/>
          </p:cNvSpPr>
          <p:nvPr/>
        </p:nvSpPr>
        <p:spPr bwMode="auto">
          <a:xfrm>
            <a:off x="3113088" y="4724400"/>
            <a:ext cx="11031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Threonine</a:t>
            </a:r>
            <a:r>
              <a:rPr lang="en-US" sz="1000" dirty="0">
                <a:latin typeface="Times" pitchFamily="18" charset="0"/>
              </a:rPr>
              <a:t> (ACG)</a:t>
            </a:r>
          </a:p>
        </p:txBody>
      </p:sp>
      <p:sp>
        <p:nvSpPr>
          <p:cNvPr id="913482" name="Text Box 74"/>
          <p:cNvSpPr txBox="1">
            <a:spLocks noChangeArrowheads="1"/>
          </p:cNvSpPr>
          <p:nvPr/>
        </p:nvSpPr>
        <p:spPr bwMode="auto">
          <a:xfrm>
            <a:off x="3111500" y="5054600"/>
            <a:ext cx="9813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Alanine</a:t>
            </a:r>
            <a:r>
              <a:rPr lang="en-US" sz="1000" dirty="0">
                <a:latin typeface="Times" pitchFamily="18" charset="0"/>
              </a:rPr>
              <a:t> (GCU)</a:t>
            </a:r>
          </a:p>
        </p:txBody>
      </p:sp>
      <p:sp>
        <p:nvSpPr>
          <p:cNvPr id="913483" name="Text Box 75"/>
          <p:cNvSpPr txBox="1">
            <a:spLocks noChangeArrowheads="1"/>
          </p:cNvSpPr>
          <p:nvPr/>
        </p:nvSpPr>
        <p:spPr bwMode="auto">
          <a:xfrm>
            <a:off x="3108325" y="5270500"/>
            <a:ext cx="9733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Alanine</a:t>
            </a:r>
            <a:r>
              <a:rPr lang="en-US" sz="1000" dirty="0">
                <a:latin typeface="Times" pitchFamily="18" charset="0"/>
              </a:rPr>
              <a:t> (GCC)</a:t>
            </a:r>
          </a:p>
        </p:txBody>
      </p:sp>
      <p:sp>
        <p:nvSpPr>
          <p:cNvPr id="913484" name="Text Box 76"/>
          <p:cNvSpPr txBox="1">
            <a:spLocks noChangeArrowheads="1"/>
          </p:cNvSpPr>
          <p:nvPr/>
        </p:nvSpPr>
        <p:spPr bwMode="auto">
          <a:xfrm>
            <a:off x="3108325" y="5473700"/>
            <a:ext cx="9813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Alanine</a:t>
            </a:r>
            <a:r>
              <a:rPr lang="en-US" sz="1000" dirty="0">
                <a:latin typeface="Times" pitchFamily="18" charset="0"/>
              </a:rPr>
              <a:t> (GCA)</a:t>
            </a:r>
          </a:p>
        </p:txBody>
      </p:sp>
      <p:sp>
        <p:nvSpPr>
          <p:cNvPr id="913485" name="Text Box 77"/>
          <p:cNvSpPr txBox="1">
            <a:spLocks noChangeArrowheads="1"/>
          </p:cNvSpPr>
          <p:nvPr/>
        </p:nvSpPr>
        <p:spPr bwMode="auto">
          <a:xfrm>
            <a:off x="3111500" y="5651500"/>
            <a:ext cx="9813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Alanine</a:t>
            </a:r>
            <a:r>
              <a:rPr lang="en-US" sz="1000" dirty="0">
                <a:latin typeface="Times" pitchFamily="18" charset="0"/>
              </a:rPr>
              <a:t> (GCG)</a:t>
            </a:r>
          </a:p>
        </p:txBody>
      </p:sp>
      <p:sp>
        <p:nvSpPr>
          <p:cNvPr id="913486" name="Text Box 78"/>
          <p:cNvSpPr txBox="1">
            <a:spLocks noChangeArrowheads="1"/>
          </p:cNvSpPr>
          <p:nvPr/>
        </p:nvSpPr>
        <p:spPr bwMode="auto">
          <a:xfrm>
            <a:off x="4410075" y="2463800"/>
            <a:ext cx="10390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Tyrosine (UAU)</a:t>
            </a:r>
          </a:p>
        </p:txBody>
      </p:sp>
      <p:sp>
        <p:nvSpPr>
          <p:cNvPr id="913487" name="Text Box 79"/>
          <p:cNvSpPr txBox="1">
            <a:spLocks noChangeArrowheads="1"/>
          </p:cNvSpPr>
          <p:nvPr/>
        </p:nvSpPr>
        <p:spPr bwMode="auto">
          <a:xfrm>
            <a:off x="4419600" y="2667000"/>
            <a:ext cx="1031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Tyrosine (UAC)</a:t>
            </a:r>
          </a:p>
        </p:txBody>
      </p:sp>
      <p:sp>
        <p:nvSpPr>
          <p:cNvPr id="913488" name="Text Box 80"/>
          <p:cNvSpPr txBox="1">
            <a:spLocks noChangeArrowheads="1"/>
          </p:cNvSpPr>
          <p:nvPr/>
        </p:nvSpPr>
        <p:spPr bwMode="auto">
          <a:xfrm>
            <a:off x="4419600" y="2870200"/>
            <a:ext cx="8162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Stop (UAA)</a:t>
            </a:r>
          </a:p>
        </p:txBody>
      </p:sp>
      <p:sp>
        <p:nvSpPr>
          <p:cNvPr id="913489" name="Text Box 81"/>
          <p:cNvSpPr txBox="1">
            <a:spLocks noChangeArrowheads="1"/>
          </p:cNvSpPr>
          <p:nvPr/>
        </p:nvSpPr>
        <p:spPr bwMode="auto">
          <a:xfrm>
            <a:off x="4414838" y="3073400"/>
            <a:ext cx="8162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Stop (UAG)</a:t>
            </a:r>
          </a:p>
        </p:txBody>
      </p:sp>
      <p:sp>
        <p:nvSpPr>
          <p:cNvPr id="913490" name="Text Box 82"/>
          <p:cNvSpPr txBox="1">
            <a:spLocks noChangeArrowheads="1"/>
          </p:cNvSpPr>
          <p:nvPr/>
        </p:nvSpPr>
        <p:spPr bwMode="auto">
          <a:xfrm>
            <a:off x="4419600" y="3289300"/>
            <a:ext cx="10663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Histadine</a:t>
            </a:r>
            <a:r>
              <a:rPr lang="en-US" sz="1000" dirty="0">
                <a:latin typeface="Times" pitchFamily="18" charset="0"/>
              </a:rPr>
              <a:t> (CAU)</a:t>
            </a:r>
          </a:p>
        </p:txBody>
      </p:sp>
      <p:sp>
        <p:nvSpPr>
          <p:cNvPr id="913491" name="Text Box 83"/>
          <p:cNvSpPr txBox="1">
            <a:spLocks noChangeArrowheads="1"/>
          </p:cNvSpPr>
          <p:nvPr/>
        </p:nvSpPr>
        <p:spPr bwMode="auto">
          <a:xfrm>
            <a:off x="4419600" y="3505200"/>
            <a:ext cx="10583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Histadine</a:t>
            </a:r>
            <a:r>
              <a:rPr lang="en-US" sz="1000" dirty="0">
                <a:latin typeface="Times" pitchFamily="18" charset="0"/>
              </a:rPr>
              <a:t> (CAC)</a:t>
            </a:r>
          </a:p>
        </p:txBody>
      </p:sp>
      <p:sp>
        <p:nvSpPr>
          <p:cNvPr id="913492" name="Text Box 84"/>
          <p:cNvSpPr txBox="1">
            <a:spLocks noChangeArrowheads="1"/>
          </p:cNvSpPr>
          <p:nvPr/>
        </p:nvSpPr>
        <p:spPr bwMode="auto">
          <a:xfrm>
            <a:off x="4419600" y="3708400"/>
            <a:ext cx="11160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Glutamine (CAA)</a:t>
            </a:r>
          </a:p>
        </p:txBody>
      </p:sp>
      <p:sp>
        <p:nvSpPr>
          <p:cNvPr id="913493" name="Text Box 85"/>
          <p:cNvSpPr txBox="1">
            <a:spLocks noChangeArrowheads="1"/>
          </p:cNvSpPr>
          <p:nvPr/>
        </p:nvSpPr>
        <p:spPr bwMode="auto">
          <a:xfrm>
            <a:off x="4419600" y="3911600"/>
            <a:ext cx="11160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Glutamine (CAG)</a:t>
            </a:r>
          </a:p>
        </p:txBody>
      </p:sp>
      <p:sp>
        <p:nvSpPr>
          <p:cNvPr id="913494" name="Text Box 86"/>
          <p:cNvSpPr txBox="1">
            <a:spLocks noChangeArrowheads="1"/>
          </p:cNvSpPr>
          <p:nvPr/>
        </p:nvSpPr>
        <p:spPr bwMode="auto">
          <a:xfrm>
            <a:off x="4419600" y="4114800"/>
            <a:ext cx="11689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Asparagine</a:t>
            </a:r>
            <a:r>
              <a:rPr lang="en-US" sz="1000" dirty="0">
                <a:latin typeface="Times" pitchFamily="18" charset="0"/>
              </a:rPr>
              <a:t> (AAU)</a:t>
            </a:r>
          </a:p>
        </p:txBody>
      </p:sp>
      <p:sp>
        <p:nvSpPr>
          <p:cNvPr id="913495" name="Text Box 87"/>
          <p:cNvSpPr txBox="1">
            <a:spLocks noChangeArrowheads="1"/>
          </p:cNvSpPr>
          <p:nvPr/>
        </p:nvSpPr>
        <p:spPr bwMode="auto">
          <a:xfrm>
            <a:off x="4419600" y="4330700"/>
            <a:ext cx="11608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Asparagine</a:t>
            </a:r>
            <a:r>
              <a:rPr lang="en-US" sz="1000" dirty="0">
                <a:latin typeface="Times" pitchFamily="18" charset="0"/>
              </a:rPr>
              <a:t> (AAC)</a:t>
            </a:r>
          </a:p>
        </p:txBody>
      </p:sp>
      <p:sp>
        <p:nvSpPr>
          <p:cNvPr id="913496" name="Text Box 88"/>
          <p:cNvSpPr txBox="1">
            <a:spLocks noChangeArrowheads="1"/>
          </p:cNvSpPr>
          <p:nvPr/>
        </p:nvSpPr>
        <p:spPr bwMode="auto">
          <a:xfrm>
            <a:off x="4414838" y="4533900"/>
            <a:ext cx="9316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Lysine (AAA)</a:t>
            </a:r>
          </a:p>
        </p:txBody>
      </p:sp>
      <p:sp>
        <p:nvSpPr>
          <p:cNvPr id="913497" name="Text Box 89"/>
          <p:cNvSpPr txBox="1">
            <a:spLocks noChangeArrowheads="1"/>
          </p:cNvSpPr>
          <p:nvPr/>
        </p:nvSpPr>
        <p:spPr bwMode="auto">
          <a:xfrm>
            <a:off x="4419600" y="4724400"/>
            <a:ext cx="9316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Lysine (AAG)</a:t>
            </a:r>
          </a:p>
        </p:txBody>
      </p:sp>
      <p:sp>
        <p:nvSpPr>
          <p:cNvPr id="913498" name="Text Box 90"/>
          <p:cNvSpPr txBox="1">
            <a:spLocks noChangeArrowheads="1"/>
          </p:cNvSpPr>
          <p:nvPr/>
        </p:nvSpPr>
        <p:spPr bwMode="auto">
          <a:xfrm>
            <a:off x="4419600" y="5054600"/>
            <a:ext cx="10759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Aspartate</a:t>
            </a:r>
            <a:r>
              <a:rPr lang="en-US" sz="1000" dirty="0">
                <a:latin typeface="Times" pitchFamily="18" charset="0"/>
              </a:rPr>
              <a:t> (GAU)</a:t>
            </a:r>
          </a:p>
        </p:txBody>
      </p:sp>
      <p:sp>
        <p:nvSpPr>
          <p:cNvPr id="913499" name="Text Box 91"/>
          <p:cNvSpPr txBox="1">
            <a:spLocks noChangeArrowheads="1"/>
          </p:cNvSpPr>
          <p:nvPr/>
        </p:nvSpPr>
        <p:spPr bwMode="auto">
          <a:xfrm>
            <a:off x="4419600" y="5257800"/>
            <a:ext cx="10679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Aspartate</a:t>
            </a:r>
            <a:r>
              <a:rPr lang="en-US" sz="1000" dirty="0">
                <a:latin typeface="Times" pitchFamily="18" charset="0"/>
              </a:rPr>
              <a:t> (GAC)</a:t>
            </a:r>
          </a:p>
        </p:txBody>
      </p:sp>
      <p:sp>
        <p:nvSpPr>
          <p:cNvPr id="913500" name="Text Box 92"/>
          <p:cNvSpPr txBox="1">
            <a:spLocks noChangeArrowheads="1"/>
          </p:cNvSpPr>
          <p:nvPr/>
        </p:nvSpPr>
        <p:spPr bwMode="auto">
          <a:xfrm>
            <a:off x="4419600" y="5473700"/>
            <a:ext cx="11176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Glutamate (GAA)</a:t>
            </a:r>
          </a:p>
        </p:txBody>
      </p:sp>
      <p:sp>
        <p:nvSpPr>
          <p:cNvPr id="913501" name="Text Box 93"/>
          <p:cNvSpPr txBox="1">
            <a:spLocks noChangeArrowheads="1"/>
          </p:cNvSpPr>
          <p:nvPr/>
        </p:nvSpPr>
        <p:spPr bwMode="auto">
          <a:xfrm>
            <a:off x="4414838" y="5638800"/>
            <a:ext cx="11176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Glutamate (GAG)</a:t>
            </a:r>
          </a:p>
        </p:txBody>
      </p:sp>
      <p:sp>
        <p:nvSpPr>
          <p:cNvPr id="913502" name="Text Box 94"/>
          <p:cNvSpPr txBox="1">
            <a:spLocks noChangeArrowheads="1"/>
          </p:cNvSpPr>
          <p:nvPr/>
        </p:nvSpPr>
        <p:spPr bwMode="auto">
          <a:xfrm>
            <a:off x="5791200" y="2466975"/>
            <a:ext cx="1031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Cysteine</a:t>
            </a:r>
            <a:r>
              <a:rPr lang="en-US" sz="1000" dirty="0">
                <a:latin typeface="Times" pitchFamily="18" charset="0"/>
              </a:rPr>
              <a:t> (UGU)</a:t>
            </a:r>
          </a:p>
        </p:txBody>
      </p:sp>
      <p:sp>
        <p:nvSpPr>
          <p:cNvPr id="913503" name="Text Box 95"/>
          <p:cNvSpPr txBox="1">
            <a:spLocks noChangeArrowheads="1"/>
          </p:cNvSpPr>
          <p:nvPr/>
        </p:nvSpPr>
        <p:spPr bwMode="auto">
          <a:xfrm>
            <a:off x="5791200" y="2657475"/>
            <a:ext cx="10230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Cysteine</a:t>
            </a:r>
            <a:r>
              <a:rPr lang="en-US" sz="1000" dirty="0">
                <a:latin typeface="Times" pitchFamily="18" charset="0"/>
              </a:rPr>
              <a:t> (UGC)</a:t>
            </a:r>
          </a:p>
        </p:txBody>
      </p:sp>
      <p:sp>
        <p:nvSpPr>
          <p:cNvPr id="913504" name="Text Box 96"/>
          <p:cNvSpPr txBox="1">
            <a:spLocks noChangeArrowheads="1"/>
          </p:cNvSpPr>
          <p:nvPr/>
        </p:nvSpPr>
        <p:spPr bwMode="auto">
          <a:xfrm>
            <a:off x="5791200" y="2857500"/>
            <a:ext cx="8162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Stop (UGA)</a:t>
            </a:r>
          </a:p>
        </p:txBody>
      </p:sp>
      <p:sp>
        <p:nvSpPr>
          <p:cNvPr id="913505" name="Text Box 97"/>
          <p:cNvSpPr txBox="1">
            <a:spLocks noChangeArrowheads="1"/>
          </p:cNvSpPr>
          <p:nvPr/>
        </p:nvSpPr>
        <p:spPr bwMode="auto">
          <a:xfrm>
            <a:off x="5791200" y="3086100"/>
            <a:ext cx="1181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Tryptophan (UGG)</a:t>
            </a:r>
          </a:p>
        </p:txBody>
      </p:sp>
      <p:sp>
        <p:nvSpPr>
          <p:cNvPr id="913506" name="Text Box 98"/>
          <p:cNvSpPr txBox="1">
            <a:spLocks noChangeArrowheads="1"/>
          </p:cNvSpPr>
          <p:nvPr/>
        </p:nvSpPr>
        <p:spPr bwMode="auto">
          <a:xfrm>
            <a:off x="5791200" y="3276600"/>
            <a:ext cx="1031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Arginine</a:t>
            </a:r>
            <a:r>
              <a:rPr lang="en-US" sz="1000" dirty="0">
                <a:latin typeface="Times" pitchFamily="18" charset="0"/>
              </a:rPr>
              <a:t> (CGU)</a:t>
            </a:r>
          </a:p>
        </p:txBody>
      </p:sp>
      <p:sp>
        <p:nvSpPr>
          <p:cNvPr id="913507" name="Text Box 99"/>
          <p:cNvSpPr txBox="1">
            <a:spLocks noChangeArrowheads="1"/>
          </p:cNvSpPr>
          <p:nvPr/>
        </p:nvSpPr>
        <p:spPr bwMode="auto">
          <a:xfrm>
            <a:off x="5791200" y="3476625"/>
            <a:ext cx="10230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Arginine</a:t>
            </a:r>
            <a:r>
              <a:rPr lang="en-US" sz="1000" dirty="0">
                <a:latin typeface="Times" pitchFamily="18" charset="0"/>
              </a:rPr>
              <a:t> (CGC)</a:t>
            </a:r>
          </a:p>
        </p:txBody>
      </p:sp>
      <p:sp>
        <p:nvSpPr>
          <p:cNvPr id="913508" name="Text Box 100"/>
          <p:cNvSpPr txBox="1">
            <a:spLocks noChangeArrowheads="1"/>
          </p:cNvSpPr>
          <p:nvPr/>
        </p:nvSpPr>
        <p:spPr bwMode="auto">
          <a:xfrm>
            <a:off x="5791200" y="3695700"/>
            <a:ext cx="1031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Arginine</a:t>
            </a:r>
            <a:r>
              <a:rPr lang="en-US" sz="1000" dirty="0">
                <a:latin typeface="Times" pitchFamily="18" charset="0"/>
              </a:rPr>
              <a:t> (CGA)</a:t>
            </a:r>
          </a:p>
        </p:txBody>
      </p:sp>
      <p:sp>
        <p:nvSpPr>
          <p:cNvPr id="913509" name="Text Box 101"/>
          <p:cNvSpPr txBox="1">
            <a:spLocks noChangeArrowheads="1"/>
          </p:cNvSpPr>
          <p:nvPr/>
        </p:nvSpPr>
        <p:spPr bwMode="auto">
          <a:xfrm>
            <a:off x="5791200" y="3895725"/>
            <a:ext cx="1031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Arginine</a:t>
            </a:r>
            <a:r>
              <a:rPr lang="en-US" sz="1000" dirty="0">
                <a:latin typeface="Times" pitchFamily="18" charset="0"/>
              </a:rPr>
              <a:t> (CGG)</a:t>
            </a:r>
          </a:p>
        </p:txBody>
      </p:sp>
      <p:sp>
        <p:nvSpPr>
          <p:cNvPr id="913510" name="Text Box 102"/>
          <p:cNvSpPr txBox="1">
            <a:spLocks noChangeArrowheads="1"/>
          </p:cNvSpPr>
          <p:nvPr/>
        </p:nvSpPr>
        <p:spPr bwMode="auto">
          <a:xfrm>
            <a:off x="5797550" y="4114800"/>
            <a:ext cx="9108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Serine (AGU)</a:t>
            </a:r>
          </a:p>
        </p:txBody>
      </p:sp>
      <p:sp>
        <p:nvSpPr>
          <p:cNvPr id="913511" name="Text Box 103"/>
          <p:cNvSpPr txBox="1">
            <a:spLocks noChangeArrowheads="1"/>
          </p:cNvSpPr>
          <p:nvPr/>
        </p:nvSpPr>
        <p:spPr bwMode="auto">
          <a:xfrm>
            <a:off x="5791200" y="4324350"/>
            <a:ext cx="902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>
                <a:latin typeface="Times" pitchFamily="18" charset="0"/>
              </a:rPr>
              <a:t>Serine (AGC)</a:t>
            </a:r>
          </a:p>
        </p:txBody>
      </p:sp>
      <p:sp>
        <p:nvSpPr>
          <p:cNvPr id="913512" name="Text Box 104"/>
          <p:cNvSpPr txBox="1">
            <a:spLocks noChangeArrowheads="1"/>
          </p:cNvSpPr>
          <p:nvPr/>
        </p:nvSpPr>
        <p:spPr bwMode="auto">
          <a:xfrm>
            <a:off x="5791200" y="4524375"/>
            <a:ext cx="10390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Arginine</a:t>
            </a:r>
            <a:r>
              <a:rPr lang="en-US" sz="1000" dirty="0">
                <a:latin typeface="Times" pitchFamily="18" charset="0"/>
              </a:rPr>
              <a:t> (AGA)</a:t>
            </a:r>
          </a:p>
        </p:txBody>
      </p:sp>
      <p:sp>
        <p:nvSpPr>
          <p:cNvPr id="913513" name="Text Box 105"/>
          <p:cNvSpPr txBox="1">
            <a:spLocks noChangeArrowheads="1"/>
          </p:cNvSpPr>
          <p:nvPr/>
        </p:nvSpPr>
        <p:spPr bwMode="auto">
          <a:xfrm>
            <a:off x="5791200" y="4695825"/>
            <a:ext cx="10390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Arginine</a:t>
            </a:r>
            <a:r>
              <a:rPr lang="en-US" sz="1000" dirty="0">
                <a:latin typeface="Times" pitchFamily="18" charset="0"/>
              </a:rPr>
              <a:t> (AGG)</a:t>
            </a:r>
          </a:p>
        </p:txBody>
      </p:sp>
      <p:sp>
        <p:nvSpPr>
          <p:cNvPr id="913514" name="Text Box 106"/>
          <p:cNvSpPr txBox="1">
            <a:spLocks noChangeArrowheads="1"/>
          </p:cNvSpPr>
          <p:nvPr/>
        </p:nvSpPr>
        <p:spPr bwMode="auto">
          <a:xfrm>
            <a:off x="5791200" y="5048250"/>
            <a:ext cx="9893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Glycine</a:t>
            </a:r>
            <a:r>
              <a:rPr lang="en-US" sz="1000" dirty="0">
                <a:latin typeface="Times" pitchFamily="18" charset="0"/>
              </a:rPr>
              <a:t> (GGU)</a:t>
            </a:r>
          </a:p>
        </p:txBody>
      </p:sp>
      <p:sp>
        <p:nvSpPr>
          <p:cNvPr id="913515" name="Text Box 107"/>
          <p:cNvSpPr txBox="1">
            <a:spLocks noChangeArrowheads="1"/>
          </p:cNvSpPr>
          <p:nvPr/>
        </p:nvSpPr>
        <p:spPr bwMode="auto">
          <a:xfrm>
            <a:off x="5791200" y="5257800"/>
            <a:ext cx="1008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>
                <a:solidFill>
                  <a:schemeClr val="bg2"/>
                </a:solidFill>
                <a:latin typeface="Times" pitchFamily="18" charset="0"/>
              </a:rPr>
              <a:t>Glycine (GGC)</a:t>
            </a:r>
          </a:p>
        </p:txBody>
      </p:sp>
      <p:sp>
        <p:nvSpPr>
          <p:cNvPr id="913516" name="Text Box 108"/>
          <p:cNvSpPr txBox="1">
            <a:spLocks noChangeArrowheads="1"/>
          </p:cNvSpPr>
          <p:nvPr/>
        </p:nvSpPr>
        <p:spPr bwMode="auto">
          <a:xfrm>
            <a:off x="5791200" y="5257800"/>
            <a:ext cx="9813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Glycine</a:t>
            </a:r>
            <a:r>
              <a:rPr lang="en-US" sz="1000" dirty="0">
                <a:latin typeface="Times" pitchFamily="18" charset="0"/>
              </a:rPr>
              <a:t> (GGC)</a:t>
            </a:r>
          </a:p>
        </p:txBody>
      </p:sp>
      <p:sp>
        <p:nvSpPr>
          <p:cNvPr id="913517" name="Text Box 109"/>
          <p:cNvSpPr txBox="1">
            <a:spLocks noChangeArrowheads="1"/>
          </p:cNvSpPr>
          <p:nvPr/>
        </p:nvSpPr>
        <p:spPr bwMode="auto">
          <a:xfrm>
            <a:off x="5791200" y="5467350"/>
            <a:ext cx="9893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Glycine</a:t>
            </a:r>
            <a:r>
              <a:rPr lang="en-US" sz="1000" dirty="0">
                <a:latin typeface="Times" pitchFamily="18" charset="0"/>
              </a:rPr>
              <a:t> (GGA)</a:t>
            </a:r>
          </a:p>
        </p:txBody>
      </p:sp>
      <p:sp>
        <p:nvSpPr>
          <p:cNvPr id="913518" name="Text Box 110"/>
          <p:cNvSpPr txBox="1">
            <a:spLocks noChangeArrowheads="1"/>
          </p:cNvSpPr>
          <p:nvPr/>
        </p:nvSpPr>
        <p:spPr bwMode="auto">
          <a:xfrm>
            <a:off x="5792788" y="5648325"/>
            <a:ext cx="9893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dirty="0" err="1">
                <a:latin typeface="Times" pitchFamily="18" charset="0"/>
              </a:rPr>
              <a:t>Glycine</a:t>
            </a:r>
            <a:r>
              <a:rPr lang="en-US" sz="1000" dirty="0">
                <a:latin typeface="Times" pitchFamily="18" charset="0"/>
              </a:rPr>
              <a:t> (GGG)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1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Genetically Modified Organisms</a:t>
            </a:r>
            <a:endParaRPr lang="en-US" dirty="0"/>
          </a:p>
        </p:txBody>
      </p:sp>
      <p:pic>
        <p:nvPicPr>
          <p:cNvPr id="4" name="Picture 23" descr="BCT-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3816"/>
            <a:ext cx="3897296" cy="55841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91000" y="1295400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Rice</a:t>
            </a:r>
          </a:p>
          <a:p>
            <a:r>
              <a:rPr lang="en-US" dirty="0" smtClean="0"/>
              <a:t>Corn</a:t>
            </a:r>
          </a:p>
          <a:p>
            <a:r>
              <a:rPr lang="en-US" dirty="0" smtClean="0"/>
              <a:t>Soybeans</a:t>
            </a:r>
          </a:p>
          <a:p>
            <a:r>
              <a:rPr lang="en-US" dirty="0" smtClean="0"/>
              <a:t>Cotton</a:t>
            </a:r>
          </a:p>
          <a:p>
            <a:r>
              <a:rPr lang="en-US" dirty="0" smtClean="0"/>
              <a:t>Canola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Place the following in order from smallest to largest: </a:t>
            </a:r>
            <a:r>
              <a:rPr lang="en-US" sz="3200" b="1" dirty="0" smtClean="0"/>
              <a:t>chromosome, nucleotide, cell, DNA, nucleus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7506" name="Picture 2" descr="http://www.ncbi.nlm.nih.gov/Class/MLACourse/Original8Hour/Genetics/chromosome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090245"/>
            <a:ext cx="4876800" cy="5767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Ghost in your genes</a:t>
            </a:r>
          </a:p>
          <a:p>
            <a:r>
              <a:rPr lang="en-US" dirty="0" smtClean="0">
                <a:hlinkClick r:id="rId2"/>
              </a:rPr>
              <a:t>Video</a:t>
            </a:r>
            <a:endParaRPr lang="en-US" dirty="0" smtClean="0"/>
          </a:p>
          <a:p>
            <a:r>
              <a:rPr lang="en-US" dirty="0" smtClean="0"/>
              <a:t>After watching this video, what are the implications of how environmental factors can alter the way your genes are expressed?</a:t>
            </a:r>
          </a:p>
          <a:p>
            <a:r>
              <a:rPr lang="en-US" dirty="0" smtClean="0"/>
              <a:t>HW – Find other videos/ cite them and take notes.  Write a summary paragraph for each one.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88163"/>
            <a:ext cx="8229600" cy="27463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1600" b="1"/>
              <a:t>6.3 Section Summary 6.3 – pages 157-163</a:t>
            </a:r>
          </a:p>
        </p:txBody>
      </p:sp>
      <p:sp>
        <p:nvSpPr>
          <p:cNvPr id="868355" name="Rectangle 3"/>
          <p:cNvSpPr>
            <a:spLocks noChangeArrowheads="1"/>
          </p:cNvSpPr>
          <p:nvPr/>
        </p:nvSpPr>
        <p:spPr bwMode="auto">
          <a:xfrm>
            <a:off x="457200" y="1882775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altLang="en-US" sz="2800" dirty="0">
                <a:latin typeface="Times" charset="0"/>
              </a:rPr>
              <a:t>A </a:t>
            </a:r>
            <a:r>
              <a:rPr lang="en-US" altLang="en-US" sz="2800" dirty="0">
                <a:solidFill>
                  <a:srgbClr val="FF0066"/>
                </a:solidFill>
                <a:latin typeface="Times" charset="0"/>
              </a:rPr>
              <a:t>nucleic</a:t>
            </a:r>
            <a:r>
              <a:rPr lang="en-US" altLang="en-US" sz="2800" dirty="0">
                <a:latin typeface="Times" charset="0"/>
              </a:rPr>
              <a:t> (</a:t>
            </a:r>
            <a:r>
              <a:rPr lang="en-US" altLang="en-US" sz="2800" dirty="0" err="1">
                <a:latin typeface="Times" charset="0"/>
              </a:rPr>
              <a:t>noo</a:t>
            </a:r>
            <a:r>
              <a:rPr lang="en-US" altLang="en-US" sz="2800" dirty="0">
                <a:latin typeface="Times" charset="0"/>
              </a:rPr>
              <a:t> KLAY </a:t>
            </a:r>
            <a:r>
              <a:rPr lang="en-US" altLang="en-US" sz="2800" dirty="0" err="1">
                <a:latin typeface="Times" charset="0"/>
              </a:rPr>
              <a:t>ihk</a:t>
            </a:r>
            <a:r>
              <a:rPr lang="en-US" altLang="en-US" sz="2800" dirty="0">
                <a:latin typeface="Times" charset="0"/>
              </a:rPr>
              <a:t>) </a:t>
            </a:r>
            <a:r>
              <a:rPr lang="en-US" altLang="en-US" sz="2800" dirty="0">
                <a:solidFill>
                  <a:srgbClr val="FF0066"/>
                </a:solidFill>
                <a:latin typeface="Times" charset="0"/>
              </a:rPr>
              <a:t>acid</a:t>
            </a:r>
            <a:r>
              <a:rPr lang="en-US" altLang="en-US" sz="2800" dirty="0">
                <a:latin typeface="Times" charset="0"/>
              </a:rPr>
              <a:t> is a complex </a:t>
            </a:r>
            <a:r>
              <a:rPr lang="en-US" altLang="en-US" sz="2800" dirty="0" err="1">
                <a:latin typeface="Times" charset="0"/>
              </a:rPr>
              <a:t>biomolecule</a:t>
            </a:r>
            <a:r>
              <a:rPr lang="en-US" altLang="en-US" sz="2800" dirty="0">
                <a:latin typeface="Times" charset="0"/>
              </a:rPr>
              <a:t> that stores cellular information in the form of a code.</a:t>
            </a:r>
          </a:p>
        </p:txBody>
      </p:sp>
      <p:sp>
        <p:nvSpPr>
          <p:cNvPr id="868356" name="Rectangle 4"/>
          <p:cNvSpPr>
            <a:spLocks noChangeArrowheads="1"/>
          </p:cNvSpPr>
          <p:nvPr/>
        </p:nvSpPr>
        <p:spPr bwMode="auto">
          <a:xfrm>
            <a:off x="457200" y="944563"/>
            <a:ext cx="792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  <a:latin typeface="Times" charset="0"/>
              </a:rPr>
              <a:t>The structure of nucleic acids</a:t>
            </a:r>
            <a:r>
              <a:rPr lang="en-US" altLang="en-US" sz="4000" b="1">
                <a:solidFill>
                  <a:srgbClr val="FFFF00"/>
                </a:solidFill>
                <a:latin typeface="Times" charset="0"/>
              </a:rPr>
              <a:t> </a:t>
            </a:r>
          </a:p>
        </p:txBody>
      </p:sp>
      <p:pic>
        <p:nvPicPr>
          <p:cNvPr id="868357" name="Picture 5" descr="end of 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9275" y="5105400"/>
            <a:ext cx="593725" cy="846138"/>
          </a:xfrm>
          <a:prstGeom prst="rect">
            <a:avLst/>
          </a:prstGeom>
          <a:noFill/>
        </p:spPr>
      </p:pic>
      <p:pic>
        <p:nvPicPr>
          <p:cNvPr id="868358" name="Picture 6" descr="New previou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6191250"/>
            <a:ext cx="492125" cy="606425"/>
          </a:xfrm>
          <a:prstGeom prst="rect">
            <a:avLst/>
          </a:prstGeom>
          <a:noFill/>
        </p:spPr>
      </p:pic>
      <p:pic>
        <p:nvPicPr>
          <p:cNvPr id="868359" name="Picture 7" descr="New TOC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8475" y="6194425"/>
            <a:ext cx="492125" cy="606425"/>
          </a:xfrm>
          <a:prstGeom prst="rect">
            <a:avLst/>
          </a:prstGeom>
          <a:noFill/>
        </p:spPr>
      </p:pic>
      <p:pic>
        <p:nvPicPr>
          <p:cNvPr id="868360" name="Picture 8" descr="New nex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8088" y="6194425"/>
            <a:ext cx="468312" cy="606425"/>
          </a:xfrm>
          <a:prstGeom prst="rect">
            <a:avLst/>
          </a:prstGeom>
          <a:noFill/>
        </p:spPr>
      </p:pic>
      <p:pic>
        <p:nvPicPr>
          <p:cNvPr id="868361" name="Picture 9" descr="hel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202363"/>
            <a:ext cx="560388" cy="560387"/>
          </a:xfrm>
          <a:prstGeom prst="rect">
            <a:avLst/>
          </a:prstGeom>
          <a:noFill/>
        </p:spPr>
      </p:pic>
      <p:pic>
        <p:nvPicPr>
          <p:cNvPr id="868362" name="Picture 10" descr="resource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6267450"/>
            <a:ext cx="1806575" cy="411163"/>
          </a:xfrm>
          <a:prstGeom prst="rect">
            <a:avLst/>
          </a:prstGeom>
          <a:noFill/>
        </p:spPr>
      </p:pic>
      <p:pic>
        <p:nvPicPr>
          <p:cNvPr id="868363" name="Picture 11" descr="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828800" cy="811213"/>
          </a:xfrm>
          <a:prstGeom prst="rect">
            <a:avLst/>
          </a:prstGeom>
          <a:noFill/>
        </p:spPr>
      </p:pic>
      <p:pic>
        <p:nvPicPr>
          <p:cNvPr id="868364" name="Picture 12" descr="Section 3 titl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28800" y="0"/>
            <a:ext cx="6477000" cy="482600"/>
          </a:xfrm>
          <a:prstGeom prst="rect">
            <a:avLst/>
          </a:prstGeom>
          <a:noFill/>
        </p:spPr>
      </p:pic>
      <p:sp>
        <p:nvSpPr>
          <p:cNvPr id="868366" name="Rectangle 14"/>
          <p:cNvSpPr>
            <a:spLocks noChangeArrowheads="1"/>
          </p:cNvSpPr>
          <p:nvPr/>
        </p:nvSpPr>
        <p:spPr bwMode="auto">
          <a:xfrm>
            <a:off x="457200" y="3603625"/>
            <a:ext cx="83820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altLang="en-US" sz="2800" dirty="0">
                <a:latin typeface="Times" charset="0"/>
              </a:rPr>
              <a:t>Nucleic acids are polymers made of smaller subunits called</a:t>
            </a:r>
            <a:r>
              <a:rPr lang="en-US" altLang="en-US" sz="2800" dirty="0">
                <a:solidFill>
                  <a:srgbClr val="FF0066"/>
                </a:solidFill>
                <a:latin typeface="Times" charset="0"/>
              </a:rPr>
              <a:t> nucleotides</a:t>
            </a:r>
            <a:r>
              <a:rPr lang="en-US" altLang="en-US" sz="2800" dirty="0">
                <a:latin typeface="Times" charset="0"/>
              </a:rPr>
              <a:t>.</a:t>
            </a:r>
          </a:p>
        </p:txBody>
      </p:sp>
      <p:pic>
        <p:nvPicPr>
          <p:cNvPr id="868370" name="Picture 18" descr="audio image blue">
            <a:hlinkClick r:id="" action="ppaction://noaction">
              <a:snd r:embed="rId11" name="06-nucleic acid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38600" y="2882900"/>
            <a:ext cx="354013" cy="354013"/>
          </a:xfrm>
          <a:prstGeom prst="rect">
            <a:avLst/>
          </a:prstGeom>
          <a:noFill/>
        </p:spPr>
      </p:pic>
      <p:pic>
        <p:nvPicPr>
          <p:cNvPr id="868371" name="Picture 19" descr="audio image blue">
            <a:hlinkClick r:id="" action="ppaction://noaction">
              <a:snd r:embed="rId13" name="06-nucleotides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35600" y="4140200"/>
            <a:ext cx="354013" cy="35401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6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6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6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6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86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55" grpId="0" autoUpdateAnimBg="0"/>
      <p:bldP spid="86836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would you like to learn next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Glencoe, The Dynamics of Life, McGraw-Hill </a:t>
            </a:r>
            <a:r>
              <a:rPr lang="en-US" dirty="0"/>
              <a:t>C</a:t>
            </a:r>
            <a:r>
              <a:rPr lang="en-US" dirty="0" smtClean="0"/>
              <a:t>ompanies, Inc., 2005</a:t>
            </a:r>
          </a:p>
          <a:p>
            <a:r>
              <a:rPr lang="en-US" dirty="0" smtClean="0"/>
              <a:t>NOVA</a:t>
            </a:r>
          </a:p>
          <a:p>
            <a:r>
              <a:rPr lang="en-US" smtClean="0"/>
              <a:t>PBS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88163"/>
            <a:ext cx="8229600" cy="27463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1600" b="1"/>
              <a:t>6.3 Section Summary 6.3 – pages 157-163</a:t>
            </a:r>
          </a:p>
        </p:txBody>
      </p:sp>
      <p:sp>
        <p:nvSpPr>
          <p:cNvPr id="878596" name="Rectangle 4"/>
          <p:cNvSpPr>
            <a:spLocks noChangeArrowheads="1"/>
          </p:cNvSpPr>
          <p:nvPr/>
        </p:nvSpPr>
        <p:spPr bwMode="auto">
          <a:xfrm>
            <a:off x="457200" y="1152525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  <a:latin typeface="Times" charset="0"/>
              </a:rPr>
              <a:t>The structure of nucleic acids</a:t>
            </a:r>
            <a:r>
              <a:rPr lang="en-US" altLang="en-US" sz="4000" b="1">
                <a:solidFill>
                  <a:srgbClr val="FFFF00"/>
                </a:solidFill>
                <a:latin typeface="Times" charset="0"/>
              </a:rPr>
              <a:t> </a:t>
            </a:r>
          </a:p>
        </p:txBody>
      </p:sp>
      <p:pic>
        <p:nvPicPr>
          <p:cNvPr id="878597" name="Picture 5" descr="end of 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9275" y="5105400"/>
            <a:ext cx="593725" cy="846138"/>
          </a:xfrm>
          <a:prstGeom prst="rect">
            <a:avLst/>
          </a:prstGeom>
          <a:noFill/>
        </p:spPr>
      </p:pic>
      <p:pic>
        <p:nvPicPr>
          <p:cNvPr id="878598" name="Picture 6" descr="New previou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6191250"/>
            <a:ext cx="492125" cy="606425"/>
          </a:xfrm>
          <a:prstGeom prst="rect">
            <a:avLst/>
          </a:prstGeom>
          <a:noFill/>
        </p:spPr>
      </p:pic>
      <p:pic>
        <p:nvPicPr>
          <p:cNvPr id="878599" name="Picture 7" descr="New TOC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8475" y="6194425"/>
            <a:ext cx="492125" cy="606425"/>
          </a:xfrm>
          <a:prstGeom prst="rect">
            <a:avLst/>
          </a:prstGeom>
          <a:noFill/>
        </p:spPr>
      </p:pic>
      <p:pic>
        <p:nvPicPr>
          <p:cNvPr id="878600" name="Picture 8" descr="New nex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8088" y="6194425"/>
            <a:ext cx="468312" cy="606425"/>
          </a:xfrm>
          <a:prstGeom prst="rect">
            <a:avLst/>
          </a:prstGeom>
          <a:noFill/>
        </p:spPr>
      </p:pic>
      <p:pic>
        <p:nvPicPr>
          <p:cNvPr id="878601" name="Picture 9" descr="hel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202363"/>
            <a:ext cx="560388" cy="560387"/>
          </a:xfrm>
          <a:prstGeom prst="rect">
            <a:avLst/>
          </a:prstGeom>
          <a:noFill/>
        </p:spPr>
      </p:pic>
      <p:pic>
        <p:nvPicPr>
          <p:cNvPr id="878602" name="Picture 10" descr="resource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6267450"/>
            <a:ext cx="1806575" cy="411163"/>
          </a:xfrm>
          <a:prstGeom prst="rect">
            <a:avLst/>
          </a:prstGeom>
          <a:noFill/>
        </p:spPr>
      </p:pic>
      <p:pic>
        <p:nvPicPr>
          <p:cNvPr id="878603" name="Picture 11" descr="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828800" cy="811213"/>
          </a:xfrm>
          <a:prstGeom prst="rect">
            <a:avLst/>
          </a:prstGeom>
          <a:noFill/>
        </p:spPr>
      </p:pic>
      <p:pic>
        <p:nvPicPr>
          <p:cNvPr id="878604" name="Picture 12" descr="Section 3 titl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28800" y="0"/>
            <a:ext cx="6477000" cy="482600"/>
          </a:xfrm>
          <a:prstGeom prst="rect">
            <a:avLst/>
          </a:prstGeom>
          <a:noFill/>
        </p:spPr>
      </p:pic>
      <p:sp>
        <p:nvSpPr>
          <p:cNvPr id="878605" name="Rectangle 13"/>
          <p:cNvSpPr>
            <a:spLocks noChangeArrowheads="1"/>
          </p:cNvSpPr>
          <p:nvPr/>
        </p:nvSpPr>
        <p:spPr bwMode="auto">
          <a:xfrm>
            <a:off x="457200" y="1808163"/>
            <a:ext cx="822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altLang="en-US" sz="2800" dirty="0">
                <a:latin typeface="Times" charset="0"/>
              </a:rPr>
              <a:t>The information coded in DNA contains the instructions used to form all of an organism’s enzymes and structural proteins.</a:t>
            </a:r>
          </a:p>
        </p:txBody>
      </p:sp>
      <p:sp>
        <p:nvSpPr>
          <p:cNvPr id="878607" name="Rectangle 15"/>
          <p:cNvSpPr>
            <a:spLocks noChangeArrowheads="1"/>
          </p:cNvSpPr>
          <p:nvPr/>
        </p:nvSpPr>
        <p:spPr bwMode="auto">
          <a:xfrm>
            <a:off x="457200" y="3392488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altLang="en-US" sz="2800" dirty="0">
                <a:latin typeface="Times" charset="0"/>
              </a:rPr>
              <a:t>Another important nucleic acid is RNA, which stands for ribonucleic acid.  RNA is a nucleic acid that forms a copy of DNA for use in making proteins.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7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7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605" grpId="0" autoUpdateAnimBg="0"/>
      <p:bldP spid="87860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242" name="Picture 2" descr="New previou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6191250"/>
            <a:ext cx="492125" cy="606425"/>
          </a:xfrm>
          <a:prstGeom prst="rect">
            <a:avLst/>
          </a:prstGeom>
          <a:noFill/>
        </p:spPr>
      </p:pic>
      <p:pic>
        <p:nvPicPr>
          <p:cNvPr id="906243" name="Picture 3" descr="New nex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8088" y="6194425"/>
            <a:ext cx="468312" cy="606425"/>
          </a:xfrm>
          <a:prstGeom prst="rect">
            <a:avLst/>
          </a:prstGeom>
          <a:noFill/>
        </p:spPr>
      </p:pic>
      <p:pic>
        <p:nvPicPr>
          <p:cNvPr id="906244" name="Picture 4" descr="New TOC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8475" y="6194425"/>
            <a:ext cx="492125" cy="606425"/>
          </a:xfrm>
          <a:prstGeom prst="rect">
            <a:avLst/>
          </a:prstGeom>
          <a:noFill/>
        </p:spPr>
      </p:pic>
      <p:pic>
        <p:nvPicPr>
          <p:cNvPr id="906245" name="Picture 5" descr="end of sli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69275" y="5105400"/>
            <a:ext cx="593725" cy="846138"/>
          </a:xfrm>
          <a:prstGeom prst="rect">
            <a:avLst/>
          </a:prstGeom>
          <a:noFill/>
        </p:spPr>
      </p:pic>
      <p:pic>
        <p:nvPicPr>
          <p:cNvPr id="906246" name="Picture 6" descr="resources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6267450"/>
            <a:ext cx="1806575" cy="411163"/>
          </a:xfrm>
          <a:prstGeom prst="rect">
            <a:avLst/>
          </a:prstGeom>
          <a:noFill/>
        </p:spPr>
      </p:pic>
      <p:pic>
        <p:nvPicPr>
          <p:cNvPr id="906247" name="Picture 7" descr="help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6202363"/>
            <a:ext cx="560388" cy="560387"/>
          </a:xfrm>
          <a:prstGeom prst="rect">
            <a:avLst/>
          </a:prstGeom>
          <a:noFill/>
        </p:spPr>
      </p:pic>
      <p:sp>
        <p:nvSpPr>
          <p:cNvPr id="906248" name="Text Box 8"/>
          <p:cNvSpPr txBox="1">
            <a:spLocks noChangeArrowheads="1"/>
          </p:cNvSpPr>
          <p:nvPr/>
        </p:nvSpPr>
        <p:spPr bwMode="auto">
          <a:xfrm>
            <a:off x="517525" y="5715000"/>
            <a:ext cx="809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hlink"/>
                </a:solidFill>
              </a:rPr>
              <a:t>To return to the chapter summary click escape or close this document.</a:t>
            </a:r>
          </a:p>
        </p:txBody>
      </p:sp>
      <p:sp>
        <p:nvSpPr>
          <p:cNvPr id="906249" name="Text Box 9"/>
          <p:cNvSpPr txBox="1">
            <a:spLocks noChangeArrowheads="1"/>
          </p:cNvSpPr>
          <p:nvPr/>
        </p:nvSpPr>
        <p:spPr bwMode="auto">
          <a:xfrm>
            <a:off x="3124200" y="800100"/>
            <a:ext cx="23685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Nucleotides</a:t>
            </a:r>
          </a:p>
        </p:txBody>
      </p:sp>
      <p:pic>
        <p:nvPicPr>
          <p:cNvPr id="906250" name="Picture 10" descr="Image Bank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17900" y="76200"/>
            <a:ext cx="2108200" cy="393700"/>
          </a:xfrm>
          <a:prstGeom prst="rect">
            <a:avLst/>
          </a:prstGeom>
          <a:noFill/>
        </p:spPr>
      </p:pic>
      <p:pic>
        <p:nvPicPr>
          <p:cNvPr id="906251" name="Picture 11" descr="Chpt0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2743200" cy="663575"/>
          </a:xfrm>
          <a:prstGeom prst="rect">
            <a:avLst/>
          </a:prstGeom>
          <a:noFill/>
        </p:spPr>
      </p:pic>
      <p:pic>
        <p:nvPicPr>
          <p:cNvPr id="906252" name="Picture 12" descr="Nucleotide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3400" y="1447800"/>
            <a:ext cx="7543800" cy="417512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90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24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898" name="Picture 2" descr="New previou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6191250"/>
            <a:ext cx="492125" cy="606425"/>
          </a:xfrm>
          <a:prstGeom prst="rect">
            <a:avLst/>
          </a:prstGeom>
          <a:noFill/>
        </p:spPr>
      </p:pic>
      <p:pic>
        <p:nvPicPr>
          <p:cNvPr id="848899" name="Picture 3" descr="New nex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8088" y="6194425"/>
            <a:ext cx="468312" cy="606425"/>
          </a:xfrm>
          <a:prstGeom prst="rect">
            <a:avLst/>
          </a:prstGeom>
          <a:noFill/>
        </p:spPr>
      </p:pic>
      <p:pic>
        <p:nvPicPr>
          <p:cNvPr id="848900" name="Picture 4" descr="New TOC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8475" y="6194425"/>
            <a:ext cx="492125" cy="606425"/>
          </a:xfrm>
          <a:prstGeom prst="rect">
            <a:avLst/>
          </a:prstGeom>
          <a:noFill/>
        </p:spPr>
      </p:pic>
      <p:pic>
        <p:nvPicPr>
          <p:cNvPr id="848901" name="Picture 5" descr="end of sli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69275" y="5105400"/>
            <a:ext cx="593725" cy="846138"/>
          </a:xfrm>
          <a:prstGeom prst="rect">
            <a:avLst/>
          </a:prstGeom>
          <a:noFill/>
        </p:spPr>
      </p:pic>
      <p:pic>
        <p:nvPicPr>
          <p:cNvPr id="848902" name="Picture 6" descr="ch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879725" cy="800100"/>
          </a:xfrm>
          <a:prstGeom prst="rect">
            <a:avLst/>
          </a:prstGeom>
          <a:noFill/>
        </p:spPr>
      </p:pic>
      <p:pic>
        <p:nvPicPr>
          <p:cNvPr id="848903" name="Picture 7" descr="resources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6267450"/>
            <a:ext cx="1806575" cy="411163"/>
          </a:xfrm>
          <a:prstGeom prst="rect">
            <a:avLst/>
          </a:prstGeom>
          <a:noFill/>
        </p:spPr>
      </p:pic>
      <p:pic>
        <p:nvPicPr>
          <p:cNvPr id="848904" name="Picture 8" descr="hel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6202363"/>
            <a:ext cx="560388" cy="560387"/>
          </a:xfrm>
          <a:prstGeom prst="rect">
            <a:avLst/>
          </a:prstGeom>
          <a:noFill/>
        </p:spPr>
      </p:pic>
      <p:sp>
        <p:nvSpPr>
          <p:cNvPr id="848905" name="Text Box 9"/>
          <p:cNvSpPr txBox="1">
            <a:spLocks noChangeArrowheads="1"/>
          </p:cNvSpPr>
          <p:nvPr/>
        </p:nvSpPr>
        <p:spPr bwMode="auto">
          <a:xfrm>
            <a:off x="517525" y="5715000"/>
            <a:ext cx="809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chemeClr val="hlink"/>
                </a:solidFill>
              </a:rPr>
              <a:t>To return to the chapter summary click escape or close this document.</a:t>
            </a:r>
          </a:p>
        </p:txBody>
      </p:sp>
      <p:sp>
        <p:nvSpPr>
          <p:cNvPr id="848907" name="Text Box 11"/>
          <p:cNvSpPr txBox="1">
            <a:spLocks noChangeArrowheads="1"/>
          </p:cNvSpPr>
          <p:nvPr/>
        </p:nvSpPr>
        <p:spPr bwMode="auto">
          <a:xfrm>
            <a:off x="0" y="838200"/>
            <a:ext cx="2590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Animal</a:t>
            </a:r>
          </a:p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Cell or Plant cell?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Eukaryotic or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 Prokaryotic?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848909" name="Picture 13" descr="Animal cel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7463" y="914400"/>
            <a:ext cx="6586537" cy="5364704"/>
          </a:xfrm>
          <a:prstGeom prst="rect">
            <a:avLst/>
          </a:prstGeom>
          <a:noFill/>
        </p:spPr>
      </p:pic>
      <p:pic>
        <p:nvPicPr>
          <p:cNvPr id="848910" name="Picture 14" descr="Image Bank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17900" y="76200"/>
            <a:ext cx="2108200" cy="3937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4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90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040563"/>
            <a:ext cx="8229600" cy="27463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1400" b="1"/>
              <a:t>Section 11.1 Summary – pages 281 - 287</a:t>
            </a:r>
          </a:p>
        </p:txBody>
      </p:sp>
      <p:sp>
        <p:nvSpPr>
          <p:cNvPr id="879619" name="Rectangle 3"/>
          <p:cNvSpPr>
            <a:spLocks noChangeArrowheads="1"/>
          </p:cNvSpPr>
          <p:nvPr/>
        </p:nvSpPr>
        <p:spPr bwMode="auto">
          <a:xfrm>
            <a:off x="533400" y="3394075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altLang="en-US" sz="2400" b="0" dirty="0">
                <a:latin typeface="Times" pitchFamily="18" charset="0"/>
              </a:rPr>
              <a:t>The phosphate group is composed of one atom of phosphorus surrounded by four oxygen </a:t>
            </a:r>
            <a:r>
              <a:rPr lang="en-US" altLang="en-US" sz="2400" b="0" dirty="0" smtClean="0">
                <a:latin typeface="Times" pitchFamily="18" charset="0"/>
              </a:rPr>
              <a:t>atoms, it has a negative charge.</a:t>
            </a:r>
            <a:endParaRPr lang="en-US" altLang="en-US" sz="2400" b="0" i="1" dirty="0">
              <a:latin typeface="Times" pitchFamily="18" charset="0"/>
            </a:endParaRPr>
          </a:p>
        </p:txBody>
      </p:sp>
      <p:pic>
        <p:nvPicPr>
          <p:cNvPr id="879621" name="Picture 5" descr="end of 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9275" y="5105400"/>
            <a:ext cx="593725" cy="846138"/>
          </a:xfrm>
          <a:prstGeom prst="rect">
            <a:avLst/>
          </a:prstGeom>
          <a:noFill/>
        </p:spPr>
      </p:pic>
      <p:pic>
        <p:nvPicPr>
          <p:cNvPr id="879622" name="Picture 6" descr="New previou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6191250"/>
            <a:ext cx="492125" cy="606425"/>
          </a:xfrm>
          <a:prstGeom prst="rect">
            <a:avLst/>
          </a:prstGeom>
          <a:noFill/>
        </p:spPr>
      </p:pic>
      <p:pic>
        <p:nvPicPr>
          <p:cNvPr id="879623" name="Picture 7" descr="New TOC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8475" y="6194425"/>
            <a:ext cx="492125" cy="606425"/>
          </a:xfrm>
          <a:prstGeom prst="rect">
            <a:avLst/>
          </a:prstGeom>
          <a:noFill/>
        </p:spPr>
      </p:pic>
      <p:pic>
        <p:nvPicPr>
          <p:cNvPr id="879624" name="Picture 8" descr="New nex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8088" y="6194425"/>
            <a:ext cx="468312" cy="606425"/>
          </a:xfrm>
          <a:prstGeom prst="rect">
            <a:avLst/>
          </a:prstGeom>
          <a:noFill/>
        </p:spPr>
      </p:pic>
      <p:pic>
        <p:nvPicPr>
          <p:cNvPr id="879625" name="Picture 9" descr="hel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202363"/>
            <a:ext cx="560388" cy="560387"/>
          </a:xfrm>
          <a:prstGeom prst="rect">
            <a:avLst/>
          </a:prstGeom>
          <a:noFill/>
        </p:spPr>
      </p:pic>
      <p:pic>
        <p:nvPicPr>
          <p:cNvPr id="879626" name="Picture 10" descr="resource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6267450"/>
            <a:ext cx="1806575" cy="411163"/>
          </a:xfrm>
          <a:prstGeom prst="rect">
            <a:avLst/>
          </a:prstGeom>
          <a:noFill/>
        </p:spPr>
      </p:pic>
      <p:pic>
        <p:nvPicPr>
          <p:cNvPr id="879627" name="Picture 11" descr="Se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828800" cy="762000"/>
          </a:xfrm>
          <a:prstGeom prst="rect">
            <a:avLst/>
          </a:prstGeom>
          <a:noFill/>
        </p:spPr>
      </p:pic>
      <p:pic>
        <p:nvPicPr>
          <p:cNvPr id="879628" name="Picture 12" descr="Se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49500" y="0"/>
            <a:ext cx="5422900" cy="482600"/>
          </a:xfrm>
          <a:prstGeom prst="rect">
            <a:avLst/>
          </a:prstGeom>
          <a:noFill/>
        </p:spPr>
      </p:pic>
      <p:sp>
        <p:nvSpPr>
          <p:cNvPr id="879631" name="Rectangle 15"/>
          <p:cNvSpPr>
            <a:spLocks noChangeArrowheads="1"/>
          </p:cNvSpPr>
          <p:nvPr/>
        </p:nvSpPr>
        <p:spPr bwMode="auto">
          <a:xfrm>
            <a:off x="533400" y="1698625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altLang="en-US" sz="2400" b="0" dirty="0" smtClean="0">
                <a:latin typeface="Times" pitchFamily="18" charset="0"/>
              </a:rPr>
              <a:t>#1. The </a:t>
            </a:r>
            <a:r>
              <a:rPr lang="en-US" altLang="en-US" sz="2400" b="0" dirty="0">
                <a:latin typeface="Times" pitchFamily="18" charset="0"/>
              </a:rPr>
              <a:t>simple sugar in DNA, called </a:t>
            </a:r>
            <a:r>
              <a:rPr lang="en-US" altLang="en-US" sz="2400" b="0" dirty="0" err="1">
                <a:solidFill>
                  <a:srgbClr val="FF0066"/>
                </a:solidFill>
                <a:latin typeface="Times" pitchFamily="18" charset="0"/>
              </a:rPr>
              <a:t>deoxyribose</a:t>
            </a:r>
            <a:r>
              <a:rPr lang="en-US" altLang="en-US" sz="2400" b="0" dirty="0">
                <a:solidFill>
                  <a:srgbClr val="FF0066"/>
                </a:solidFill>
                <a:latin typeface="Times" pitchFamily="18" charset="0"/>
              </a:rPr>
              <a:t> (</a:t>
            </a:r>
            <a:r>
              <a:rPr lang="en-US" altLang="en-US" sz="2400" b="0" dirty="0" err="1">
                <a:solidFill>
                  <a:srgbClr val="FF0066"/>
                </a:solidFill>
                <a:latin typeface="Times" pitchFamily="18" charset="0"/>
              </a:rPr>
              <a:t>dee</a:t>
            </a:r>
            <a:r>
              <a:rPr lang="en-US" altLang="en-US" sz="2400" b="0" dirty="0">
                <a:solidFill>
                  <a:srgbClr val="FF0066"/>
                </a:solidFill>
                <a:latin typeface="Times" pitchFamily="18" charset="0"/>
              </a:rPr>
              <a:t> </a:t>
            </a:r>
            <a:r>
              <a:rPr lang="en-US" altLang="en-US" sz="2400" b="0" dirty="0" err="1">
                <a:solidFill>
                  <a:srgbClr val="FF0066"/>
                </a:solidFill>
                <a:latin typeface="Times" pitchFamily="18" charset="0"/>
              </a:rPr>
              <a:t>ahk</a:t>
            </a:r>
            <a:r>
              <a:rPr lang="en-US" altLang="en-US" sz="2400" b="0" dirty="0">
                <a:solidFill>
                  <a:srgbClr val="FF0066"/>
                </a:solidFill>
                <a:latin typeface="Times" pitchFamily="18" charset="0"/>
              </a:rPr>
              <a:t> </a:t>
            </a:r>
            <a:r>
              <a:rPr lang="en-US" altLang="en-US" sz="2400" b="0" dirty="0" err="1">
                <a:solidFill>
                  <a:srgbClr val="FF0066"/>
                </a:solidFill>
                <a:latin typeface="Times" pitchFamily="18" charset="0"/>
              </a:rPr>
              <a:t>sih</a:t>
            </a:r>
            <a:r>
              <a:rPr lang="en-US" altLang="en-US" sz="2400" b="0" dirty="0">
                <a:solidFill>
                  <a:srgbClr val="FF0066"/>
                </a:solidFill>
                <a:latin typeface="Times" pitchFamily="18" charset="0"/>
              </a:rPr>
              <a:t> RI </a:t>
            </a:r>
            <a:r>
              <a:rPr lang="en-US" altLang="en-US" sz="2400" b="0" dirty="0" err="1">
                <a:solidFill>
                  <a:srgbClr val="FF0066"/>
                </a:solidFill>
                <a:latin typeface="Times" pitchFamily="18" charset="0"/>
              </a:rPr>
              <a:t>bos</a:t>
            </a:r>
            <a:r>
              <a:rPr lang="en-US" altLang="en-US" sz="2400" b="0" dirty="0">
                <a:solidFill>
                  <a:srgbClr val="FF0066"/>
                </a:solidFill>
                <a:latin typeface="Times" pitchFamily="18" charset="0"/>
              </a:rPr>
              <a:t>)</a:t>
            </a:r>
            <a:r>
              <a:rPr lang="en-US" altLang="en-US" sz="2400" b="0" dirty="0">
                <a:latin typeface="Times" pitchFamily="18" charset="0"/>
              </a:rPr>
              <a:t>, gives DNA its name</a:t>
            </a:r>
            <a:r>
              <a:rPr lang="en-US" altLang="en-US" sz="2400" b="0" dirty="0" smtClean="0">
                <a:latin typeface="Times" pitchFamily="18" charset="0"/>
              </a:rPr>
              <a:t>— </a:t>
            </a:r>
            <a:r>
              <a:rPr lang="en-US" altLang="en-US" sz="2400" b="1" dirty="0" smtClean="0">
                <a:latin typeface="Times" pitchFamily="18" charset="0"/>
              </a:rPr>
              <a:t>deoxyribonucleic </a:t>
            </a:r>
            <a:r>
              <a:rPr lang="en-US" altLang="en-US" sz="2400" b="1" dirty="0">
                <a:latin typeface="Times" pitchFamily="18" charset="0"/>
              </a:rPr>
              <a:t>acid.</a:t>
            </a:r>
            <a:endParaRPr lang="en-US" altLang="en-US" sz="2400" b="1" dirty="0">
              <a:latin typeface="MS Shell Dlg" charset="0"/>
            </a:endParaRPr>
          </a:p>
        </p:txBody>
      </p:sp>
      <p:pic>
        <p:nvPicPr>
          <p:cNvPr id="879633" name="Picture 17" descr="audio image blue">
            <a:hlinkClick r:id="" action="ppaction://noaction">
              <a:snd r:embed="rId11" name="11-deoxyribose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94588" y="2630488"/>
            <a:ext cx="354012" cy="354012"/>
          </a:xfrm>
          <a:prstGeom prst="rect">
            <a:avLst/>
          </a:prstGeom>
          <a:noFill/>
        </p:spPr>
      </p:pic>
      <p:sp>
        <p:nvSpPr>
          <p:cNvPr id="879634" name="Text Box 18"/>
          <p:cNvSpPr txBox="1">
            <a:spLocks noChangeArrowheads="1"/>
          </p:cNvSpPr>
          <p:nvPr/>
        </p:nvSpPr>
        <p:spPr bwMode="auto">
          <a:xfrm>
            <a:off x="565150" y="914400"/>
            <a:ext cx="56578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3600">
                <a:solidFill>
                  <a:schemeClr val="tx2"/>
                </a:solidFill>
                <a:latin typeface="Times" pitchFamily="18" charset="0"/>
              </a:rPr>
              <a:t>The structure of nucleotides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7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7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87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19" grpId="0" autoUpdateAnimBg="0"/>
      <p:bldP spid="87963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630" name="Picture 38" descr="Nucleot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600325"/>
            <a:ext cx="4495800" cy="2178050"/>
          </a:xfrm>
          <a:prstGeom prst="rect">
            <a:avLst/>
          </a:prstGeom>
          <a:noFill/>
        </p:spPr>
      </p:pic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040563"/>
            <a:ext cx="8229600" cy="27463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1400" b="1"/>
              <a:t>Section 11.1 Summary – pages 281 - 287</a:t>
            </a:r>
          </a:p>
        </p:txBody>
      </p:sp>
      <p:sp>
        <p:nvSpPr>
          <p:cNvPr id="878595" name="Rectangle 3"/>
          <p:cNvSpPr>
            <a:spLocks noChangeArrowheads="1"/>
          </p:cNvSpPr>
          <p:nvPr/>
        </p:nvSpPr>
        <p:spPr bwMode="auto">
          <a:xfrm>
            <a:off x="0" y="144780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0" dirty="0" smtClean="0">
                <a:latin typeface="Times" pitchFamily="18" charset="0"/>
              </a:rPr>
              <a:t>#2. DNA </a:t>
            </a:r>
            <a:r>
              <a:rPr lang="en-US" sz="2400" b="0" dirty="0">
                <a:latin typeface="Times" pitchFamily="18" charset="0"/>
              </a:rPr>
              <a:t>is a polymer made of repeating subunits called nucleotides</a:t>
            </a:r>
            <a:r>
              <a:rPr lang="en-US" sz="2400" b="0" dirty="0" smtClean="0">
                <a:latin typeface="Times" pitchFamily="18" charset="0"/>
              </a:rPr>
              <a:t>.  The backbone is made up of the Sugar and Phosphate group.</a:t>
            </a:r>
            <a:endParaRPr lang="en-US" sz="2400" b="0" i="1" dirty="0">
              <a:latin typeface="Times" pitchFamily="18" charset="0"/>
            </a:endParaRPr>
          </a:p>
        </p:txBody>
      </p:sp>
      <p:pic>
        <p:nvPicPr>
          <p:cNvPr id="878597" name="Picture 5" descr="end of sl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9275" y="5097463"/>
            <a:ext cx="593725" cy="846137"/>
          </a:xfrm>
          <a:prstGeom prst="rect">
            <a:avLst/>
          </a:prstGeom>
          <a:noFill/>
        </p:spPr>
      </p:pic>
      <p:pic>
        <p:nvPicPr>
          <p:cNvPr id="878598" name="Picture 6" descr="New previou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6191250"/>
            <a:ext cx="492125" cy="606425"/>
          </a:xfrm>
          <a:prstGeom prst="rect">
            <a:avLst/>
          </a:prstGeom>
          <a:noFill/>
        </p:spPr>
      </p:pic>
      <p:pic>
        <p:nvPicPr>
          <p:cNvPr id="878599" name="Picture 7" descr="New TOC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8475" y="6194425"/>
            <a:ext cx="492125" cy="606425"/>
          </a:xfrm>
          <a:prstGeom prst="rect">
            <a:avLst/>
          </a:prstGeom>
          <a:noFill/>
        </p:spPr>
      </p:pic>
      <p:pic>
        <p:nvPicPr>
          <p:cNvPr id="878600" name="Picture 8" descr="New nex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8088" y="6194425"/>
            <a:ext cx="468312" cy="606425"/>
          </a:xfrm>
          <a:prstGeom prst="rect">
            <a:avLst/>
          </a:prstGeom>
          <a:noFill/>
        </p:spPr>
      </p:pic>
      <p:pic>
        <p:nvPicPr>
          <p:cNvPr id="878601" name="Picture 9" descr="hel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6202363"/>
            <a:ext cx="560388" cy="560387"/>
          </a:xfrm>
          <a:prstGeom prst="rect">
            <a:avLst/>
          </a:prstGeom>
          <a:noFill/>
        </p:spPr>
      </p:pic>
      <p:pic>
        <p:nvPicPr>
          <p:cNvPr id="878602" name="Picture 10" descr="resource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6267450"/>
            <a:ext cx="1806575" cy="411163"/>
          </a:xfrm>
          <a:prstGeom prst="rect">
            <a:avLst/>
          </a:prstGeom>
          <a:noFill/>
        </p:spPr>
      </p:pic>
      <p:pic>
        <p:nvPicPr>
          <p:cNvPr id="878603" name="Picture 11" descr="Se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828800" cy="762000"/>
          </a:xfrm>
          <a:prstGeom prst="rect">
            <a:avLst/>
          </a:prstGeom>
          <a:noFill/>
        </p:spPr>
      </p:pic>
      <p:pic>
        <p:nvPicPr>
          <p:cNvPr id="878604" name="Picture 12" descr="Se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49500" y="0"/>
            <a:ext cx="5422900" cy="482600"/>
          </a:xfrm>
          <a:prstGeom prst="rect">
            <a:avLst/>
          </a:prstGeom>
          <a:noFill/>
        </p:spPr>
      </p:pic>
      <p:sp>
        <p:nvSpPr>
          <p:cNvPr id="878605" name="Rectangle 13"/>
          <p:cNvSpPr>
            <a:spLocks noChangeArrowheads="1"/>
          </p:cNvSpPr>
          <p:nvPr/>
        </p:nvSpPr>
        <p:spPr bwMode="auto">
          <a:xfrm>
            <a:off x="457200" y="4822825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b="0" dirty="0">
                <a:latin typeface="Times" pitchFamily="18" charset="0"/>
              </a:rPr>
              <a:t>Nucleotides have three parts: </a:t>
            </a:r>
            <a:r>
              <a:rPr lang="en-US" sz="2400" dirty="0">
                <a:latin typeface="Times" pitchFamily="18" charset="0"/>
              </a:rPr>
              <a:t>a</a:t>
            </a:r>
            <a:r>
              <a:rPr lang="en-US" sz="2400" b="1" dirty="0">
                <a:latin typeface="Times" pitchFamily="18" charset="0"/>
              </a:rPr>
              <a:t> simple sugar, </a:t>
            </a:r>
            <a:r>
              <a:rPr lang="en-US" sz="2400" dirty="0">
                <a:latin typeface="Times" pitchFamily="18" charset="0"/>
              </a:rPr>
              <a:t>a</a:t>
            </a:r>
            <a:r>
              <a:rPr lang="en-US" sz="2400" b="1" dirty="0">
                <a:latin typeface="Times" pitchFamily="18" charset="0"/>
              </a:rPr>
              <a:t> phosphate group, </a:t>
            </a:r>
            <a:r>
              <a:rPr lang="en-US" sz="2400" dirty="0">
                <a:latin typeface="Times" pitchFamily="18" charset="0"/>
              </a:rPr>
              <a:t>and a </a:t>
            </a:r>
            <a:r>
              <a:rPr lang="en-US" sz="2400" b="1" dirty="0">
                <a:latin typeface="Times" pitchFamily="18" charset="0"/>
              </a:rPr>
              <a:t>nitrogenous base.</a:t>
            </a:r>
          </a:p>
        </p:txBody>
      </p:sp>
      <p:sp>
        <p:nvSpPr>
          <p:cNvPr id="878616" name="Text Box 24"/>
          <p:cNvSpPr txBox="1">
            <a:spLocks noChangeArrowheads="1"/>
          </p:cNvSpPr>
          <p:nvPr/>
        </p:nvSpPr>
        <p:spPr bwMode="auto">
          <a:xfrm>
            <a:off x="2362200" y="2895600"/>
            <a:ext cx="1066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buFontTx/>
              <a:buNone/>
            </a:pPr>
            <a:r>
              <a:rPr lang="en-US" sz="1400" b="0">
                <a:solidFill>
                  <a:srgbClr val="140000"/>
                </a:solidFill>
                <a:latin typeface="Times" pitchFamily="18" charset="0"/>
              </a:rPr>
              <a:t>Phosphate group</a:t>
            </a:r>
          </a:p>
        </p:txBody>
      </p:sp>
      <p:sp>
        <p:nvSpPr>
          <p:cNvPr id="878617" name="Text Box 25"/>
          <p:cNvSpPr txBox="1">
            <a:spLocks noChangeArrowheads="1"/>
          </p:cNvSpPr>
          <p:nvPr/>
        </p:nvSpPr>
        <p:spPr bwMode="auto">
          <a:xfrm>
            <a:off x="3975100" y="4287838"/>
            <a:ext cx="169227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1400" b="0">
                <a:solidFill>
                  <a:srgbClr val="140000"/>
                </a:solidFill>
                <a:latin typeface="Times" pitchFamily="18" charset="0"/>
              </a:rPr>
              <a:t>Sugar (deoxyribose)</a:t>
            </a:r>
          </a:p>
        </p:txBody>
      </p:sp>
      <p:sp>
        <p:nvSpPr>
          <p:cNvPr id="878629" name="Text Box 37"/>
          <p:cNvSpPr txBox="1">
            <a:spLocks noChangeArrowheads="1"/>
          </p:cNvSpPr>
          <p:nvPr/>
        </p:nvSpPr>
        <p:spPr bwMode="auto">
          <a:xfrm>
            <a:off x="5486400" y="2743200"/>
            <a:ext cx="11128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1400" b="0">
                <a:solidFill>
                  <a:srgbClr val="140000"/>
                </a:solidFill>
                <a:latin typeface="Times" pitchFamily="18" charset="0"/>
              </a:rPr>
              <a:t>Nitrogenous base</a:t>
            </a:r>
          </a:p>
        </p:txBody>
      </p:sp>
      <p:sp>
        <p:nvSpPr>
          <p:cNvPr id="878631" name="Text Box 39"/>
          <p:cNvSpPr txBox="1">
            <a:spLocks noChangeArrowheads="1"/>
          </p:cNvSpPr>
          <p:nvPr/>
        </p:nvSpPr>
        <p:spPr bwMode="auto">
          <a:xfrm>
            <a:off x="565150" y="914400"/>
            <a:ext cx="56578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3600">
                <a:solidFill>
                  <a:schemeClr val="tx2"/>
                </a:solidFill>
                <a:latin typeface="Times" pitchFamily="18" charset="0"/>
              </a:rPr>
              <a:t>The structure of nucleotides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7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60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040563"/>
            <a:ext cx="8229600" cy="27463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1400" b="1"/>
              <a:t>Section 11.1 Summary – pages 281 - 287</a:t>
            </a:r>
          </a:p>
        </p:txBody>
      </p:sp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533400" y="1809750"/>
            <a:ext cx="792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b="0" dirty="0">
                <a:latin typeface="Times" pitchFamily="18" charset="0"/>
              </a:rPr>
              <a:t>Although the environment influences how an organism develops, the </a:t>
            </a:r>
            <a:r>
              <a:rPr lang="en-US" sz="2400" b="1" dirty="0">
                <a:latin typeface="Times" pitchFamily="18" charset="0"/>
              </a:rPr>
              <a:t>genetic information that is held in the molecules of DNA </a:t>
            </a:r>
            <a:r>
              <a:rPr lang="en-US" sz="2400" b="0" dirty="0">
                <a:latin typeface="Times" pitchFamily="18" charset="0"/>
              </a:rPr>
              <a:t>ultimately determines an organism’s traits</a:t>
            </a:r>
            <a:r>
              <a:rPr lang="en-US" b="0" dirty="0">
                <a:latin typeface="Times" pitchFamily="18" charset="0"/>
              </a:rPr>
              <a:t>.</a:t>
            </a:r>
            <a:endParaRPr lang="en-US" b="0" i="1" dirty="0">
              <a:latin typeface="Times" pitchFamily="18" charset="0"/>
            </a:endParaRPr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533400" y="3984625"/>
            <a:ext cx="78660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b="0" dirty="0">
                <a:latin typeface="Times" pitchFamily="18" charset="0"/>
              </a:rPr>
              <a:t>DNA achieves its control by </a:t>
            </a:r>
            <a:r>
              <a:rPr lang="en-US" sz="2400" b="1" dirty="0">
                <a:latin typeface="Times" pitchFamily="18" charset="0"/>
              </a:rPr>
              <a:t>determining the structure of proteins.</a:t>
            </a:r>
          </a:p>
        </p:txBody>
      </p:sp>
      <p:pic>
        <p:nvPicPr>
          <p:cNvPr id="165944" name="Picture 56" descr="end of 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9275" y="5105400"/>
            <a:ext cx="593725" cy="846138"/>
          </a:xfrm>
          <a:prstGeom prst="rect">
            <a:avLst/>
          </a:prstGeom>
          <a:noFill/>
        </p:spPr>
      </p:pic>
      <p:pic>
        <p:nvPicPr>
          <p:cNvPr id="165945" name="Picture 57" descr="New previou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6191250"/>
            <a:ext cx="492125" cy="606425"/>
          </a:xfrm>
          <a:prstGeom prst="rect">
            <a:avLst/>
          </a:prstGeom>
          <a:noFill/>
        </p:spPr>
      </p:pic>
      <p:pic>
        <p:nvPicPr>
          <p:cNvPr id="165946" name="Picture 58" descr="New TOC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8475" y="6194425"/>
            <a:ext cx="492125" cy="606425"/>
          </a:xfrm>
          <a:prstGeom prst="rect">
            <a:avLst/>
          </a:prstGeom>
          <a:noFill/>
        </p:spPr>
      </p:pic>
      <p:pic>
        <p:nvPicPr>
          <p:cNvPr id="165947" name="Picture 59" descr="New nex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8088" y="6194425"/>
            <a:ext cx="468312" cy="606425"/>
          </a:xfrm>
          <a:prstGeom prst="rect">
            <a:avLst/>
          </a:prstGeom>
          <a:noFill/>
        </p:spPr>
      </p:pic>
      <p:pic>
        <p:nvPicPr>
          <p:cNvPr id="165948" name="Picture 60" descr="hel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202363"/>
            <a:ext cx="560388" cy="560387"/>
          </a:xfrm>
          <a:prstGeom prst="rect">
            <a:avLst/>
          </a:prstGeom>
          <a:noFill/>
        </p:spPr>
      </p:pic>
      <p:pic>
        <p:nvPicPr>
          <p:cNvPr id="165953" name="Picture 65" descr="resource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6267450"/>
            <a:ext cx="1806575" cy="411163"/>
          </a:xfrm>
          <a:prstGeom prst="rect">
            <a:avLst/>
          </a:prstGeom>
          <a:noFill/>
        </p:spPr>
      </p:pic>
      <p:pic>
        <p:nvPicPr>
          <p:cNvPr id="165958" name="Picture 70" descr="Se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828800" cy="762000"/>
          </a:xfrm>
          <a:prstGeom prst="rect">
            <a:avLst/>
          </a:prstGeom>
          <a:noFill/>
        </p:spPr>
      </p:pic>
      <p:pic>
        <p:nvPicPr>
          <p:cNvPr id="165959" name="Picture 71" descr="Se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49500" y="0"/>
            <a:ext cx="5422900" cy="482600"/>
          </a:xfrm>
          <a:prstGeom prst="rect">
            <a:avLst/>
          </a:prstGeom>
          <a:noFill/>
        </p:spPr>
      </p:pic>
      <p:sp>
        <p:nvSpPr>
          <p:cNvPr id="165960" name="Text Box 72"/>
          <p:cNvSpPr txBox="1">
            <a:spLocks noChangeArrowheads="1"/>
          </p:cNvSpPr>
          <p:nvPr/>
        </p:nvSpPr>
        <p:spPr bwMode="auto">
          <a:xfrm>
            <a:off x="565150" y="914400"/>
            <a:ext cx="71910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3600" dirty="0" smtClean="0">
                <a:solidFill>
                  <a:schemeClr val="tx2"/>
                </a:solidFill>
                <a:latin typeface="Times" pitchFamily="18" charset="0"/>
              </a:rPr>
              <a:t>#2. What are the two functions </a:t>
            </a:r>
            <a:r>
              <a:rPr lang="en-US" sz="3600" dirty="0">
                <a:solidFill>
                  <a:schemeClr val="tx2"/>
                </a:solidFill>
                <a:latin typeface="Times" pitchFamily="18" charset="0"/>
              </a:rPr>
              <a:t>DNA?</a:t>
            </a:r>
          </a:p>
        </p:txBody>
      </p:sp>
      <p:pic>
        <p:nvPicPr>
          <p:cNvPr id="14" name="Picture 18" descr="Fi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143000"/>
            <a:ext cx="6248400" cy="549674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6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DNA/ RNA Beads p. 43NB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525963"/>
          </a:xfrm>
        </p:spPr>
        <p:txBody>
          <a:bodyPr/>
          <a:lstStyle/>
          <a:p>
            <a:r>
              <a:rPr lang="en-US" dirty="0" smtClean="0"/>
              <a:t>Back bone= Phosphate &amp; Sugar (</a:t>
            </a:r>
            <a:r>
              <a:rPr lang="en-US" dirty="0" smtClean="0">
                <a:solidFill>
                  <a:srgbClr val="C00000"/>
                </a:solidFill>
              </a:rPr>
              <a:t>Red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chemeClr val="bg1"/>
                </a:solidFill>
              </a:rPr>
              <a:t>White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Nitrogen Bases= Adenine (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en-US" dirty="0" smtClean="0"/>
              <a:t>)=Thymine (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)</a:t>
            </a:r>
          </a:p>
          <a:p>
            <a:pPr lvl="6">
              <a:buNone/>
            </a:pPr>
            <a:r>
              <a:rPr lang="en-US" sz="3200" dirty="0" smtClean="0"/>
              <a:t>Cytosine (</a:t>
            </a:r>
            <a:r>
              <a:rPr lang="en-US" sz="3200" dirty="0" smtClean="0">
                <a:solidFill>
                  <a:srgbClr val="FFFF00"/>
                </a:solidFill>
              </a:rPr>
              <a:t>Yellow</a:t>
            </a:r>
            <a:r>
              <a:rPr lang="en-US" sz="3200" dirty="0" smtClean="0"/>
              <a:t> )=-Guanine (</a:t>
            </a:r>
            <a:r>
              <a:rPr lang="en-US" sz="3200" dirty="0" smtClean="0">
                <a:solidFill>
                  <a:srgbClr val="FFC000"/>
                </a:solidFill>
              </a:rPr>
              <a:t>Orange</a:t>
            </a:r>
            <a:r>
              <a:rPr lang="en-US" sz="3200" dirty="0" smtClean="0"/>
              <a:t>)</a:t>
            </a:r>
          </a:p>
          <a:p>
            <a:pPr lvl="6">
              <a:buNone/>
            </a:pPr>
            <a:r>
              <a:rPr lang="en-US" sz="3200" dirty="0" err="1" smtClean="0"/>
              <a:t>Uracil</a:t>
            </a:r>
            <a:r>
              <a:rPr lang="en-US" sz="3200" dirty="0" smtClean="0"/>
              <a:t> (</a:t>
            </a:r>
            <a:r>
              <a:rPr lang="en-US" sz="3200" dirty="0" smtClean="0">
                <a:solidFill>
                  <a:srgbClr val="FF00FF"/>
                </a:solidFill>
              </a:rPr>
              <a:t>Pink</a:t>
            </a:r>
            <a:r>
              <a:rPr lang="en-US" sz="3200" dirty="0" smtClean="0"/>
              <a:t>)  RNA</a:t>
            </a:r>
            <a:endParaRPr lang="en-US" sz="4400" dirty="0" smtClean="0"/>
          </a:p>
          <a:p>
            <a:r>
              <a:rPr lang="en-US" dirty="0" smtClean="0"/>
              <a:t>Hydrogen bond (clear barbell)</a:t>
            </a:r>
          </a:p>
          <a:p>
            <a:r>
              <a:rPr lang="en-US" dirty="0" smtClean="0">
                <a:hlinkClick r:id="rId2"/>
              </a:rPr>
              <a:t>http://learn.genetics.utah.edu/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WS - DNA Model Discussion questions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1106</Words>
  <Application>Microsoft Office PowerPoint</Application>
  <PresentationFormat>On-screen Show (4:3)</PresentationFormat>
  <Paragraphs>180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DNA &amp; the future generations</vt:lpstr>
      <vt:lpstr>6.3 Section Summary 6.3 – pages 157-163</vt:lpstr>
      <vt:lpstr>6.3 Section Summary 6.3 – pages 157-163</vt:lpstr>
      <vt:lpstr>Slide 4</vt:lpstr>
      <vt:lpstr>Slide 5</vt:lpstr>
      <vt:lpstr>Section 11.1 Summary – pages 281 - 287</vt:lpstr>
      <vt:lpstr>Section 11.1 Summary – pages 281 - 287</vt:lpstr>
      <vt:lpstr>Section 11.1 Summary – pages 281 - 287</vt:lpstr>
      <vt:lpstr>DNA/ RNA Beads p. 43NB</vt:lpstr>
      <vt:lpstr>DNA Model Discussion Questions p. 43NB</vt:lpstr>
      <vt:lpstr>DNA Model Discussion Questions</vt:lpstr>
      <vt:lpstr>Section 11.1 Summary – pages 281 - 287</vt:lpstr>
      <vt:lpstr>Learn.genetics.utah.edu</vt:lpstr>
      <vt:lpstr>Cracking the Code</vt:lpstr>
      <vt:lpstr>Protein Synthesis</vt:lpstr>
      <vt:lpstr>Section 11.2 Summary – pages 288 - 295</vt:lpstr>
      <vt:lpstr>Genetically Modified Organisms</vt:lpstr>
      <vt:lpstr>Place the following in order from smallest to largest: chromosome, nucleotide, cell, DNA, nucleus</vt:lpstr>
      <vt:lpstr>Epigenetics</vt:lpstr>
      <vt:lpstr>What would you like to learn next time?</vt:lpstr>
      <vt:lpstr>Works Cited</vt:lpstr>
    </vt:vector>
  </TitlesOfParts>
  <Company>WUSD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&amp; the future generations</dc:title>
  <dc:creator>WUSD</dc:creator>
  <cp:lastModifiedBy>WUSD</cp:lastModifiedBy>
  <cp:revision>6</cp:revision>
  <dcterms:created xsi:type="dcterms:W3CDTF">2014-04-28T14:01:06Z</dcterms:created>
  <dcterms:modified xsi:type="dcterms:W3CDTF">2014-04-28T14:24:58Z</dcterms:modified>
</cp:coreProperties>
</file>