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7" r:id="rId11"/>
    <p:sldId id="25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3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1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6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5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3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2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9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1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2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1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193E4-621D-4F5E-A624-683764AB513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8D56E-43C5-4239-B467-9958B481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1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xnews.com/politics/2015/01/29/keystone-bill-clears-senate-hurdle/" TargetMode="External"/><Relationship Id="rId2" Type="http://schemas.openxmlformats.org/officeDocument/2006/relationships/hyperlink" Target="http://www.cbsnews.com/news/how-would-the-keystone-pipeline-affect-oil-and-gas-pric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oxnews.com/politics/2015/02/18/train-derailment-renews-debate-over-keystone-safety-rail-vs-pipelines-for-oil/" TargetMode="External"/><Relationship Id="rId4" Type="http://schemas.openxmlformats.org/officeDocument/2006/relationships/hyperlink" Target="http://www.huffingtonpost.com/2015/01/12/senate-keystone-pipeline_n_645938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Chemistry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Hydrocarbons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16" y="3867150"/>
            <a:ext cx="41910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299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Ed Project – Hydrocarbons</a:t>
            </a:r>
            <a:br>
              <a:rPr lang="en-US" dirty="0" smtClean="0"/>
            </a:br>
            <a:r>
              <a:rPr lang="en-US" dirty="0" smtClean="0"/>
              <a:t>.5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Hydrocarbons such as Petroleum are a source of Nonrenewable Energy</a:t>
            </a:r>
          </a:p>
          <a:p>
            <a:r>
              <a:rPr lang="en-US" dirty="0" smtClean="0"/>
              <a:t>Write a 2 – 3 page paper on types of Fossil Fuels, provide possible solutions to our addiction to burning fossil fuels. </a:t>
            </a:r>
          </a:p>
          <a:p>
            <a:r>
              <a:rPr lang="en-US" dirty="0" smtClean="0"/>
              <a:t>Include in your paper why there are different viscosities of Motor oil used in cars around the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53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Chemistry in the </a:t>
            </a:r>
            <a:r>
              <a:rPr lang="en-US" dirty="0" smtClean="0"/>
              <a:t>Community, </a:t>
            </a:r>
            <a:r>
              <a:rPr lang="en-US" dirty="0"/>
              <a:t>p. </a:t>
            </a:r>
            <a:r>
              <a:rPr lang="en-US" dirty="0" smtClean="0"/>
              <a:t>208 - 230, </a:t>
            </a:r>
            <a:r>
              <a:rPr lang="en-US" dirty="0"/>
              <a:t>2006, W.H. Freeman Co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Chemistry Matter &amp; Change, p. 696 -  725 – 726, 2005, McGraw Hill, Glencoe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5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Hydrocarbons</a:t>
            </a:r>
            <a:br>
              <a:rPr lang="en-US" dirty="0" smtClean="0"/>
            </a:br>
            <a:r>
              <a:rPr lang="en-US" dirty="0" smtClean="0"/>
              <a:t>Write the </a:t>
            </a:r>
            <a:r>
              <a:rPr lang="en-US" dirty="0"/>
              <a:t>M</a:t>
            </a:r>
            <a:r>
              <a:rPr lang="en-US" dirty="0" smtClean="0"/>
              <a:t>olecular Formula.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815" y="1825625"/>
            <a:ext cx="5564370" cy="4351338"/>
          </a:xfrm>
        </p:spPr>
      </p:pic>
    </p:spTree>
    <p:extLst>
      <p:ext uri="{BB962C8B-B14F-4D97-AF65-F5344CB8AC3E}">
        <p14:creationId xmlns:p14="http://schemas.microsoft.com/office/powerpoint/2010/main" val="334944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Petroleum – Crude Oil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Coal Oil &amp; Natural Gas are all forms of fossil fuels we use for energy.</a:t>
            </a:r>
          </a:p>
          <a:p>
            <a:r>
              <a:rPr lang="en-US" dirty="0" smtClean="0"/>
              <a:t>500 million years ago, dead animals and plants were buried in sediment. Pressure, heat, &amp; microbes converted the dead organisms into Fossil Fuels.</a:t>
            </a:r>
          </a:p>
          <a:p>
            <a:r>
              <a:rPr lang="en-US" dirty="0" smtClean="0"/>
              <a:t>Non renewable, only because we use it too fast, if we could just wait a few million years….?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4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 smtClean="0"/>
              <a:t>Petroleum – Crude 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6068"/>
            <a:ext cx="11353800" cy="5120895"/>
          </a:xfrm>
        </p:spPr>
        <p:txBody>
          <a:bodyPr/>
          <a:lstStyle/>
          <a:p>
            <a:r>
              <a:rPr lang="en-US" dirty="0" smtClean="0"/>
              <a:t>We can not use it in its natural state, it has to be refined.</a:t>
            </a:r>
          </a:p>
          <a:p>
            <a:r>
              <a:rPr lang="en-US" dirty="0" smtClean="0"/>
              <a:t>In order to refine it, we must transport it, ship, rail, barrel etc.</a:t>
            </a:r>
          </a:p>
          <a:p>
            <a:r>
              <a:rPr lang="en-US" dirty="0" smtClean="0"/>
              <a:t>Refining entails separating out in to simpler mixes of fuel.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104" y="2669460"/>
            <a:ext cx="6369741" cy="418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71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Petroleum in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Gasoline 89%</a:t>
            </a:r>
          </a:p>
          <a:p>
            <a:pPr lvl="1"/>
            <a:r>
              <a:rPr lang="en-US" dirty="0" smtClean="0"/>
              <a:t>Power our vehicles and transportation systems</a:t>
            </a:r>
          </a:p>
          <a:p>
            <a:r>
              <a:rPr lang="en-US" dirty="0" smtClean="0"/>
              <a:t>Petroleum Based Products 7%</a:t>
            </a:r>
          </a:p>
          <a:p>
            <a:pPr lvl="1"/>
            <a:r>
              <a:rPr lang="en-US" dirty="0" smtClean="0"/>
              <a:t>It is used as a raw material to make: CD’s, sports equipment, clothing, automobile parts, plastic Credit Cards, carpeting, and even prescription drugs.</a:t>
            </a:r>
          </a:p>
          <a:p>
            <a:r>
              <a:rPr lang="en-US" dirty="0" smtClean="0"/>
              <a:t>Lubricants 4%</a:t>
            </a:r>
          </a:p>
          <a:p>
            <a:pPr lvl="1"/>
            <a:r>
              <a:rPr lang="en-US" dirty="0" smtClean="0"/>
              <a:t>Road paving materials, </a:t>
            </a:r>
            <a:r>
              <a:rPr lang="en-US" dirty="0" err="1" smtClean="0"/>
              <a:t>vaseline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6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Petroleum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every gallon of gas you pump into your car, only 20% is actually used to move your car.</a:t>
            </a:r>
          </a:p>
          <a:p>
            <a:pPr lvl="1"/>
            <a:r>
              <a:rPr lang="en-US" dirty="0" smtClean="0"/>
              <a:t>The rest is used to move the engine parts, wasted as friction (tires on the road), lost as heat energy.</a:t>
            </a:r>
          </a:p>
          <a:p>
            <a:r>
              <a:rPr lang="en-US" dirty="0" smtClean="0"/>
              <a:t>Typical for the industry</a:t>
            </a:r>
          </a:p>
          <a:p>
            <a:pPr lvl="1"/>
            <a:r>
              <a:rPr lang="en-US" dirty="0" smtClean="0"/>
              <a:t>20% efficient, for every gallon of gas used to produce something, 5 gallons are burned.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5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86" y="218941"/>
            <a:ext cx="10735614" cy="147174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Activity:</a:t>
            </a:r>
            <a:r>
              <a:rPr lang="en-US" dirty="0" smtClean="0"/>
              <a:t> Chemical Equations</a:t>
            </a:r>
            <a:br>
              <a:rPr lang="en-US" dirty="0" smtClean="0"/>
            </a:br>
            <a:r>
              <a:rPr lang="en-US" dirty="0" smtClean="0"/>
              <a:t>Build these molecules with the atoms and bonds from the kit.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dirty="0" smtClean="0"/>
              <a:t> + 2O</a:t>
            </a:r>
            <a:r>
              <a:rPr lang="en-US" baseline="-25000" dirty="0" smtClean="0"/>
              <a:t>2</a:t>
            </a:r>
            <a:r>
              <a:rPr lang="en-US" dirty="0" smtClean="0"/>
              <a:t> -&gt; CO</a:t>
            </a:r>
            <a:r>
              <a:rPr lang="en-US" baseline="-25000" dirty="0" smtClean="0"/>
              <a:t>2</a:t>
            </a:r>
            <a:r>
              <a:rPr lang="en-US" dirty="0" smtClean="0"/>
              <a:t> + 2H</a:t>
            </a:r>
            <a:r>
              <a:rPr lang="en-US" baseline="-25000" dirty="0" smtClean="0"/>
              <a:t>2</a:t>
            </a:r>
            <a:r>
              <a:rPr lang="en-US" dirty="0" smtClean="0"/>
              <a:t>O + Energy</a:t>
            </a:r>
          </a:p>
          <a:p>
            <a:r>
              <a:rPr lang="en-US" dirty="0" smtClean="0"/>
              <a:t>2C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6</a:t>
            </a:r>
            <a:r>
              <a:rPr lang="en-US" dirty="0" smtClean="0"/>
              <a:t> + 7O</a:t>
            </a:r>
            <a:r>
              <a:rPr lang="en-US" baseline="-25000" dirty="0" smtClean="0"/>
              <a:t>2</a:t>
            </a:r>
            <a:r>
              <a:rPr lang="en-US" dirty="0" smtClean="0"/>
              <a:t> -&gt; 4CO</a:t>
            </a:r>
            <a:r>
              <a:rPr lang="en-US" baseline="-25000" dirty="0" smtClean="0"/>
              <a:t>2</a:t>
            </a:r>
            <a:r>
              <a:rPr lang="en-US" dirty="0" smtClean="0"/>
              <a:t> + 6H</a:t>
            </a:r>
            <a:r>
              <a:rPr lang="en-US" baseline="-25000" dirty="0" smtClean="0"/>
              <a:t>2</a:t>
            </a:r>
            <a:r>
              <a:rPr lang="en-US" dirty="0" smtClean="0"/>
              <a:t>O +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553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On line</a:t>
            </a:r>
            <a:br>
              <a:rPr lang="en-US" dirty="0" smtClean="0"/>
            </a:br>
            <a:r>
              <a:rPr lang="en-US" dirty="0" err="1" smtClean="0"/>
              <a:t>pHET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Chemistry</a:t>
            </a:r>
          </a:p>
          <a:p>
            <a:pPr lvl="1"/>
            <a:r>
              <a:rPr lang="en-US" dirty="0" smtClean="0"/>
              <a:t>Balancing Chemical Equations</a:t>
            </a:r>
          </a:p>
          <a:p>
            <a:pPr lvl="1"/>
            <a:r>
              <a:rPr lang="en-US" dirty="0" smtClean="0"/>
              <a:t>Build a Molecule</a:t>
            </a:r>
          </a:p>
          <a:p>
            <a:pPr lvl="1"/>
            <a:r>
              <a:rPr lang="en-US" dirty="0" smtClean="0"/>
              <a:t>Build an Atom</a:t>
            </a:r>
          </a:p>
          <a:p>
            <a:pPr lvl="1"/>
            <a:r>
              <a:rPr lang="en-US" dirty="0" smtClean="0"/>
              <a:t>Molecular Shapes</a:t>
            </a:r>
          </a:p>
          <a:p>
            <a:pPr lvl="1"/>
            <a:r>
              <a:rPr lang="en-US" dirty="0" smtClean="0"/>
              <a:t>Molecular Shapes: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Keystone Pipeline</a:t>
            </a:r>
          </a:p>
          <a:p>
            <a:pPr lvl="1"/>
            <a:r>
              <a:rPr lang="en-US" dirty="0" smtClean="0">
                <a:hlinkClick r:id="rId2"/>
              </a:rPr>
              <a:t>CBS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FOX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Huffington Post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Fox derailment</a:t>
            </a:r>
            <a:endParaRPr lang="en-US" dirty="0" smtClean="0"/>
          </a:p>
          <a:p>
            <a:r>
              <a:rPr lang="en-US" dirty="0" smtClean="0"/>
              <a:t>Alaskan Pipeline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5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401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Chemistry </vt:lpstr>
      <vt:lpstr>Hydrocarbons Write the Molecular Formula.</vt:lpstr>
      <vt:lpstr>Petroleum – Crude Oil</vt:lpstr>
      <vt:lpstr>Petroleum – Crude Oil</vt:lpstr>
      <vt:lpstr>Uses of Petroleum in US</vt:lpstr>
      <vt:lpstr>Petroleum Efficiency</vt:lpstr>
      <vt:lpstr>Activity: Chemical Equations Build these molecules with the atoms and bonds from the kit.</vt:lpstr>
      <vt:lpstr>Activity – On line pHET</vt:lpstr>
      <vt:lpstr>Current Event</vt:lpstr>
      <vt:lpstr>Adult Ed Project – Hydrocarbons .5 credits</vt:lpstr>
      <vt:lpstr>Works Cited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</dc:title>
  <dc:creator>Jennifer McAllister</dc:creator>
  <cp:lastModifiedBy>Jennifer McAllister</cp:lastModifiedBy>
  <cp:revision>12</cp:revision>
  <cp:lastPrinted>2015-02-23T15:05:42Z</cp:lastPrinted>
  <dcterms:created xsi:type="dcterms:W3CDTF">2015-02-22T18:14:58Z</dcterms:created>
  <dcterms:modified xsi:type="dcterms:W3CDTF">2015-02-23T15:06:01Z</dcterms:modified>
</cp:coreProperties>
</file>