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5" r:id="rId10"/>
    <p:sldId id="264" r:id="rId11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-G7pLufXA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Endothermic &amp; Exothermic Reactions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6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Chemistry in the </a:t>
            </a:r>
            <a:r>
              <a:rPr lang="en-US" dirty="0" smtClean="0"/>
              <a:t>Community, </a:t>
            </a:r>
            <a:r>
              <a:rPr lang="en-US" dirty="0"/>
              <a:t>p. </a:t>
            </a:r>
            <a:r>
              <a:rPr lang="en-US" dirty="0" smtClean="0"/>
              <a:t>240 - 260, </a:t>
            </a:r>
            <a:r>
              <a:rPr lang="en-US" dirty="0"/>
              <a:t>2006, W.H. Freeman 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Chemistry Matter &amp; Change, p. 530 – 540, 2005, McGraw Hill, Glencoe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Reactants in chemical reaction come together to form products.</a:t>
            </a:r>
          </a:p>
          <a:p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NO </a:t>
            </a:r>
            <a:r>
              <a:rPr lang="en-US" sz="2400" dirty="0" smtClean="0">
                <a:sym typeface="Wingdings" panose="05000000000000000000" pitchFamily="2" charset="2"/>
              </a:rPr>
              <a:t>  CO + NO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(Reactants)	      (Products)</a:t>
            </a:r>
            <a:endParaRPr lang="en-US" sz="2400" dirty="0" smtClean="0"/>
          </a:p>
          <a:p>
            <a:pPr lvl="1"/>
            <a:r>
              <a:rPr lang="en-US" sz="2400" dirty="0" smtClean="0"/>
              <a:t>Atoms. Ions &amp; Molecules must collide in order to react.</a:t>
            </a:r>
          </a:p>
          <a:p>
            <a:pPr lvl="1"/>
            <a:r>
              <a:rPr lang="en-US" sz="2400" dirty="0" smtClean="0"/>
              <a:t>They must collide in the correct orientation</a:t>
            </a:r>
          </a:p>
          <a:p>
            <a:pPr lvl="1"/>
            <a:r>
              <a:rPr lang="en-US" sz="2400" dirty="0" smtClean="0"/>
              <a:t>They must collide with sufficient energy to form the activation Complex.</a:t>
            </a:r>
          </a:p>
        </p:txBody>
      </p:sp>
    </p:spTree>
    <p:extLst>
      <p:ext uri="{BB962C8B-B14F-4D97-AF65-F5344CB8AC3E}">
        <p14:creationId xmlns:p14="http://schemas.microsoft.com/office/powerpoint/2010/main" val="26179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12" y="266738"/>
            <a:ext cx="9404723" cy="1400530"/>
          </a:xfrm>
        </p:spPr>
        <p:txBody>
          <a:bodyPr/>
          <a:lstStyle/>
          <a:p>
            <a:r>
              <a:rPr lang="en-US" dirty="0" smtClean="0"/>
              <a:t>Activation Energy &amp;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8298"/>
            <a:ext cx="12192000" cy="4395151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order for a chemical reaction to take place, even it has a favorable orientation of the molecules, if there is not enough energy, the activation complex can not form.</a:t>
            </a:r>
          </a:p>
          <a:p>
            <a:endParaRPr lang="en-US" sz="2400" dirty="0"/>
          </a:p>
          <a:p>
            <a:r>
              <a:rPr lang="en-US" sz="2400" dirty="0" smtClean="0"/>
              <a:t>Analogy:</a:t>
            </a:r>
          </a:p>
          <a:p>
            <a:pPr lvl="1"/>
            <a:r>
              <a:rPr lang="en-US" sz="2400" dirty="0" smtClean="0"/>
              <a:t>Pushing a cart up a hill,  have to have enough energy to get it to the top. </a:t>
            </a:r>
          </a:p>
          <a:p>
            <a:pPr lvl="1"/>
            <a:r>
              <a:rPr lang="en-US" sz="2400" dirty="0" smtClean="0"/>
              <a:t>Refrigerator cools and decreased the chemical reactions of decomposition of food</a:t>
            </a:r>
          </a:p>
          <a:p>
            <a:pPr lvl="1"/>
            <a:r>
              <a:rPr lang="en-US" sz="2400" dirty="0" smtClean="0"/>
              <a:t>Stove &amp; Oven heat and increase the rate of chemical reaction to cook the food.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40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Endothermic Reactions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8647"/>
            <a:ext cx="6694616" cy="4093436"/>
          </a:xfrm>
        </p:spPr>
      </p:pic>
      <p:sp>
        <p:nvSpPr>
          <p:cNvPr id="6" name="TextBox 5"/>
          <p:cNvSpPr txBox="1"/>
          <p:nvPr/>
        </p:nvSpPr>
        <p:spPr>
          <a:xfrm>
            <a:off x="6694617" y="1376194"/>
            <a:ext cx="5153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NO </a:t>
            </a:r>
            <a:r>
              <a:rPr lang="en-US" sz="2400" dirty="0" smtClean="0">
                <a:sym typeface="Wingdings" panose="05000000000000000000" pitchFamily="2" charset="2"/>
              </a:rPr>
              <a:t> CO + NO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</a:p>
          <a:p>
            <a:endParaRPr lang="en-US" sz="2400" baseline="-25000" dirty="0">
              <a:sym typeface="Wingdings" panose="05000000000000000000" pitchFamily="2" charset="2"/>
            </a:endParaRPr>
          </a:p>
          <a:p>
            <a:endParaRPr lang="en-US" sz="2400" baseline="-25000" dirty="0" smtClean="0">
              <a:sym typeface="Wingdings" panose="05000000000000000000" pitchFamily="2" charset="2"/>
            </a:endParaRPr>
          </a:p>
          <a:p>
            <a:endParaRPr lang="en-US" sz="2400" baseline="-250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6CO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+ 6 H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O  6O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+ </a:t>
            </a:r>
            <a:r>
              <a:rPr lang="en-US" sz="2400" b="1" dirty="0" smtClean="0">
                <a:sym typeface="Wingdings" panose="05000000000000000000" pitchFamily="2" charset="2"/>
              </a:rPr>
              <a:t>C</a:t>
            </a:r>
            <a:r>
              <a:rPr lang="en-US" sz="2400" b="1" baseline="-25000" dirty="0" smtClean="0">
                <a:sym typeface="Wingdings" panose="05000000000000000000" pitchFamily="2" charset="2"/>
              </a:rPr>
              <a:t>6</a:t>
            </a:r>
            <a:r>
              <a:rPr lang="en-US" sz="2400" b="1" dirty="0" smtClean="0">
                <a:sym typeface="Wingdings" panose="05000000000000000000" pitchFamily="2" charset="2"/>
              </a:rPr>
              <a:t>H</a:t>
            </a:r>
            <a:r>
              <a:rPr lang="en-US" sz="2400" b="1" baseline="-25000" dirty="0" smtClean="0">
                <a:sym typeface="Wingdings" panose="05000000000000000000" pitchFamily="2" charset="2"/>
              </a:rPr>
              <a:t>12</a:t>
            </a:r>
            <a:r>
              <a:rPr lang="en-US" sz="2400" b="1" dirty="0" smtClean="0">
                <a:sym typeface="Wingdings" panose="05000000000000000000" pitchFamily="2" charset="2"/>
              </a:rPr>
              <a:t>O</a:t>
            </a:r>
            <a:r>
              <a:rPr lang="en-US" sz="2400" b="1" baseline="-25000" dirty="0" smtClean="0">
                <a:sym typeface="Wingdings" panose="05000000000000000000" pitchFamily="2" charset="2"/>
              </a:rPr>
              <a:t>6</a:t>
            </a:r>
            <a:endParaRPr lang="en-US" sz="2400" b="1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590" y="3135566"/>
            <a:ext cx="2395722" cy="2251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10" y="3978875"/>
            <a:ext cx="2883159" cy="22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Reactions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6974"/>
            <a:ext cx="6515905" cy="4132709"/>
          </a:xfrm>
        </p:spPr>
      </p:pic>
      <p:sp>
        <p:nvSpPr>
          <p:cNvPr id="7" name="TextBox 6"/>
          <p:cNvSpPr txBox="1"/>
          <p:nvPr/>
        </p:nvSpPr>
        <p:spPr>
          <a:xfrm>
            <a:off x="6515905" y="1446560"/>
            <a:ext cx="56760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 +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CO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 + NO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6O</a:t>
            </a:r>
            <a:r>
              <a:rPr lang="en-US" sz="2800" baseline="-25000" dirty="0">
                <a:sym typeface="Wingdings" panose="05000000000000000000" pitchFamily="2" charset="2"/>
              </a:rPr>
              <a:t>2</a:t>
            </a:r>
            <a:r>
              <a:rPr lang="en-US" sz="2800" dirty="0">
                <a:sym typeface="Wingdings" panose="05000000000000000000" pitchFamily="2" charset="2"/>
              </a:rPr>
              <a:t> + </a:t>
            </a:r>
            <a:r>
              <a:rPr lang="en-US" sz="2800" b="1" dirty="0" smtClean="0">
                <a:sym typeface="Wingdings" panose="05000000000000000000" pitchFamily="2" charset="2"/>
              </a:rPr>
              <a:t>C</a:t>
            </a:r>
            <a:r>
              <a:rPr lang="en-US" sz="2800" b="1" baseline="-25000" dirty="0" smtClean="0">
                <a:sym typeface="Wingdings" panose="05000000000000000000" pitchFamily="2" charset="2"/>
              </a:rPr>
              <a:t>6</a:t>
            </a:r>
            <a:r>
              <a:rPr lang="en-US" sz="2800" b="1" dirty="0" smtClean="0">
                <a:sym typeface="Wingdings" panose="05000000000000000000" pitchFamily="2" charset="2"/>
              </a:rPr>
              <a:t>H</a:t>
            </a:r>
            <a:r>
              <a:rPr lang="en-US" sz="2800" b="1" baseline="-25000" dirty="0" smtClean="0">
                <a:sym typeface="Wingdings" panose="05000000000000000000" pitchFamily="2" charset="2"/>
              </a:rPr>
              <a:t>12</a:t>
            </a:r>
            <a:r>
              <a:rPr lang="en-US" sz="2800" b="1" dirty="0" smtClean="0">
                <a:sym typeface="Wingdings" panose="05000000000000000000" pitchFamily="2" charset="2"/>
              </a:rPr>
              <a:t>O</a:t>
            </a:r>
            <a:r>
              <a:rPr lang="en-US" sz="2800" b="1" baseline="-25000" dirty="0" smtClean="0">
                <a:sym typeface="Wingdings" panose="05000000000000000000" pitchFamily="2" charset="2"/>
              </a:rPr>
              <a:t>6 </a:t>
            </a:r>
            <a:r>
              <a:rPr lang="en-US" sz="2800" b="1" dirty="0" smtClean="0">
                <a:sym typeface="Wingdings" panose="05000000000000000000" pitchFamily="2" charset="2"/>
              </a:rPr>
              <a:t></a:t>
            </a:r>
            <a:r>
              <a:rPr lang="en-US" sz="2800" b="1" baseline="-25000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6CO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+ 6 </a:t>
            </a:r>
            <a:r>
              <a:rPr lang="en-US" sz="2800" dirty="0" smtClean="0">
                <a:sym typeface="Wingdings" panose="05000000000000000000" pitchFamily="2" charset="2"/>
              </a:rPr>
              <a:t>H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ym typeface="Wingdings" panose="05000000000000000000" pitchFamily="2" charset="2"/>
              </a:rPr>
              <a:t>O + energy (heat)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52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40053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Endothermic &amp; Exothermic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400530"/>
            <a:ext cx="11887200" cy="4847869"/>
          </a:xfrm>
        </p:spPr>
        <p:txBody>
          <a:bodyPr numCol="2">
            <a:noAutofit/>
          </a:bodyPr>
          <a:lstStyle/>
          <a:p>
            <a:r>
              <a:rPr lang="en-US" sz="2400" b="1" dirty="0" smtClean="0"/>
              <a:t>Activity:</a:t>
            </a:r>
            <a:r>
              <a:rPr lang="en-US" sz="2400" dirty="0" smtClean="0"/>
              <a:t>  Your Turn  Is it and endothermic or exothermic reaction?</a:t>
            </a:r>
          </a:p>
          <a:p>
            <a:r>
              <a:rPr lang="en-US" sz="2400" b="1" dirty="0" smtClean="0"/>
              <a:t>Materials:</a:t>
            </a:r>
          </a:p>
          <a:p>
            <a:pPr lvl="1"/>
            <a:r>
              <a:rPr lang="en-US" sz="2400" dirty="0" smtClean="0"/>
              <a:t>Get a partner</a:t>
            </a:r>
          </a:p>
          <a:p>
            <a:pPr lvl="1"/>
            <a:r>
              <a:rPr lang="en-US" sz="2400" dirty="0" smtClean="0"/>
              <a:t>Flask</a:t>
            </a:r>
          </a:p>
          <a:p>
            <a:pPr lvl="1"/>
            <a:r>
              <a:rPr lang="en-US" sz="2400" dirty="0" smtClean="0"/>
              <a:t>Balloon</a:t>
            </a:r>
          </a:p>
          <a:p>
            <a:pPr lvl="1"/>
            <a:r>
              <a:rPr lang="en-US" sz="2400" dirty="0" smtClean="0"/>
              <a:t>Sugar cube</a:t>
            </a:r>
          </a:p>
          <a:p>
            <a:pPr lvl="1"/>
            <a:r>
              <a:rPr lang="en-US" sz="2400" dirty="0" smtClean="0"/>
              <a:t>20 ml warm water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b="1" dirty="0" smtClean="0"/>
              <a:t>Procedure:</a:t>
            </a:r>
          </a:p>
          <a:p>
            <a:pPr lvl="2"/>
            <a:r>
              <a:rPr lang="en-US" sz="2400" dirty="0" smtClean="0"/>
              <a:t>In your Flask:  Combine the 20 ml H2O, 1 sugar cube, 1 tsp yeast</a:t>
            </a:r>
          </a:p>
          <a:p>
            <a:pPr lvl="2"/>
            <a:r>
              <a:rPr lang="en-US" sz="2400" dirty="0" smtClean="0"/>
              <a:t>Place the balloon on the flask</a:t>
            </a:r>
          </a:p>
          <a:p>
            <a:pPr lvl="2"/>
            <a:r>
              <a:rPr lang="en-US" sz="2400" dirty="0" smtClean="0"/>
              <a:t>Swirl the flask</a:t>
            </a:r>
          </a:p>
          <a:p>
            <a:pPr lvl="1"/>
            <a:r>
              <a:rPr lang="en-US" sz="2400" b="1" dirty="0" smtClean="0"/>
              <a:t>Data:</a:t>
            </a:r>
          </a:p>
          <a:p>
            <a:pPr lvl="2"/>
            <a:r>
              <a:rPr lang="en-US" sz="2400" dirty="0" smtClean="0"/>
              <a:t>What is happening?</a:t>
            </a:r>
          </a:p>
          <a:p>
            <a:pPr lvl="2"/>
            <a:r>
              <a:rPr lang="en-US" sz="2400" dirty="0" smtClean="0"/>
              <a:t>What do your feel on the bottom of the flask?</a:t>
            </a:r>
          </a:p>
          <a:p>
            <a:pPr lvl="2"/>
            <a:r>
              <a:rPr lang="en-US" sz="2400" dirty="0" smtClean="0"/>
              <a:t>What type of reaction is 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27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 – More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55314"/>
            <a:ext cx="11421392" cy="4793086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Cleaning up your previous mess from Activity #1, get a model kit.</a:t>
            </a:r>
          </a:p>
          <a:p>
            <a:pPr lvl="1"/>
            <a:r>
              <a:rPr lang="en-US" sz="2400" dirty="0" smtClean="0"/>
              <a:t>In this model kit identify what color balls represent what atoms.</a:t>
            </a:r>
          </a:p>
          <a:p>
            <a:pPr lvl="1"/>
            <a:r>
              <a:rPr lang="en-US" sz="2400" dirty="0" smtClean="0"/>
              <a:t>Make any of the following molecules with your kit:</a:t>
            </a:r>
          </a:p>
          <a:p>
            <a:pPr lvl="2"/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</a:p>
          <a:p>
            <a:pPr lvl="2"/>
            <a:r>
              <a:rPr lang="en-US" sz="2400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0, </a:t>
            </a:r>
          </a:p>
          <a:p>
            <a:pPr lvl="2"/>
            <a:r>
              <a:rPr lang="en-US" sz="2400" dirty="0" smtClean="0"/>
              <a:t>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</a:t>
            </a:r>
          </a:p>
          <a:p>
            <a:pPr lvl="2"/>
            <a:r>
              <a:rPr lang="en-US" sz="2400" dirty="0" smtClean="0"/>
              <a:t>NO, </a:t>
            </a:r>
          </a:p>
          <a:p>
            <a:pPr lvl="2"/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</a:p>
          <a:p>
            <a:pPr lvl="2"/>
            <a:r>
              <a:rPr lang="en-US" sz="2400" dirty="0" smtClean="0"/>
              <a:t> N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8128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Google.com</a:t>
            </a:r>
          </a:p>
          <a:p>
            <a:r>
              <a:rPr lang="en-US" sz="2400" dirty="0" err="1" smtClean="0"/>
              <a:t>pHET</a:t>
            </a:r>
            <a:r>
              <a:rPr lang="en-US" sz="2400" dirty="0" smtClean="0"/>
              <a:t> - Chemistry</a:t>
            </a:r>
          </a:p>
          <a:p>
            <a:pPr lvl="1"/>
            <a:r>
              <a:rPr lang="en-US" sz="2400" dirty="0" smtClean="0"/>
              <a:t>Practice running each of the 3 simulations:</a:t>
            </a:r>
          </a:p>
          <a:p>
            <a:pPr lvl="2"/>
            <a:r>
              <a:rPr lang="en-US" sz="2200" dirty="0" smtClean="0"/>
              <a:t>States of Matter</a:t>
            </a:r>
          </a:p>
          <a:p>
            <a:pPr lvl="2"/>
            <a:r>
              <a:rPr lang="en-US" sz="2200" dirty="0" smtClean="0"/>
              <a:t>Chemical Equations</a:t>
            </a:r>
          </a:p>
          <a:p>
            <a:pPr lvl="2"/>
            <a:r>
              <a:rPr lang="en-US" sz="2200" dirty="0" smtClean="0"/>
              <a:t>Balloons &amp; Buoyancy</a:t>
            </a:r>
          </a:p>
          <a:p>
            <a:pPr lvl="2"/>
            <a:r>
              <a:rPr lang="en-US" sz="2200" dirty="0" smtClean="0"/>
              <a:t>Gas Properties</a:t>
            </a:r>
          </a:p>
          <a:p>
            <a:pPr lvl="1"/>
            <a:r>
              <a:rPr lang="en-US" sz="2400" dirty="0" smtClean="0"/>
              <a:t>Take notes on what you learned for each 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6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0"/>
            <a:ext cx="9891260" cy="140053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Adult Ed Project – Endothermic &amp; Exothermic Reactions			.50 Credits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9" y="1538515"/>
            <a:ext cx="12162971" cy="469537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world around us is a constant state of Chemical Reactions.  Whether we are eating, or planting a garden, thousands of chemical reactions are happening.  Two such examples are: </a:t>
            </a:r>
            <a:r>
              <a:rPr lang="en-US" sz="2400" b="1" dirty="0" smtClean="0">
                <a:solidFill>
                  <a:schemeClr val="bg1"/>
                </a:solidFill>
              </a:rPr>
              <a:t>Photosynthesis and Cellular Respiration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On a piece of paper Title the top with each of the two examples. (2 pieces of paper)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Under the Title give a definition of what each is. 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Write an example of each and explain how it happens. (Research)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Write the Chemical Equation for each.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Explain each reaction as Endothermic or Exothermic and why.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Draw the appropriate graph for that reaction labeling the Activation Energy, Reactants and Products, and the change in </a:t>
            </a:r>
            <a:r>
              <a:rPr lang="en-US" sz="2400" smtClean="0">
                <a:solidFill>
                  <a:schemeClr val="bg1"/>
                </a:solidFill>
              </a:rPr>
              <a:t>heat energy.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139</TotalTime>
  <Words>495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</vt:lpstr>
      <vt:lpstr>Chemistry</vt:lpstr>
      <vt:lpstr>Collision Theory</vt:lpstr>
      <vt:lpstr>Activation Energy &amp; Reactions</vt:lpstr>
      <vt:lpstr>Endothermic Reactions </vt:lpstr>
      <vt:lpstr>Exothermic Reactions</vt:lpstr>
      <vt:lpstr>Endothermic &amp; Exothermic Reactions</vt:lpstr>
      <vt:lpstr>Activity #2 – More Fun</vt:lpstr>
      <vt:lpstr>Computer Simulation Activity</vt:lpstr>
      <vt:lpstr>Adult Ed Project – Endothermic &amp; Exothermic Reactions   .50 Credits</vt:lpstr>
      <vt:lpstr>Works Cited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Jennifer McAllister</dc:creator>
  <cp:lastModifiedBy>Jennifer McAllister</cp:lastModifiedBy>
  <cp:revision>13</cp:revision>
  <cp:lastPrinted>2015-02-09T14:48:24Z</cp:lastPrinted>
  <dcterms:created xsi:type="dcterms:W3CDTF">2015-02-08T19:21:22Z</dcterms:created>
  <dcterms:modified xsi:type="dcterms:W3CDTF">2015-02-10T01:43:07Z</dcterms:modified>
</cp:coreProperties>
</file>