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72" r:id="rId6"/>
    <p:sldId id="264" r:id="rId7"/>
    <p:sldId id="270" r:id="rId8"/>
    <p:sldId id="265" r:id="rId9"/>
    <p:sldId id="266" r:id="rId10"/>
    <p:sldId id="268" r:id="rId11"/>
    <p:sldId id="269" r:id="rId12"/>
    <p:sldId id="267" r:id="rId13"/>
    <p:sldId id="271" r:id="rId14"/>
    <p:sldId id="258" r:id="rId15"/>
    <p:sldId id="260" r:id="rId16"/>
    <p:sldId id="257" r:id="rId17"/>
  </p:sldIdLst>
  <p:sldSz cx="12192000" cy="68580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en/simulations/category/biolog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Chemistry - MACROMOLECULES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Carbohydrates &amp; Lipids</a:t>
            </a:r>
            <a:endParaRPr lang="en-US" sz="2400" dirty="0"/>
          </a:p>
        </p:txBody>
      </p:sp>
      <p:pic>
        <p:nvPicPr>
          <p:cNvPr id="1026" name="Picture 2" descr="http://cdn.builtlean.com/wp-content/uploads/2012/05/carbohydrates-exam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309" y="297412"/>
            <a:ext cx="4631330" cy="275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2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Saturated  &amp; Unsaturated 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1003"/>
            <a:ext cx="8596668" cy="48403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Saturated – No double bonds - Coconut Oil</a:t>
            </a:r>
          </a:p>
          <a:p>
            <a:pPr lvl="1"/>
            <a:r>
              <a:rPr lang="en-US" sz="2400" dirty="0" smtClean="0"/>
              <a:t>Mostly from animal fat, solid at room temperature</a:t>
            </a:r>
          </a:p>
          <a:p>
            <a:pPr lvl="1"/>
            <a:r>
              <a:rPr lang="en-US" sz="2400" dirty="0" smtClean="0"/>
              <a:t>Arterial plague</a:t>
            </a:r>
          </a:p>
          <a:p>
            <a:pPr lvl="1"/>
            <a:r>
              <a:rPr lang="en-US" sz="2400" dirty="0" smtClean="0"/>
              <a:t>Hardening of the arteries</a:t>
            </a:r>
          </a:p>
          <a:p>
            <a:pPr lvl="1"/>
            <a:r>
              <a:rPr lang="en-US" sz="2400" dirty="0" err="1" smtClean="0"/>
              <a:t>Atheroscrosis</a:t>
            </a:r>
            <a:endParaRPr lang="en-US" sz="2400" dirty="0" smtClean="0"/>
          </a:p>
          <a:p>
            <a:pPr lvl="1"/>
            <a:r>
              <a:rPr lang="en-US" sz="2400" dirty="0" smtClean="0"/>
              <a:t>Coronary Artery Disease</a:t>
            </a:r>
          </a:p>
          <a:p>
            <a:pPr lvl="2"/>
            <a:r>
              <a:rPr lang="en-US" sz="2400" dirty="0" smtClean="0"/>
              <a:t>Heart &amp; Brain</a:t>
            </a:r>
          </a:p>
          <a:p>
            <a:r>
              <a:rPr lang="en-US" sz="2800" dirty="0" smtClean="0"/>
              <a:t>Unsaturated – has a double or triple bond</a:t>
            </a:r>
          </a:p>
          <a:p>
            <a:pPr lvl="1"/>
            <a:r>
              <a:rPr lang="en-US" sz="2600" dirty="0" smtClean="0"/>
              <a:t>Plants, oils, Liquid at room temperature </a:t>
            </a:r>
            <a:endParaRPr lang="en-US" sz="2600" dirty="0"/>
          </a:p>
        </p:txBody>
      </p:sp>
      <p:pic>
        <p:nvPicPr>
          <p:cNvPr id="8194" name="Picture 2" descr="http://beanafoodie.com/wp-content/uploads/2014/03/SaturatedFa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748" y="0"/>
            <a:ext cx="3348251" cy="267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loudlounge.files.wordpress.com/2013/01/fatfoo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678601"/>
            <a:ext cx="3619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sites.saschina.org/emily01px2016/files/2014/10/PhospholipidBilayer-166v4m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547" y="150078"/>
            <a:ext cx="428625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Fats in the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Phospholipid Bilayer </a:t>
            </a:r>
          </a:p>
          <a:p>
            <a:pPr lvl="1"/>
            <a:r>
              <a:rPr lang="en-US" dirty="0" smtClean="0"/>
              <a:t>You must have fat in your plasma membranes of your cells – all 3 Trillion of them.</a:t>
            </a:r>
          </a:p>
          <a:p>
            <a:r>
              <a:rPr lang="en-US" dirty="0" smtClean="0"/>
              <a:t>Steroids</a:t>
            </a:r>
          </a:p>
          <a:p>
            <a:pPr lvl="1"/>
            <a:r>
              <a:rPr lang="en-US" dirty="0" smtClean="0"/>
              <a:t> Sex Hormones</a:t>
            </a:r>
          </a:p>
          <a:p>
            <a:pPr lvl="1"/>
            <a:r>
              <a:rPr lang="en-US" dirty="0" smtClean="0"/>
              <a:t>Cholesterol – creates stability in the plasma membrane</a:t>
            </a:r>
          </a:p>
          <a:p>
            <a:pPr lvl="1"/>
            <a:r>
              <a:rPr lang="en-US" dirty="0" smtClean="0"/>
              <a:t>Vitamin D – helps with the formation of bone and the absorption of Calcium</a:t>
            </a:r>
          </a:p>
        </p:txBody>
      </p:sp>
      <p:pic>
        <p:nvPicPr>
          <p:cNvPr id="9220" name="Picture 4" descr="http://www.austincc.edu/rlewis3/lipid_bilayer/eu-bilayer-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120" y="4563023"/>
            <a:ext cx="3280201" cy="23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54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in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Carbohydrates = 4 </a:t>
            </a:r>
            <a:r>
              <a:rPr lang="en-US" dirty="0"/>
              <a:t>Cal/gram		45 – 65 % Diet Carbohydrate</a:t>
            </a:r>
          </a:p>
          <a:p>
            <a:endParaRPr lang="en-US" dirty="0" smtClean="0"/>
          </a:p>
          <a:p>
            <a:r>
              <a:rPr lang="en-US" dirty="0" smtClean="0"/>
              <a:t>Fat = 9 Cal/ </a:t>
            </a:r>
            <a:r>
              <a:rPr lang="en-US" dirty="0"/>
              <a:t>gram	</a:t>
            </a:r>
            <a:r>
              <a:rPr lang="en-US" dirty="0" smtClean="0"/>
              <a:t>				30</a:t>
            </a:r>
            <a:r>
              <a:rPr lang="en-US" dirty="0"/>
              <a:t>% Diet Fat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r>
              <a:rPr lang="en-US" dirty="0" smtClean="0"/>
              <a:t>Protein = 4 Cal /</a:t>
            </a:r>
            <a:r>
              <a:rPr lang="en-US" dirty="0"/>
              <a:t>Gram		</a:t>
            </a:r>
            <a:r>
              <a:rPr lang="en-US" dirty="0" smtClean="0"/>
              <a:t>		12 </a:t>
            </a:r>
            <a:r>
              <a:rPr lang="en-US" dirty="0"/>
              <a:t>– 20% Diet Protein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Use the molecules to make a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r>
              <a:rPr lang="en-US" dirty="0" smtClean="0"/>
              <a:t>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1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– Macromolecules</a:t>
            </a:r>
            <a:br>
              <a:rPr lang="en-US" dirty="0" smtClean="0"/>
            </a:br>
            <a:r>
              <a:rPr lang="en-US" dirty="0" smtClean="0"/>
              <a:t>Monitoring your Diet		.5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092271"/>
            <a:ext cx="9210585" cy="3949091"/>
          </a:xfrm>
        </p:spPr>
        <p:txBody>
          <a:bodyPr/>
          <a:lstStyle/>
          <a:p>
            <a:r>
              <a:rPr lang="en-US" dirty="0" smtClean="0"/>
              <a:t>For three days make a diary of everything you eat.</a:t>
            </a:r>
          </a:p>
          <a:p>
            <a:r>
              <a:rPr lang="en-US" dirty="0" smtClean="0"/>
              <a:t>Make a column for the Food you ate, the quantity, the calories, &amp; the macromolecule (Protein, Carbohydrate, or Fat) </a:t>
            </a:r>
          </a:p>
          <a:p>
            <a:r>
              <a:rPr lang="en-US" dirty="0" smtClean="0"/>
              <a:t>Calculate how much of your diet is Protein, Carbohydrate, and Fat</a:t>
            </a:r>
          </a:p>
          <a:p>
            <a:r>
              <a:rPr lang="en-US" dirty="0" smtClean="0"/>
              <a:t>12 – 20% Diet Protein</a:t>
            </a:r>
          </a:p>
          <a:p>
            <a:r>
              <a:rPr lang="en-US" dirty="0" smtClean="0"/>
              <a:t>45 – 65 % Diet Carbohydrate</a:t>
            </a:r>
          </a:p>
          <a:p>
            <a:r>
              <a:rPr lang="en-US" dirty="0" smtClean="0"/>
              <a:t>30% Diet Fat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8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21868"/>
              </p:ext>
            </p:extLst>
          </p:nvPr>
        </p:nvGraphicFramePr>
        <p:xfrm>
          <a:off x="0" y="0"/>
          <a:ext cx="12192000" cy="6924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6303"/>
                <a:gridCol w="3159697"/>
                <a:gridCol w="3048000"/>
                <a:gridCol w="3048000"/>
              </a:tblGrid>
              <a:tr h="5170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3</a:t>
                      </a:r>
                      <a:endParaRPr lang="en-US" dirty="0"/>
                    </a:p>
                  </a:txBody>
                  <a:tcPr/>
                </a:tc>
              </a:tr>
              <a:tr h="1857667">
                <a:tc>
                  <a:txBody>
                    <a:bodyPr/>
                    <a:lstStyle/>
                    <a:p>
                      <a:r>
                        <a:rPr lang="en-US" dirty="0" smtClean="0"/>
                        <a:t>Foods you ate/ drank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4224">
                <a:tc>
                  <a:txBody>
                    <a:bodyPr/>
                    <a:lstStyle/>
                    <a:p>
                      <a:r>
                        <a:rPr lang="en-US" dirty="0" smtClean="0"/>
                        <a:t>Size of portions (grams)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8172">
                <a:tc>
                  <a:txBody>
                    <a:bodyPr/>
                    <a:lstStyle/>
                    <a:p>
                      <a:r>
                        <a:rPr lang="en-US" dirty="0" smtClean="0"/>
                        <a:t>Calculate the calories:</a:t>
                      </a:r>
                    </a:p>
                    <a:p>
                      <a:r>
                        <a:rPr lang="en-US" dirty="0" smtClean="0"/>
                        <a:t>Carbohydrate</a:t>
                      </a:r>
                      <a:r>
                        <a:rPr lang="en-US" baseline="0" dirty="0" smtClean="0"/>
                        <a:t> (4 Cal/gram)</a:t>
                      </a:r>
                    </a:p>
                    <a:p>
                      <a:r>
                        <a:rPr lang="en-US" baseline="0" dirty="0" smtClean="0"/>
                        <a:t>Fat (9 Cal/ gram)</a:t>
                      </a:r>
                    </a:p>
                    <a:p>
                      <a:r>
                        <a:rPr lang="en-US" baseline="0" dirty="0" smtClean="0"/>
                        <a:t>Protein (4 Cal/ gram)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26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What</a:t>
                      </a:r>
                      <a:r>
                        <a:rPr lang="en-US" baseline="0" dirty="0" smtClean="0"/>
                        <a:t> % of your daily diet was Carbs, Fat, Protein?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9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Chemistry – Matter &amp; change P. 781 – 786</a:t>
            </a:r>
          </a:p>
          <a:p>
            <a:r>
              <a:rPr lang="en-US" dirty="0" smtClean="0"/>
              <a:t>Chemistry in the Community P. 583 - 601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4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Carbohydrates – C H &amp; 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76600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Examples of your diet that are Carbohydrates:</a:t>
            </a:r>
          </a:p>
          <a:p>
            <a:pPr lvl="1"/>
            <a:r>
              <a:rPr lang="en-US" sz="2400" dirty="0" smtClean="0"/>
              <a:t>Milk fruit, bread, Potatoes, Pasta, Grains, Beans, and Yogurt</a:t>
            </a:r>
          </a:p>
          <a:p>
            <a:r>
              <a:rPr lang="en-US" sz="2400" dirty="0" smtClean="0"/>
              <a:t>Function of Carbohydrates:</a:t>
            </a:r>
          </a:p>
          <a:p>
            <a:pPr lvl="1"/>
            <a:r>
              <a:rPr lang="en-US" sz="2400" dirty="0" smtClean="0"/>
              <a:t>Energy</a:t>
            </a:r>
          </a:p>
          <a:p>
            <a:pPr lvl="2"/>
            <a:r>
              <a:rPr lang="en-US" sz="2400" dirty="0" smtClean="0"/>
              <a:t>Immediate &amp; Stored</a:t>
            </a:r>
          </a:p>
          <a:p>
            <a:r>
              <a:rPr lang="en-US" sz="2800" dirty="0" smtClean="0"/>
              <a:t>45 – 65% of Diet</a:t>
            </a:r>
            <a:endParaRPr lang="en-US" sz="2800" dirty="0"/>
          </a:p>
        </p:txBody>
      </p:sp>
      <p:pic>
        <p:nvPicPr>
          <p:cNvPr id="2050" name="Picture 2" descr="http://link.irosacea.org/images/Carbohydrat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401" y="395737"/>
            <a:ext cx="28575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myorganicchemistry.wikispaces.com/file/view/high-carbohydrate-foods3.jpg/146929459/405x286/high-carbohydrate-foods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231" y="3357302"/>
            <a:ext cx="38576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3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Carbohydrate Groupings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Hydroxyl Group (-OH)</a:t>
            </a:r>
          </a:p>
          <a:p>
            <a:r>
              <a:rPr lang="en-US" dirty="0" smtClean="0"/>
              <a:t>Carbonyl Functional Group (C=O)</a:t>
            </a:r>
            <a:endParaRPr lang="en-US" dirty="0"/>
          </a:p>
        </p:txBody>
      </p:sp>
      <p:pic>
        <p:nvPicPr>
          <p:cNvPr id="3074" name="Picture 2" descr="http://www.rise.duke.edu/apep/pages/media/mod01/mod01f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252" y="1569445"/>
            <a:ext cx="42862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quia.com/files/quia/users/lmcgee/basic_o-chem/carboxyl-grou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3357302"/>
            <a:ext cx="2857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7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2" y="1270000"/>
            <a:ext cx="9865217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Monosaccharide - </a:t>
            </a:r>
          </a:p>
          <a:p>
            <a:pPr lvl="1"/>
            <a:r>
              <a:rPr lang="en-US" sz="2400" dirty="0" smtClean="0"/>
              <a:t>Single Molecule (C6H12 O6) – Glucose  (Blood sugar), Immediate energy</a:t>
            </a:r>
          </a:p>
          <a:p>
            <a:r>
              <a:rPr lang="en-US" sz="2400" dirty="0" smtClean="0"/>
              <a:t>Disaccharide – </a:t>
            </a:r>
          </a:p>
          <a:p>
            <a:pPr lvl="1"/>
            <a:r>
              <a:rPr lang="en-US" sz="2400" dirty="0" smtClean="0"/>
              <a:t>Two molecules – Lactose &amp; Sucrose  (</a:t>
            </a:r>
            <a:r>
              <a:rPr lang="en-US" sz="2400" dirty="0"/>
              <a:t>T</a:t>
            </a:r>
            <a:r>
              <a:rPr lang="en-US" sz="2400" dirty="0" smtClean="0"/>
              <a:t>able Sugar)</a:t>
            </a:r>
          </a:p>
          <a:p>
            <a:pPr lvl="2"/>
            <a:r>
              <a:rPr lang="en-US" sz="2400" dirty="0" smtClean="0"/>
              <a:t>Lactose = Glucose &amp; </a:t>
            </a:r>
            <a:r>
              <a:rPr lang="en-US" sz="2400" dirty="0" err="1" smtClean="0"/>
              <a:t>Galactose</a:t>
            </a:r>
            <a:endParaRPr lang="en-US" sz="2400" dirty="0" smtClean="0"/>
          </a:p>
          <a:p>
            <a:pPr lvl="2"/>
            <a:r>
              <a:rPr lang="en-US" sz="2400" dirty="0" smtClean="0"/>
              <a:t>Sucrose = Glucose &amp; Fructose  </a:t>
            </a:r>
          </a:p>
          <a:p>
            <a:r>
              <a:rPr lang="en-US" sz="2400" dirty="0" smtClean="0"/>
              <a:t>Polysaccharide – Complex Carbohydrates</a:t>
            </a:r>
          </a:p>
          <a:p>
            <a:pPr lvl="1"/>
            <a:r>
              <a:rPr lang="en-US" sz="2400" dirty="0" smtClean="0"/>
              <a:t>Starch - Pasta</a:t>
            </a:r>
          </a:p>
          <a:p>
            <a:pPr lvl="1"/>
            <a:r>
              <a:rPr lang="en-US" sz="2400" dirty="0" smtClean="0"/>
              <a:t>Cellulose – Fiber (Wood)</a:t>
            </a:r>
          </a:p>
          <a:p>
            <a:pPr lvl="1"/>
            <a:r>
              <a:rPr lang="en-US" sz="2400" dirty="0" smtClean="0"/>
              <a:t>Glycogen – made by animals to store energy in the liver and muscles</a:t>
            </a:r>
            <a:endParaRPr lang="en-US" sz="2400" dirty="0"/>
          </a:p>
        </p:txBody>
      </p:sp>
      <p:pic>
        <p:nvPicPr>
          <p:cNvPr id="4098" name="Picture 2" descr="http://media.lanecc.edu/users/rathaketten/archivedoldfiles/225Lectures/04A/thumbnails/1glucoseT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970" y="0"/>
            <a:ext cx="1850030" cy="166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elmhurst.edu/~chm/vchembook/images/541Dglucos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681" y="2647619"/>
            <a:ext cx="1828042" cy="191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97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cdavies.files.wordpress.com/2009/01/glucose-fructose-sucro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778" y="1815105"/>
            <a:ext cx="5982458" cy="448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82879" y="1584272"/>
            <a:ext cx="727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Sucrose is a disaccharide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48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Digestion of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85532" cy="3880773"/>
          </a:xfrm>
        </p:spPr>
        <p:txBody>
          <a:bodyPr/>
          <a:lstStyle/>
          <a:p>
            <a:r>
              <a:rPr lang="en-US" sz="2400" dirty="0" smtClean="0"/>
              <a:t>Starts in the mouth with enzymes &amp; mechanical digestion</a:t>
            </a:r>
          </a:p>
          <a:p>
            <a:r>
              <a:rPr lang="en-US" sz="2400" dirty="0" smtClean="0"/>
              <a:t>Then continues in the stomach with more enzymes</a:t>
            </a:r>
          </a:p>
          <a:p>
            <a:r>
              <a:rPr lang="en-US" sz="2400" dirty="0" smtClean="0"/>
              <a:t>Finally in the Small Intestine, </a:t>
            </a:r>
            <a:r>
              <a:rPr lang="en-US" sz="2400" dirty="0" err="1" smtClean="0"/>
              <a:t>Sucrase</a:t>
            </a:r>
            <a:r>
              <a:rPr lang="en-US" sz="2400" dirty="0" smtClean="0"/>
              <a:t> enzymes breaks down disaccharides into monosaccharides</a:t>
            </a:r>
          </a:p>
          <a:p>
            <a:pPr lvl="1"/>
            <a:r>
              <a:rPr lang="en-US" sz="2400" dirty="0" smtClean="0"/>
              <a:t>Lactase breaks down lactose into glucose and galactose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Use the molecules to make a Carbohydrate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r>
              <a:rPr lang="en-US" dirty="0" smtClean="0"/>
              <a:t> Activity</a:t>
            </a:r>
          </a:p>
          <a:p>
            <a:pPr lvl="1"/>
            <a:r>
              <a:rPr lang="en-US" dirty="0" smtClean="0">
                <a:hlinkClick r:id="rId2"/>
              </a:rPr>
              <a:t>Biology</a:t>
            </a:r>
            <a:endParaRPr lang="en-US" dirty="0" smtClean="0"/>
          </a:p>
          <a:p>
            <a:pPr lvl="2"/>
            <a:r>
              <a:rPr lang="en-US" dirty="0" smtClean="0"/>
              <a:t>Eating &amp;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Macromolecules – Fats</a:t>
            </a:r>
            <a:br>
              <a:rPr lang="en-US" dirty="0" smtClean="0"/>
            </a:br>
            <a:r>
              <a:rPr lang="en-US" dirty="0" smtClean="0"/>
              <a:t>20 – 35%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  Meat, Fish, Poultry, Oils, Dairy, Nuts, Grains</a:t>
            </a:r>
          </a:p>
          <a:p>
            <a:r>
              <a:rPr lang="en-US" dirty="0" smtClean="0"/>
              <a:t>Excess food energy is stored in the body as fat.</a:t>
            </a:r>
          </a:p>
          <a:p>
            <a:r>
              <a:rPr lang="en-US" dirty="0" smtClean="0"/>
              <a:t>Fats are nonpolar – hate water</a:t>
            </a:r>
          </a:p>
          <a:p>
            <a:pPr lvl="1"/>
            <a:r>
              <a:rPr lang="en-US" dirty="0" smtClean="0"/>
              <a:t>Have long hydrocarbon chains  - Fatty Acids – COOH</a:t>
            </a:r>
          </a:p>
          <a:p>
            <a:pPr lvl="1"/>
            <a:r>
              <a:rPr lang="en-US" dirty="0" err="1" smtClean="0"/>
              <a:t>Palmitic</a:t>
            </a:r>
            <a:r>
              <a:rPr lang="en-US" dirty="0" smtClean="0"/>
              <a:t> Acid</a:t>
            </a:r>
          </a:p>
          <a:p>
            <a:pPr lvl="1"/>
            <a:r>
              <a:rPr lang="en-US" dirty="0" err="1" smtClean="0"/>
              <a:t>Linolenic</a:t>
            </a:r>
            <a:r>
              <a:rPr lang="en-US" dirty="0" smtClean="0"/>
              <a:t> Acid</a:t>
            </a:r>
            <a:endParaRPr lang="en-US" dirty="0"/>
          </a:p>
        </p:txBody>
      </p:sp>
      <p:pic>
        <p:nvPicPr>
          <p:cNvPr id="6148" name="Picture 4" descr="http://fas.org/irp/imint/docs/rst/Sect20/fatacids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130" y="2920574"/>
            <a:ext cx="48863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oman.thenest.com/DM-Resize/photos.demandstudios.com/getty/article/151/71/86490667.jpg?w=600&amp;h=600&amp;keep_ratio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165" y="4450351"/>
            <a:ext cx="2966303" cy="2407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4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Glycerol molecules + 3 Fatty Acids</a:t>
            </a:r>
            <a:endParaRPr lang="en-US" dirty="0"/>
          </a:p>
        </p:txBody>
      </p:sp>
      <p:pic>
        <p:nvPicPr>
          <p:cNvPr id="7170" name="Picture 2" descr="http://science.halleyhosting.com/sci/ibbio/chem/notes/chpt3/triglyceride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86" y="2634018"/>
            <a:ext cx="8976976" cy="363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2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506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Chemistry - MACROMOLECULES</vt:lpstr>
      <vt:lpstr>Carbohydrates – C H &amp; O</vt:lpstr>
      <vt:lpstr>Carbohydrate Groupings</vt:lpstr>
      <vt:lpstr>Types of Carbohydrates</vt:lpstr>
      <vt:lpstr>PowerPoint Presentation</vt:lpstr>
      <vt:lpstr>Digestion of Carbohydrates</vt:lpstr>
      <vt:lpstr>Activity – Use the molecules to make a Carbohydrate</vt:lpstr>
      <vt:lpstr>Macromolecules – Fats 20 – 35% Diet</vt:lpstr>
      <vt:lpstr>Triglycerides</vt:lpstr>
      <vt:lpstr>Saturated  &amp; Unsaturated Fats</vt:lpstr>
      <vt:lpstr>Good Fats in the Body</vt:lpstr>
      <vt:lpstr>Energy in Food</vt:lpstr>
      <vt:lpstr>Activity – Use the molecules to make a Fat</vt:lpstr>
      <vt:lpstr>Project – Macromolecules Monitoring your Diet  .5 Credits</vt:lpstr>
      <vt:lpstr>PowerPoint Presentation</vt:lpstr>
      <vt:lpstr>Works Cited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- MACROMOLECULES</dc:title>
  <dc:creator>Jennifer McAllister</dc:creator>
  <cp:lastModifiedBy>Jennifer McAllister</cp:lastModifiedBy>
  <cp:revision>28</cp:revision>
  <cp:lastPrinted>2015-03-16T14:23:48Z</cp:lastPrinted>
  <dcterms:created xsi:type="dcterms:W3CDTF">2015-03-15T22:27:15Z</dcterms:created>
  <dcterms:modified xsi:type="dcterms:W3CDTF">2015-03-16T14:24:03Z</dcterms:modified>
</cp:coreProperties>
</file>