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70" r:id="rId6"/>
    <p:sldId id="265" r:id="rId7"/>
    <p:sldId id="266" r:id="rId8"/>
    <p:sldId id="267" r:id="rId9"/>
    <p:sldId id="268" r:id="rId10"/>
    <p:sldId id="269" r:id="rId11"/>
    <p:sldId id="264" r:id="rId12"/>
    <p:sldId id="262" r:id="rId13"/>
    <p:sldId id="25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gene-machine-lac-oper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k9esggzN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youtube.com/watch?v=1fN7rOwDy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br>
              <a:rPr lang="en-US" dirty="0" smtClean="0"/>
            </a:br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" y="656822"/>
            <a:ext cx="5823909" cy="52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Protective Proteins – </a:t>
            </a:r>
            <a:r>
              <a:rPr lang="en-US" sz="2800" dirty="0"/>
              <a:t>A</a:t>
            </a:r>
            <a:r>
              <a:rPr lang="en-US" sz="2800" dirty="0" smtClean="0"/>
              <a:t>ntibodies (</a:t>
            </a:r>
            <a:r>
              <a:rPr lang="en-US" sz="2800" dirty="0"/>
              <a:t>I</a:t>
            </a:r>
            <a:r>
              <a:rPr lang="en-US" sz="2800" dirty="0" smtClean="0"/>
              <a:t>mmune System)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2" y="2719992"/>
            <a:ext cx="4178908" cy="35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Essential Amino Acids</a:t>
            </a:r>
            <a:br>
              <a:rPr lang="en-US" dirty="0" smtClean="0"/>
            </a:br>
            <a:r>
              <a:rPr lang="en-US" dirty="0" smtClean="0"/>
              <a:t>Copy this list on your project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anchor="t">
            <a:noAutofit/>
          </a:bodyPr>
          <a:lstStyle/>
          <a:p>
            <a:r>
              <a:rPr lang="en-US" sz="2800" dirty="0" smtClean="0"/>
              <a:t>Your body can make 11 of the 20 Amino Acids</a:t>
            </a:r>
          </a:p>
          <a:p>
            <a:r>
              <a:rPr lang="en-US" sz="2800" dirty="0" smtClean="0"/>
              <a:t>9 of them however, you must get from your diet to represent a complete protein (Animal Protein)</a:t>
            </a:r>
          </a:p>
          <a:p>
            <a:r>
              <a:rPr lang="en-US" sz="2800" dirty="0" smtClean="0"/>
              <a:t>Histidine (Infants)</a:t>
            </a:r>
          </a:p>
          <a:p>
            <a:r>
              <a:rPr lang="en-US" sz="2800" dirty="0" smtClean="0"/>
              <a:t>Isoleucine</a:t>
            </a:r>
            <a:endParaRPr lang="en-US" sz="2800" dirty="0"/>
          </a:p>
          <a:p>
            <a:r>
              <a:rPr lang="en-US" sz="2800" dirty="0" smtClean="0"/>
              <a:t>Leucine</a:t>
            </a:r>
          </a:p>
          <a:p>
            <a:r>
              <a:rPr lang="en-US" sz="2800" dirty="0" smtClean="0"/>
              <a:t>Lysine</a:t>
            </a:r>
          </a:p>
          <a:p>
            <a:r>
              <a:rPr lang="en-US" sz="2800" dirty="0" smtClean="0"/>
              <a:t>Methionine</a:t>
            </a:r>
          </a:p>
          <a:p>
            <a:r>
              <a:rPr lang="en-US" sz="2800" dirty="0" smtClean="0"/>
              <a:t>Phenylalanine</a:t>
            </a:r>
          </a:p>
          <a:p>
            <a:r>
              <a:rPr lang="en-US" sz="2800" dirty="0" smtClean="0"/>
              <a:t>Threonine</a:t>
            </a:r>
          </a:p>
          <a:p>
            <a:r>
              <a:rPr lang="en-US" sz="2800" dirty="0" smtClean="0"/>
              <a:t>Tryptophan</a:t>
            </a:r>
          </a:p>
          <a:p>
            <a:r>
              <a:rPr lang="en-US" sz="2800" dirty="0" err="1" smtClean="0"/>
              <a:t>Valine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2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 err="1" smtClean="0"/>
              <a:t>PhET</a:t>
            </a:r>
            <a:r>
              <a:rPr lang="en-US" sz="3200" dirty="0" smtClean="0"/>
              <a:t> Website</a:t>
            </a:r>
          </a:p>
          <a:p>
            <a:r>
              <a:rPr lang="en-US" sz="3200" dirty="0" smtClean="0"/>
              <a:t>Biology </a:t>
            </a:r>
          </a:p>
          <a:p>
            <a:pPr lvl="1"/>
            <a:r>
              <a:rPr lang="en-US" sz="3200" dirty="0" smtClean="0">
                <a:hlinkClick r:id="rId2"/>
              </a:rPr>
              <a:t>Gene Expression  </a:t>
            </a:r>
            <a:r>
              <a:rPr lang="en-US" sz="3200" dirty="0" smtClean="0"/>
              <a:t>- the Basics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0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Credit  = 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009"/>
            <a:ext cx="12191999" cy="5138670"/>
          </a:xfrm>
        </p:spPr>
        <p:txBody>
          <a:bodyPr numCol="2">
            <a:normAutofit fontScale="25000" lnSpcReduction="20000"/>
          </a:bodyPr>
          <a:lstStyle/>
          <a:p>
            <a:endParaRPr lang="en-US" sz="9600" dirty="0" smtClean="0"/>
          </a:p>
          <a:p>
            <a:endParaRPr lang="en-US" sz="9600" dirty="0"/>
          </a:p>
          <a:p>
            <a:r>
              <a:rPr lang="en-US" sz="9600" dirty="0" smtClean="0"/>
              <a:t>Research 9 foods that contain one of each of the 9 Essential Amino Acids</a:t>
            </a:r>
          </a:p>
          <a:p>
            <a:pPr lvl="1"/>
            <a:r>
              <a:rPr lang="en-US" sz="9600" dirty="0" smtClean="0"/>
              <a:t>Identify the food</a:t>
            </a:r>
          </a:p>
          <a:p>
            <a:pPr lvl="1"/>
            <a:r>
              <a:rPr lang="en-US" sz="9600" dirty="0" smtClean="0"/>
              <a:t>Identify the Amino Acid that it contains</a:t>
            </a:r>
          </a:p>
          <a:p>
            <a:pPr lvl="1"/>
            <a:r>
              <a:rPr lang="en-US" sz="9600" dirty="0" smtClean="0"/>
              <a:t>What is the recommended daily allowance for  that food</a:t>
            </a:r>
          </a:p>
          <a:p>
            <a:pPr lvl="2"/>
            <a:r>
              <a:rPr lang="en-US" sz="9600" dirty="0" smtClean="0"/>
              <a:t>1 cup, 6 ounces</a:t>
            </a:r>
          </a:p>
          <a:p>
            <a:r>
              <a:rPr lang="en-US" sz="9600" dirty="0" smtClean="0"/>
              <a:t>What is the result if there is a deficiency in that Amino Acid</a:t>
            </a:r>
          </a:p>
          <a:p>
            <a:endParaRPr lang="en-US" sz="9600" dirty="0"/>
          </a:p>
          <a:p>
            <a:endParaRPr lang="en-US" sz="9600" dirty="0" smtClean="0"/>
          </a:p>
          <a:p>
            <a:endParaRPr lang="en-US" sz="9600" dirty="0"/>
          </a:p>
          <a:p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pPr marL="285750" lvl="1"/>
            <a:r>
              <a:rPr lang="en-US" sz="9600" dirty="0"/>
              <a:t>Nine Essential Amino Acids</a:t>
            </a:r>
            <a:r>
              <a:rPr lang="en-US" sz="9600" dirty="0" smtClean="0"/>
              <a:t>:</a:t>
            </a:r>
          </a:p>
          <a:p>
            <a:r>
              <a:rPr lang="en-US" sz="9600" dirty="0" smtClean="0"/>
              <a:t>Histidine </a:t>
            </a:r>
            <a:r>
              <a:rPr lang="en-US" sz="9600" dirty="0"/>
              <a:t>(Infants)</a:t>
            </a:r>
          </a:p>
          <a:p>
            <a:r>
              <a:rPr lang="en-US" sz="9600" dirty="0"/>
              <a:t>Isoleucine</a:t>
            </a:r>
          </a:p>
          <a:p>
            <a:r>
              <a:rPr lang="en-US" sz="9600" dirty="0"/>
              <a:t>Leucine</a:t>
            </a:r>
          </a:p>
          <a:p>
            <a:r>
              <a:rPr lang="en-US" sz="9600" dirty="0"/>
              <a:t>Lysine</a:t>
            </a:r>
          </a:p>
          <a:p>
            <a:r>
              <a:rPr lang="en-US" sz="9600" dirty="0"/>
              <a:t>Methionine</a:t>
            </a:r>
          </a:p>
          <a:p>
            <a:r>
              <a:rPr lang="en-US" sz="9600" dirty="0"/>
              <a:t>Phenylalanine</a:t>
            </a:r>
          </a:p>
          <a:p>
            <a:r>
              <a:rPr lang="en-US" sz="9600" dirty="0"/>
              <a:t>Threonine</a:t>
            </a:r>
          </a:p>
          <a:p>
            <a:r>
              <a:rPr lang="en-US" sz="9600" dirty="0"/>
              <a:t>Tryptophan</a:t>
            </a:r>
          </a:p>
          <a:p>
            <a:r>
              <a:rPr lang="en-US" sz="9600" dirty="0" err="1"/>
              <a:t>Valine</a:t>
            </a:r>
            <a:endParaRPr lang="en-US" sz="9600" dirty="0"/>
          </a:p>
          <a:p>
            <a:pPr marL="45720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419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Chemistry in the Community, P. 604 – 618</a:t>
            </a:r>
          </a:p>
          <a:p>
            <a:r>
              <a:rPr lang="en-US" dirty="0" smtClean="0"/>
              <a:t>Chemistry – Matter and change P. 775 - 780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n-US" dirty="0" smtClean="0"/>
              <a:t>Proteins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are made from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909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Proteins are polymers</a:t>
            </a:r>
          </a:p>
          <a:p>
            <a:r>
              <a:rPr lang="en-US" sz="2800" dirty="0" smtClean="0"/>
              <a:t>Amino acids are called monomers</a:t>
            </a:r>
          </a:p>
          <a:p>
            <a:pPr lvl="1"/>
            <a:r>
              <a:rPr lang="en-US" sz="2600" dirty="0" smtClean="0"/>
              <a:t>20 Amino Acids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27" y="1456267"/>
            <a:ext cx="6881873" cy="48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protein is structured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4" y="0"/>
            <a:ext cx="515154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369713"/>
            <a:ext cx="6915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Primary</a:t>
            </a:r>
            <a:r>
              <a:rPr lang="en-US" sz="2800" dirty="0" smtClean="0"/>
              <a:t> –Amino Acids form a chain and are 	peptide bonded </a:t>
            </a:r>
          </a:p>
          <a:p>
            <a:r>
              <a:rPr lang="en-US" sz="2800" b="1" dirty="0" smtClean="0"/>
              <a:t>Secondary</a:t>
            </a:r>
          </a:p>
          <a:p>
            <a:r>
              <a:rPr lang="en-US" sz="2800" b="1" dirty="0" smtClean="0"/>
              <a:t>Tertiary</a:t>
            </a:r>
            <a:r>
              <a:rPr lang="en-US" sz="2800" dirty="0" smtClean="0"/>
              <a:t> – 3D shape</a:t>
            </a:r>
          </a:p>
          <a:p>
            <a:r>
              <a:rPr lang="en-US" sz="2800" b="1" dirty="0" smtClean="0"/>
              <a:t>Quaternary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12891"/>
            <a:ext cx="10131425" cy="407831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Build a Protein molecule from a sequence of Amino Acids</a:t>
            </a:r>
          </a:p>
          <a:p>
            <a:pPr lvl="1"/>
            <a:r>
              <a:rPr lang="en-US" sz="2600" dirty="0" smtClean="0"/>
              <a:t>20 Amino Acids</a:t>
            </a:r>
          </a:p>
          <a:p>
            <a:pPr lvl="1"/>
            <a:r>
              <a:rPr lang="en-US" sz="2600" dirty="0" smtClean="0"/>
              <a:t>Can build any protein due to any sequence and # of Amino Acids.</a:t>
            </a:r>
          </a:p>
          <a:p>
            <a:pPr lvl="1"/>
            <a:r>
              <a:rPr lang="en-US" sz="2600" dirty="0" smtClean="0"/>
              <a:t>Characteristics of Amino Acids</a:t>
            </a:r>
          </a:p>
          <a:p>
            <a:pPr lvl="2"/>
            <a:r>
              <a:rPr lang="en-US" sz="2400" dirty="0" smtClean="0"/>
              <a:t>Hydrophilic</a:t>
            </a:r>
          </a:p>
          <a:p>
            <a:pPr lvl="2"/>
            <a:r>
              <a:rPr lang="en-US" sz="2400" dirty="0" smtClean="0"/>
              <a:t>Hydrophobic</a:t>
            </a:r>
          </a:p>
          <a:p>
            <a:pPr lvl="2"/>
            <a:r>
              <a:rPr lang="en-US" sz="2400" dirty="0" smtClean="0"/>
              <a:t>Acidic</a:t>
            </a:r>
          </a:p>
          <a:p>
            <a:pPr lvl="2"/>
            <a:r>
              <a:rPr lang="en-US" sz="2400" dirty="0" smtClean="0"/>
              <a:t>Basic</a:t>
            </a:r>
          </a:p>
          <a:p>
            <a:r>
              <a:rPr lang="en-US" sz="2800" dirty="0" smtClean="0"/>
              <a:t>How does the sequence of Amino Acids change the shape of the protein?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62" y="2266156"/>
            <a:ext cx="3238500" cy="3400425"/>
          </a:xfrm>
        </p:spPr>
      </p:pic>
    </p:spTree>
    <p:extLst>
      <p:ext uri="{BB962C8B-B14F-4D97-AF65-F5344CB8AC3E}">
        <p14:creationId xmlns:p14="http://schemas.microsoft.com/office/powerpoint/2010/main" val="21826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>
                <a:hlinkClick r:id="rId2"/>
              </a:rPr>
              <a:t>Enzymes</a:t>
            </a:r>
            <a:r>
              <a:rPr lang="en-US" sz="2800" dirty="0" smtClean="0"/>
              <a:t> – speed up chemical reactions </a:t>
            </a:r>
          </a:p>
          <a:p>
            <a:pPr lvl="1"/>
            <a:r>
              <a:rPr lang="en-US" sz="2600" dirty="0" smtClean="0"/>
              <a:t>Are not used up and can be used again &amp; again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66" y="294903"/>
            <a:ext cx="3049029" cy="220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8" y="3258355"/>
            <a:ext cx="8673864" cy="33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Transport Proteins</a:t>
            </a:r>
          </a:p>
          <a:p>
            <a:pPr lvl="1"/>
            <a:r>
              <a:rPr lang="en-US" sz="2600" dirty="0" smtClean="0"/>
              <a:t>Hemoglobin – O</a:t>
            </a:r>
            <a:r>
              <a:rPr lang="en-US" sz="2600" baseline="-25000" dirty="0" smtClean="0"/>
              <a:t>2</a:t>
            </a:r>
          </a:p>
          <a:p>
            <a:pPr lvl="1"/>
            <a:r>
              <a:rPr lang="en-US" sz="2600" dirty="0" smtClean="0">
                <a:hlinkClick r:id="rId2"/>
              </a:rPr>
              <a:t>Sickle Cell Anemia</a:t>
            </a:r>
            <a:endParaRPr lang="en-US" sz="26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44" y="2385483"/>
            <a:ext cx="3971925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6" y="3795961"/>
            <a:ext cx="3668333" cy="27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Structural Proteins</a:t>
            </a:r>
          </a:p>
          <a:p>
            <a:pPr lvl="1"/>
            <a:r>
              <a:rPr lang="en-US" sz="2600" dirty="0" smtClean="0"/>
              <a:t>Collagen</a:t>
            </a:r>
          </a:p>
          <a:p>
            <a:pPr lvl="2"/>
            <a:r>
              <a:rPr lang="en-US" sz="2400" dirty="0" smtClean="0"/>
              <a:t>Skin, ligaments, tendons, bone, hair, fur, wool, hooves, fingernails, cocoons, silk, feathers, </a:t>
            </a:r>
          </a:p>
          <a:p>
            <a:pPr lvl="1"/>
            <a:r>
              <a:rPr lang="en-US" sz="2600" dirty="0"/>
              <a:t>M</a:t>
            </a:r>
            <a:r>
              <a:rPr lang="en-US" sz="2600" dirty="0" smtClean="0"/>
              <a:t>uscle</a:t>
            </a:r>
          </a:p>
          <a:p>
            <a:pPr lvl="2"/>
            <a:r>
              <a:rPr lang="en-US" sz="2400" dirty="0" smtClean="0"/>
              <a:t>Formation of DNA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08" y="403767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85" y="3691883"/>
            <a:ext cx="4065062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27" y="609600"/>
            <a:ext cx="2006775" cy="1860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1415" y="843939"/>
            <a:ext cx="185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Keratin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Hormones</a:t>
            </a:r>
          </a:p>
          <a:p>
            <a:pPr lvl="1"/>
            <a:r>
              <a:rPr lang="en-US" sz="2600" dirty="0" smtClean="0"/>
              <a:t>Messenger molecules that carry signals</a:t>
            </a:r>
          </a:p>
          <a:p>
            <a:pPr lvl="2"/>
            <a:r>
              <a:rPr lang="en-US" sz="2400" dirty="0" smtClean="0"/>
              <a:t>Insulin – 51 Amino Acids, regulates uptake of sugar in the bloodstream</a:t>
            </a:r>
          </a:p>
          <a:p>
            <a:pPr lvl="2"/>
            <a:r>
              <a:rPr lang="en-US" sz="2400" dirty="0" smtClean="0"/>
              <a:t>Thyroid Hormones</a:t>
            </a:r>
          </a:p>
          <a:p>
            <a:pPr lvl="2"/>
            <a:r>
              <a:rPr lang="en-US" sz="2400" dirty="0" smtClean="0"/>
              <a:t>Growth Hormones</a:t>
            </a:r>
          </a:p>
          <a:p>
            <a:pPr lvl="2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61" y="4298928"/>
            <a:ext cx="2871050" cy="2077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70" y="4859467"/>
            <a:ext cx="2329332" cy="1863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0"/>
            <a:ext cx="4258614" cy="30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149</TotalTime>
  <Words>330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Macromolecules Proteins</vt:lpstr>
      <vt:lpstr>Proteins  are made from amino acids</vt:lpstr>
      <vt:lpstr>How a protein is structured</vt:lpstr>
      <vt:lpstr>Activity #1</vt:lpstr>
      <vt:lpstr>PowerPoint Presentation</vt:lpstr>
      <vt:lpstr>Functions of proteins</vt:lpstr>
      <vt:lpstr>Functions of proteins</vt:lpstr>
      <vt:lpstr>Functions of proteins</vt:lpstr>
      <vt:lpstr>Functions of proteins</vt:lpstr>
      <vt:lpstr>Functions of proteins</vt:lpstr>
      <vt:lpstr>9 Essential Amino Acids Copy this list on your project paper</vt:lpstr>
      <vt:lpstr>Activity #2</vt:lpstr>
      <vt:lpstr>Project Credit  = .25</vt:lpstr>
      <vt:lpstr>Works Cited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 Proteins</dc:title>
  <dc:creator>Jennifer McAllister</dc:creator>
  <cp:lastModifiedBy>Jennifer McAllister</cp:lastModifiedBy>
  <cp:revision>24</cp:revision>
  <dcterms:created xsi:type="dcterms:W3CDTF">2015-03-08T18:03:37Z</dcterms:created>
  <dcterms:modified xsi:type="dcterms:W3CDTF">2015-03-10T00:37:00Z</dcterms:modified>
</cp:coreProperties>
</file>