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7"/>
  </p:notesMasterIdLst>
  <p:sldIdLst>
    <p:sldId id="257" r:id="rId2"/>
    <p:sldId id="280" r:id="rId3"/>
    <p:sldId id="281" r:id="rId4"/>
    <p:sldId id="282" r:id="rId5"/>
    <p:sldId id="258" r:id="rId6"/>
    <p:sldId id="259" r:id="rId7"/>
    <p:sldId id="260" r:id="rId8"/>
    <p:sldId id="268" r:id="rId9"/>
    <p:sldId id="262" r:id="rId10"/>
    <p:sldId id="263" r:id="rId11"/>
    <p:sldId id="267" r:id="rId12"/>
    <p:sldId id="270" r:id="rId13"/>
    <p:sldId id="269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64" r:id="rId23"/>
    <p:sldId id="265" r:id="rId24"/>
    <p:sldId id="266" r:id="rId25"/>
    <p:sldId id="279" r:id="rId26"/>
  </p:sldIdLst>
  <p:sldSz cx="9144000" cy="6858000" type="screen4x3"/>
  <p:notesSz cx="7021513" cy="93075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4230" autoAdjust="0"/>
  </p:normalViewPr>
  <p:slideViewPr>
    <p:cSldViewPr snapToGrid="0" snapToObjects="1">
      <p:cViewPr varScale="1">
        <p:scale>
          <a:sx n="55" d="100"/>
          <a:sy n="55" d="100"/>
        </p:scale>
        <p:origin x="1836" y="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2656" cy="46482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7232" y="0"/>
            <a:ext cx="3042656" cy="46482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AE5436-D762-9A40-A3CA-6F8A6CA1735A}" type="datetimeFigureOut">
              <a:rPr lang="en-US" smtClean="0"/>
              <a:pPr/>
              <a:t>2/21/2016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2963" cy="3489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152" y="4421346"/>
            <a:ext cx="5617210" cy="41881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1107"/>
            <a:ext cx="3042656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7232" y="8841107"/>
            <a:ext cx="3042656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59F5E-0E8E-1549-9D1C-3AA4675459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561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59F5E-0E8E-1549-9D1C-3AA4675459B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0077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is an important aspect that many people don’t really</a:t>
            </a:r>
            <a:r>
              <a:rPr lang="en-US" baseline="0" dirty="0" smtClean="0"/>
              <a:t> think about to.... </a:t>
            </a:r>
          </a:p>
          <a:p>
            <a:endParaRPr lang="en-US" dirty="0" smtClean="0"/>
          </a:p>
          <a:p>
            <a:r>
              <a:rPr lang="en-US" dirty="0" smtClean="0"/>
              <a:t>People want to live along the coastline because it is beautiful and there is close access to a beach</a:t>
            </a:r>
          </a:p>
          <a:p>
            <a:r>
              <a:rPr lang="en-US" dirty="0" smtClean="0"/>
              <a:t>But there is always the risk of a storm, hurricanes, typhoons,</a:t>
            </a:r>
            <a:r>
              <a:rPr lang="en-US" baseline="0" dirty="0" smtClean="0"/>
              <a:t> even tsunamis</a:t>
            </a:r>
          </a:p>
          <a:p>
            <a:r>
              <a:rPr lang="en-US" baseline="0" dirty="0" smtClean="0"/>
              <a:t>Coral Reefs can provide that protection and are fairly less expensive to maintain than building up things like sea walls</a:t>
            </a:r>
          </a:p>
          <a:p>
            <a:endParaRPr lang="en-US" baseline="0" dirty="0" smtClean="0"/>
          </a:p>
          <a:p>
            <a:r>
              <a:rPr lang="en-US" baseline="0" dirty="0" smtClean="0"/>
              <a:t>You hear the term Barrier Reef, they are literally a barrier between the strong waves of the ocean and the shore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10A1F-54F9-BE46-9150-E61CA781E322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382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State what</a:t>
            </a:r>
            <a:r>
              <a:rPr lang="en-US" baseline="0" dirty="0" smtClean="0"/>
              <a:t> picture is of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10A1F-54F9-BE46-9150-E61CA781E322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2158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-More than HALF of all new cancer drug research focuses on marine organisms</a:t>
            </a:r>
          </a:p>
          <a:p>
            <a:r>
              <a:rPr lang="en-US" dirty="0" smtClean="0"/>
              <a:t>-Without healthy coral reefs we cannot continue to explore these types of medical advances 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http://www.nature.org/ourinitiatives/habitats/oceanscoasts/save-coral-reefs-save-lives.xml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10A1F-54F9-BE46-9150-E61CA781E322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523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Environmental Protection Agency </a:t>
            </a:r>
          </a:p>
          <a:p>
            <a:r>
              <a:rPr lang="en-US" dirty="0" smtClean="0"/>
              <a:t>	Research into the causes of coral reef deterioration </a:t>
            </a:r>
          </a:p>
          <a:p>
            <a:pPr lvl="1"/>
            <a:r>
              <a:rPr lang="en-US" dirty="0" smtClean="0"/>
              <a:t>Regulatory control programs for wastewater discharges, storm water runoff, and ocean dumping of wastes </a:t>
            </a:r>
          </a:p>
          <a:p>
            <a:endParaRPr lang="en-US" dirty="0" smtClean="0"/>
          </a:p>
          <a:p>
            <a:r>
              <a:rPr lang="en-US" dirty="0" err="1" smtClean="0"/>
              <a:t>MPAs</a:t>
            </a:r>
            <a:endParaRPr lang="en-US" dirty="0" smtClean="0"/>
          </a:p>
          <a:p>
            <a:r>
              <a:rPr lang="en-US" dirty="0" smtClean="0"/>
              <a:t>	Activities </a:t>
            </a:r>
            <a:r>
              <a:rPr lang="en-US" baseline="0" dirty="0" smtClean="0"/>
              <a:t>are restricted here so the natural habitat can thrive</a:t>
            </a:r>
          </a:p>
          <a:p>
            <a:r>
              <a:rPr lang="en-US" baseline="0" dirty="0" smtClean="0"/>
              <a:t>	Natural resources are protected </a:t>
            </a:r>
          </a:p>
          <a:p>
            <a:r>
              <a:rPr lang="en-US" baseline="0" dirty="0" smtClean="0"/>
              <a:t>	Activities such as fishing</a:t>
            </a:r>
          </a:p>
          <a:p>
            <a:endParaRPr lang="en-US" baseline="0" dirty="0" smtClean="0"/>
          </a:p>
          <a:p>
            <a:r>
              <a:rPr lang="en-US" baseline="0" dirty="0" smtClean="0"/>
              <a:t>Restoration</a:t>
            </a:r>
          </a:p>
          <a:p>
            <a:r>
              <a:rPr lang="en-US" baseline="0" dirty="0" smtClean="0"/>
              <a:t>	Non-profits (Coral Restoration Foundation= domestic </a:t>
            </a:r>
            <a:r>
              <a:rPr lang="en-US" baseline="0" smtClean="0"/>
              <a:t>and international restoration </a:t>
            </a:r>
            <a:r>
              <a:rPr lang="en-US" baseline="0" dirty="0" smtClean="0"/>
              <a:t>projects that have been successful), government agencies such a NOAA 	</a:t>
            </a:r>
            <a:endParaRPr lang="en-US" dirty="0" smtClean="0"/>
          </a:p>
          <a:p>
            <a:r>
              <a:rPr lang="en-US" dirty="0" smtClean="0"/>
              <a:t>	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10A1F-54F9-BE46-9150-E61CA781E322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134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1. Bike, walk, or ride the bus= reduce fossil fuel emissions</a:t>
            </a:r>
          </a:p>
          <a:p>
            <a:r>
              <a:rPr lang="en-US" dirty="0" smtClean="0"/>
              <a:t>2. Anything left on the</a:t>
            </a:r>
            <a:r>
              <a:rPr lang="en-US" baseline="0" dirty="0" smtClean="0"/>
              <a:t> beach has the potential to harm coral reefs</a:t>
            </a:r>
          </a:p>
          <a:p>
            <a:r>
              <a:rPr lang="en-US" baseline="0" dirty="0" smtClean="0"/>
              <a:t>3. Less water you use the less runoff and wastewater will pollute our oceans </a:t>
            </a:r>
          </a:p>
          <a:p>
            <a:r>
              <a:rPr lang="en-US" baseline="0" dirty="0" smtClean="0"/>
              <a:t>4. Enjoy the beach and help coral reefs</a:t>
            </a:r>
          </a:p>
          <a:p>
            <a:r>
              <a:rPr lang="en-US" baseline="0" dirty="0" smtClean="0"/>
              <a:t>5. Share with your friends one fact you learned today!   </a:t>
            </a:r>
          </a:p>
          <a:p>
            <a:r>
              <a:rPr lang="en-US" baseline="0" dirty="0" smtClean="0"/>
              <a:t>6. The Nature Conservancy allows you to adopt a reef which is really awesome!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10A1F-54F9-BE46-9150-E61CA781E322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5764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59F5E-0E8E-1549-9D1C-3AA4675459BA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2170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http://www.buzzfeed.com/jennaguillaume/35-spectacular-photos-that-highlight-the-importance-of-savin#ep7q5i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http://phys.org/news/2014-09-sharks-behavior-exposed-acidic.html</a:t>
            </a:r>
          </a:p>
          <a:p>
            <a:endParaRPr lang="en-US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59F5E-0E8E-1549-9D1C-3AA4675459BA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850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Water is made of hydroxide and hydrogen ions combine to make water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59F5E-0E8E-1549-9D1C-3AA4675459B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330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Source: Feely, Richard A., et al. (2006) Carbon Dioxide and Our Ocean Legacy. Pew Trust</a:t>
            </a:r>
            <a:r>
              <a:rPr lang="en-US" baseline="0" dirty="0" smtClean="0"/>
              <a:t> 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dirty="0" smtClean="0"/>
              <a:t>Ocean essentially a sink tank for carbon dioxide </a:t>
            </a:r>
          </a:p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lang="en-US" dirty="0" smtClean="0"/>
          </a:p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dirty="0" smtClean="0"/>
              <a:t>As more and more CO2 dissolves into ocean, water becomes more acidic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3) More acidic sea makes for less amount of dissolved carbonate available to form that calcium carbonate shell and skeleton we</a:t>
            </a:r>
            <a:r>
              <a:rPr lang="en-US" baseline="0" dirty="0" smtClean="0"/>
              <a:t> see on coral reefs</a:t>
            </a:r>
            <a:endParaRPr lang="en-US" dirty="0" smtClean="0"/>
          </a:p>
          <a:p>
            <a:endParaRPr lang="en-US" dirty="0" smtClean="0"/>
          </a:p>
          <a:p>
            <a:pPr marL="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4) </a:t>
            </a:r>
            <a:r>
              <a:rPr lang="en-US" sz="2600" dirty="0" smtClean="0"/>
              <a:t>A 26% change increase in acidity     </a:t>
            </a:r>
          </a:p>
          <a:p>
            <a:endParaRPr lang="en-US" dirty="0" smtClean="0"/>
          </a:p>
          <a:p>
            <a:r>
              <a:rPr lang="en-US" dirty="0" smtClean="0"/>
              <a:t>This is 2-2.5 times more acidic than pre-industrial levels </a:t>
            </a:r>
          </a:p>
          <a:p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LAST: Cannot adapt quick enough and </a:t>
            </a:r>
            <a:r>
              <a:rPr lang="en-US" dirty="0" smtClean="0"/>
              <a:t>Marine life is at severe risk from this rapid change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10A1F-54F9-BE46-9150-E61CA781E32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604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smtClean="0"/>
              <a:t>pH scale is logarithmic (pH = -log[H</a:t>
            </a:r>
            <a:r>
              <a:rPr lang="en-US" baseline="30000" smtClean="0"/>
              <a:t>+</a:t>
            </a:r>
            <a:r>
              <a:rPr lang="en-US" smtClean="0"/>
              <a:t>]), a change of one pH unit corresponds to a ten-fold change in hydrogen ion concentration</a:t>
            </a:r>
          </a:p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lang="en-US" smtClean="0"/>
          </a:p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dirty="0" smtClean="0"/>
              <a:t>Ocean essentially a sink tank for carbon dioxide </a:t>
            </a:r>
          </a:p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lang="en-US" dirty="0" smtClean="0"/>
          </a:p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dirty="0" smtClean="0"/>
              <a:t>As more and more CO2 dissolves into ocean, water becomes more acidic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3) More acidic sea makes for less amount of dissolved carbonate available to form that calcium carbonate shell and skeleton we</a:t>
            </a:r>
            <a:r>
              <a:rPr lang="en-US" baseline="0" dirty="0" smtClean="0"/>
              <a:t> see on coral reef; </a:t>
            </a:r>
            <a:endParaRPr lang="en-US" dirty="0" smtClean="0"/>
          </a:p>
          <a:p>
            <a:endParaRPr lang="en-US" dirty="0" smtClean="0"/>
          </a:p>
          <a:p>
            <a:pPr marL="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4) </a:t>
            </a:r>
            <a:r>
              <a:rPr lang="en-US" sz="2600" dirty="0" smtClean="0"/>
              <a:t>A 26% change increase in acidity     </a:t>
            </a:r>
          </a:p>
          <a:p>
            <a:endParaRPr lang="en-US" dirty="0" smtClean="0"/>
          </a:p>
          <a:p>
            <a:r>
              <a:rPr lang="en-US" dirty="0" smtClean="0"/>
              <a:t>This is 2-2.5 times more acidic than pre-industrial levels </a:t>
            </a:r>
          </a:p>
          <a:p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LAST: Cannot adapt quick enough and </a:t>
            </a:r>
            <a:r>
              <a:rPr lang="en-US" dirty="0" smtClean="0"/>
              <a:t>Marine life is at severe risk from this rapid change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10A1F-54F9-BE46-9150-E61CA781E322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7806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**Coral reefs</a:t>
            </a:r>
            <a:r>
              <a:rPr lang="en-US" baseline="0" dirty="0" smtClean="0"/>
              <a:t> I will be talking about are called tropical coral reefs but there is such thing as a cold water corals</a:t>
            </a:r>
          </a:p>
          <a:p>
            <a:endParaRPr lang="en-US" dirty="0" smtClean="0"/>
          </a:p>
          <a:p>
            <a:r>
              <a:rPr lang="en-US" dirty="0" smtClean="0"/>
              <a:t>1) Polyps characteristics </a:t>
            </a:r>
          </a:p>
          <a:p>
            <a:pPr lvl="1"/>
            <a:r>
              <a:rPr lang="en-US" dirty="0" smtClean="0"/>
              <a:t>Hard outer skeleton made of calcium </a:t>
            </a:r>
          </a:p>
          <a:p>
            <a:pPr lvl="1"/>
            <a:r>
              <a:rPr lang="en-US" dirty="0" smtClean="0"/>
              <a:t>Stay fixed in one spot </a:t>
            </a:r>
          </a:p>
          <a:p>
            <a:pPr lvl="1"/>
            <a:r>
              <a:rPr lang="en-US" dirty="0" smtClean="0"/>
              <a:t>Main structure of reef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3) What</a:t>
            </a:r>
            <a:r>
              <a:rPr lang="en-US" baseline="0" dirty="0" smtClean="0"/>
              <a:t> is symbiotic relationship? </a:t>
            </a:r>
            <a:r>
              <a:rPr lang="en-US" baseline="0" dirty="0" err="1" smtClean="0">
                <a:sym typeface="Wingdings"/>
              </a:rPr>
              <a:t></a:t>
            </a:r>
            <a:r>
              <a:rPr lang="en-US" baseline="0" dirty="0" smtClean="0">
                <a:sym typeface="Wingdings"/>
              </a:rPr>
              <a:t> work together</a:t>
            </a:r>
          </a:p>
          <a:p>
            <a:endParaRPr lang="en-US" baseline="0" dirty="0" smtClean="0">
              <a:sym typeface="Wingdings"/>
            </a:endParaRPr>
          </a:p>
          <a:p>
            <a:r>
              <a:rPr lang="en-US" baseline="0" dirty="0" smtClean="0">
                <a:sym typeface="Wingdings"/>
              </a:rPr>
              <a:t>3a) </a:t>
            </a:r>
            <a:r>
              <a:rPr lang="en-US" sz="2400" dirty="0" smtClean="0"/>
              <a:t>Polyps provide Algae Z with shelter and nutrients; </a:t>
            </a:r>
          </a:p>
          <a:p>
            <a:pPr lvl="1"/>
            <a:r>
              <a:rPr lang="en-US" sz="2400" dirty="0" err="1" smtClean="0"/>
              <a:t>Zooxanthellae</a:t>
            </a:r>
            <a:r>
              <a:rPr lang="en-US" sz="2400" dirty="0" smtClean="0"/>
              <a:t> provides food for coral (90% of energy from Algae Z)</a:t>
            </a:r>
          </a:p>
          <a:p>
            <a:r>
              <a:rPr lang="en-US" baseline="0" dirty="0" smtClean="0">
                <a:sym typeface="Wingdings"/>
              </a:rPr>
              <a:t> </a:t>
            </a:r>
          </a:p>
          <a:p>
            <a:r>
              <a:rPr lang="en-US" baseline="0" dirty="0" smtClean="0">
                <a:sym typeface="Wingdings"/>
              </a:rPr>
              <a:t>The </a:t>
            </a:r>
            <a:r>
              <a:rPr lang="en-US" baseline="0" dirty="0" err="1" smtClean="0">
                <a:sym typeface="Wingdings"/>
              </a:rPr>
              <a:t>zooxanthellae</a:t>
            </a:r>
            <a:r>
              <a:rPr lang="en-US" baseline="0" dirty="0" smtClean="0">
                <a:sym typeface="Wingdings"/>
              </a:rPr>
              <a:t> provides polyp with food through photosynthesis by turning light energy from the sun into food; thus the </a:t>
            </a:r>
            <a:r>
              <a:rPr lang="en-US" baseline="0" dirty="0" err="1" smtClean="0">
                <a:sym typeface="Wingdings"/>
              </a:rPr>
              <a:t>algea</a:t>
            </a:r>
            <a:r>
              <a:rPr lang="en-US" baseline="0" dirty="0" smtClean="0">
                <a:sym typeface="Wingdings"/>
              </a:rPr>
              <a:t> needs sunlight to live and why we see tropical coral reefs in shallow and clear water </a:t>
            </a:r>
          </a:p>
          <a:p>
            <a:endParaRPr lang="en-US" baseline="0" dirty="0" smtClean="0">
              <a:sym typeface="Wingding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10A1F-54F9-BE46-9150-E61CA781E32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7608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Coral</a:t>
            </a:r>
            <a:r>
              <a:rPr lang="en-US" baseline="0" dirty="0" smtClean="0"/>
              <a:t> Bleaching </a:t>
            </a:r>
          </a:p>
          <a:p>
            <a:r>
              <a:rPr lang="en-US" dirty="0" smtClean="0"/>
              <a:t>** At least 19% of the world’s coral</a:t>
            </a:r>
            <a:r>
              <a:rPr lang="en-US" baseline="0" dirty="0" smtClean="0"/>
              <a:t> reefs are already gone, including some 50% of those in the Caribbean </a:t>
            </a:r>
          </a:p>
          <a:p>
            <a:r>
              <a:rPr lang="en-US" baseline="0" dirty="0" smtClean="0"/>
              <a:t>An additional 15% could be dead within 20 years </a:t>
            </a:r>
            <a:endParaRPr lang="en-US" dirty="0" smtClean="0"/>
          </a:p>
          <a:p>
            <a:endParaRPr lang="en-US" baseline="0" dirty="0" smtClean="0"/>
          </a:p>
          <a:p>
            <a:r>
              <a:rPr lang="en-US" dirty="0" smtClean="0"/>
              <a:t>14% decrease in coral growth in the Great Barrier Reef since 1990</a:t>
            </a:r>
          </a:p>
          <a:p>
            <a:r>
              <a:rPr lang="en-US" dirty="0" smtClean="0"/>
              <a:t>Most significant decrease in coral growth in the last 400 years </a:t>
            </a:r>
          </a:p>
          <a:p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3) More acidic sea makes for less amount of dissolved carbonate available to form that calcium carbonate shell and skeleton we</a:t>
            </a:r>
            <a:r>
              <a:rPr lang="en-US" baseline="0" dirty="0" smtClean="0"/>
              <a:t> see on coral reef;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25% of marine species</a:t>
            </a:r>
          </a:p>
          <a:p>
            <a:r>
              <a:rPr lang="en-US" dirty="0" smtClean="0"/>
              <a:t>Rainforests of</a:t>
            </a:r>
            <a:r>
              <a:rPr lang="en-US" baseline="0" dirty="0" smtClean="0"/>
              <a:t> </a:t>
            </a:r>
            <a:r>
              <a:rPr lang="en-US" baseline="0" smtClean="0"/>
              <a:t>the ocean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10A1F-54F9-BE46-9150-E61CA781E322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7868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Say:</a:t>
            </a:r>
            <a:r>
              <a:rPr lang="en-US" baseline="0" dirty="0" smtClean="0"/>
              <a:t> Well lets see what is at risk?</a:t>
            </a:r>
          </a:p>
          <a:p>
            <a:endParaRPr lang="en-US" baseline="0" dirty="0" smtClean="0"/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dirty="0" smtClean="0"/>
              <a:t>Thus if coral reefs are lost it will effect economies worldwide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10A1F-54F9-BE46-9150-E61CA781E322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4710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10A1F-54F9-BE46-9150-E61CA781E322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6102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685800" lvl="1" indent="-228600">
              <a:buAutoNum type="arabicParenR"/>
            </a:pPr>
            <a:r>
              <a:rPr lang="en-US" dirty="0" smtClean="0"/>
              <a:t>Loss in employment in tourism, marine recreation, and sport fishing industries</a:t>
            </a:r>
          </a:p>
          <a:p>
            <a:pPr marL="228600" indent="-228600">
              <a:buAutoNum type="arabicParenR"/>
            </a:pPr>
            <a:r>
              <a:rPr lang="en-US" dirty="0" smtClean="0"/>
              <a:t>Impoverished countries/ developing countries that can maintain their coral reefs</a:t>
            </a:r>
            <a:r>
              <a:rPr lang="en-US" baseline="0" dirty="0" smtClean="0"/>
              <a:t> stand to make this type of </a:t>
            </a:r>
            <a:r>
              <a:rPr lang="en-US" dirty="0" smtClean="0"/>
              <a:t> 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10A1F-54F9-BE46-9150-E61CA781E322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023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B8E4-88B7-214C-BB1B-0778FED9E832}" type="datetimeFigureOut">
              <a:rPr lang="en-US" smtClean="0"/>
              <a:pPr/>
              <a:t>2/21/2016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D2A41-88E4-9D42-A332-C4E1D86737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B8E4-88B7-214C-BB1B-0778FED9E832}" type="datetimeFigureOut">
              <a:rPr lang="en-US" smtClean="0"/>
              <a:pPr/>
              <a:t>2/21/2016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D2A41-88E4-9D42-A332-C4E1D86737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B8E4-88B7-214C-BB1B-0778FED9E832}" type="datetimeFigureOut">
              <a:rPr lang="en-US" smtClean="0"/>
              <a:pPr/>
              <a:t>2/21/2016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D2A41-88E4-9D42-A332-C4E1D86737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B8E4-88B7-214C-BB1B-0778FED9E832}" type="datetimeFigureOut">
              <a:rPr lang="en-US" smtClean="0"/>
              <a:pPr/>
              <a:t>2/21/2016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D2A41-88E4-9D42-A332-C4E1D86737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B8E4-88B7-214C-BB1B-0778FED9E832}" type="datetimeFigureOut">
              <a:rPr lang="en-US" smtClean="0"/>
              <a:pPr/>
              <a:t>2/21/2016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D2A41-88E4-9D42-A332-C4E1D86737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B8E4-88B7-214C-BB1B-0778FED9E832}" type="datetimeFigureOut">
              <a:rPr lang="en-US" smtClean="0"/>
              <a:pPr/>
              <a:t>2/21/2016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D2A41-88E4-9D42-A332-C4E1D86737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B8E4-88B7-214C-BB1B-0778FED9E832}" type="datetimeFigureOut">
              <a:rPr lang="en-US" smtClean="0"/>
              <a:pPr/>
              <a:t>2/21/2016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D2A41-88E4-9D42-A332-C4E1D86737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B8E4-88B7-214C-BB1B-0778FED9E832}" type="datetimeFigureOut">
              <a:rPr lang="en-US" smtClean="0"/>
              <a:pPr/>
              <a:t>2/21/2016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D2A41-88E4-9D42-A332-C4E1D86737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B8E4-88B7-214C-BB1B-0778FED9E832}" type="datetimeFigureOut">
              <a:rPr lang="en-US" smtClean="0"/>
              <a:pPr/>
              <a:t>2/21/2016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D2A41-88E4-9D42-A332-C4E1D86737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B8E4-88B7-214C-BB1B-0778FED9E832}" type="datetimeFigureOut">
              <a:rPr lang="en-US" smtClean="0"/>
              <a:pPr/>
              <a:t>2/21/2016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D2A41-88E4-9D42-A332-C4E1D86737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B8E4-88B7-214C-BB1B-0778FED9E832}" type="datetimeFigureOut">
              <a:rPr lang="en-US" smtClean="0"/>
              <a:pPr/>
              <a:t>2/21/2016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F2FD2A41-88E4-9D42-A332-C4E1D86737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64BB8E4-88B7-214C-BB1B-0778FED9E832}" type="datetimeFigureOut">
              <a:rPr lang="en-US" smtClean="0"/>
              <a:pPr/>
              <a:t>2/21/2016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2FD2A41-88E4-9D42-A332-C4E1D86737A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Xeuyc55LqiY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5cqCvcX7buo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dirty="0" smtClean="0"/>
              <a:t>Ocean Acidification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24620"/>
            <a:ext cx="8229600" cy="438912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When CO2 is added to seawater, it undergoes an acid-base reaction </a:t>
            </a:r>
          </a:p>
          <a:p>
            <a:pPr marL="365760" lvl="1" indent="0">
              <a:buFont typeface="Wingdings" charset="2"/>
              <a:buChar char="§"/>
            </a:pPr>
            <a:r>
              <a:rPr lang="en-US" dirty="0" smtClean="0"/>
              <a:t>Increase in hydrogen ions in to the water</a:t>
            </a:r>
          </a:p>
          <a:p>
            <a:pPr marL="365760" lvl="1" indent="0">
              <a:buFont typeface="Wingdings" charset="2"/>
              <a:buChar char="§"/>
            </a:pPr>
            <a:r>
              <a:rPr lang="en-US" dirty="0" smtClean="0"/>
              <a:t>Lowering the pH of the seawater. </a:t>
            </a:r>
          </a:p>
          <a:p>
            <a:pPr marL="365760" lvl="1" indent="0">
              <a:buFont typeface="Wingdings" charset="2"/>
              <a:buChar char="§"/>
            </a:pPr>
            <a:r>
              <a:rPr lang="en-US" dirty="0" smtClean="0"/>
              <a:t>Most pH change happens in shallower surface waters.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 + H</a:t>
            </a:r>
            <a:r>
              <a:rPr lang="en-US" baseline="-25000" dirty="0" smtClean="0"/>
              <a:t>2</a:t>
            </a:r>
            <a:r>
              <a:rPr lang="en-US" dirty="0" smtClean="0"/>
              <a:t>O      H</a:t>
            </a:r>
            <a:r>
              <a:rPr lang="en-US" baseline="-25000" dirty="0" smtClean="0"/>
              <a:t>2</a:t>
            </a:r>
            <a:r>
              <a:rPr lang="en-US" dirty="0" smtClean="0"/>
              <a:t>CO</a:t>
            </a:r>
            <a:r>
              <a:rPr lang="en-US" baseline="-25000" dirty="0" smtClean="0"/>
              <a:t>3</a:t>
            </a:r>
            <a:r>
              <a:rPr lang="en-US" dirty="0" smtClean="0"/>
              <a:t>     H</a:t>
            </a:r>
            <a:r>
              <a:rPr lang="en-US" baseline="30000" dirty="0" smtClean="0"/>
              <a:t>+</a:t>
            </a:r>
            <a:r>
              <a:rPr lang="en-US" dirty="0" smtClean="0"/>
              <a:t> + HCO</a:t>
            </a:r>
            <a:r>
              <a:rPr lang="en-US" baseline="-25000" dirty="0" smtClean="0"/>
              <a:t>3</a:t>
            </a:r>
            <a:r>
              <a:rPr lang="en-US" baseline="30000" dirty="0" smtClean="0"/>
              <a:t>-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8564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 fontScale="90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  <a:hlinkClick r:id="rId2"/>
              </a:rPr>
              <a:t>The Chemistry of Ocean Acidification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690299" y="4525841"/>
            <a:ext cx="337791" cy="1588"/>
          </a:xfrm>
          <a:prstGeom prst="straightConnector1">
            <a:avLst/>
          </a:prstGeom>
          <a:ln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030076" y="4527429"/>
            <a:ext cx="337791" cy="1588"/>
          </a:xfrm>
          <a:prstGeom prst="straightConnector1">
            <a:avLst/>
          </a:prstGeom>
          <a:ln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48371" y="4401036"/>
            <a:ext cx="4292600" cy="189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709920"/>
            <a:ext cx="8042276" cy="872138"/>
          </a:xfrm>
        </p:spPr>
        <p:txBody>
          <a:bodyPr/>
          <a:lstStyle/>
          <a:p>
            <a:r>
              <a:rPr lang="en-US" dirty="0" smtClean="0"/>
              <a:t>A More Acidic Ocean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772137"/>
            <a:ext cx="8042276" cy="5257799"/>
          </a:xfrm>
        </p:spPr>
        <p:txBody>
          <a:bodyPr>
            <a:noAutofit/>
          </a:bodyPr>
          <a:lstStyle/>
          <a:p>
            <a:r>
              <a:rPr lang="en-US" sz="2600" dirty="0" smtClean="0"/>
              <a:t>Pre-industrialization: pH 8.21 </a:t>
            </a:r>
            <a:r>
              <a:rPr lang="en-US" sz="2600" dirty="0" smtClean="0">
                <a:sym typeface="Wingdings"/>
              </a:rPr>
              <a:t> </a:t>
            </a:r>
            <a:r>
              <a:rPr lang="en-US" sz="2600" dirty="0" smtClean="0"/>
              <a:t>Now: pH of 8.10</a:t>
            </a:r>
          </a:p>
          <a:p>
            <a:pPr lvl="1"/>
            <a:r>
              <a:rPr lang="en-US" sz="2400" dirty="0" smtClean="0"/>
              <a:t>MORE acidic </a:t>
            </a:r>
            <a:r>
              <a:rPr lang="en-US" sz="2400" dirty="0" err="1" smtClean="0">
                <a:sym typeface="Wingdings"/>
              </a:rPr>
              <a:t></a:t>
            </a:r>
            <a:r>
              <a:rPr lang="en-US" sz="2400" dirty="0" smtClean="0">
                <a:sym typeface="Wingdings"/>
              </a:rPr>
              <a:t> by 26-29% </a:t>
            </a:r>
            <a:endParaRPr lang="en-US" sz="2400" dirty="0" smtClean="0"/>
          </a:p>
          <a:p>
            <a:r>
              <a:rPr lang="en-US" sz="2600" dirty="0" smtClean="0"/>
              <a:t>Decreased amount of dissolved carbonate available=</a:t>
            </a:r>
          </a:p>
          <a:p>
            <a:pPr lvl="1"/>
            <a:r>
              <a:rPr lang="en-US" dirty="0" smtClean="0"/>
              <a:t>Coral grow slower AND skeleton is weaker</a:t>
            </a:r>
          </a:p>
          <a:p>
            <a:r>
              <a:rPr lang="en-US" sz="2600" dirty="0" smtClean="0"/>
              <a:t>By 2100: pH predicted to drop an additional 0.3-0.5 units</a:t>
            </a:r>
          </a:p>
          <a:p>
            <a:pPr lvl="1">
              <a:buNone/>
            </a:pPr>
            <a:r>
              <a:rPr lang="en-US" sz="2600" dirty="0" smtClean="0"/>
              <a:t> </a:t>
            </a:r>
            <a:endParaRPr lang="en-US" sz="2600" dirty="0"/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2621"/>
            <a:ext cx="8229600" cy="1143000"/>
          </a:xfrm>
        </p:spPr>
        <p:txBody>
          <a:bodyPr/>
          <a:lstStyle/>
          <a:p>
            <a:r>
              <a:rPr lang="en-US" dirty="0" smtClean="0"/>
              <a:t>Dissecting Coral Reefs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09113"/>
            <a:ext cx="8229600" cy="5370286"/>
          </a:xfrm>
        </p:spPr>
        <p:txBody>
          <a:bodyPr>
            <a:noAutofit/>
          </a:bodyPr>
          <a:lstStyle/>
          <a:p>
            <a:r>
              <a:rPr lang="en-US" sz="3400" dirty="0" smtClean="0"/>
              <a:t>Made of “polyps”</a:t>
            </a:r>
          </a:p>
          <a:p>
            <a:r>
              <a:rPr lang="en-US" sz="3400" dirty="0" smtClean="0"/>
              <a:t>Top layer of coral reefs are made of thousands of polyps living close together </a:t>
            </a:r>
          </a:p>
          <a:p>
            <a:r>
              <a:rPr lang="en-US" sz="3400" dirty="0" smtClean="0"/>
              <a:t>Growing within the coral polyps is </a:t>
            </a:r>
            <a:r>
              <a:rPr lang="en-US" sz="3400" dirty="0" err="1" smtClean="0"/>
              <a:t>zooxanthellae</a:t>
            </a:r>
            <a:r>
              <a:rPr lang="en-US" sz="3400" dirty="0" smtClean="0"/>
              <a:t> (Small algae)</a:t>
            </a:r>
          </a:p>
          <a:p>
            <a:r>
              <a:rPr lang="en-US" sz="3400" dirty="0" smtClean="0"/>
              <a:t>Polyps and </a:t>
            </a:r>
            <a:r>
              <a:rPr lang="en-US" sz="3400" dirty="0" err="1" smtClean="0"/>
              <a:t>zooxanthellae</a:t>
            </a:r>
            <a:r>
              <a:rPr lang="en-US" sz="3400" dirty="0" smtClean="0"/>
              <a:t> worked together in a </a:t>
            </a:r>
            <a:r>
              <a:rPr lang="en-US" sz="3400" b="1" dirty="0" smtClean="0"/>
              <a:t>symbiotic </a:t>
            </a:r>
            <a:r>
              <a:rPr lang="en-US" sz="3400" dirty="0" smtClean="0"/>
              <a:t>relationship 	</a:t>
            </a: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leaching_landscape.JPG"/>
          <p:cNvPicPr>
            <a:picLocks noGrp="1" noChangeAspect="1"/>
          </p:cNvPicPr>
          <p:nvPr>
            <p:ph idx="1"/>
          </p:nvPr>
        </p:nvPicPr>
        <p:blipFill>
          <a:blip r:embed="rId3"/>
          <a:srcRect l="-11065" r="-11065"/>
          <a:stretch>
            <a:fillRect/>
          </a:stretch>
        </p:blipFill>
        <p:spPr>
          <a:xfrm>
            <a:off x="-512758" y="616858"/>
            <a:ext cx="10215557" cy="5618163"/>
          </a:xfrm>
        </p:spPr>
      </p:pic>
      <p:sp>
        <p:nvSpPr>
          <p:cNvPr id="3" name="TextBox 2"/>
          <p:cNvSpPr txBox="1"/>
          <p:nvPr/>
        </p:nvSpPr>
        <p:spPr>
          <a:xfrm>
            <a:off x="1015999" y="616858"/>
            <a:ext cx="67786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At least 19% of the world’s coral reefs are already gone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8625" y="2032000"/>
            <a:ext cx="839787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An additional 15% could be dead within 20 years </a:t>
            </a:r>
          </a:p>
          <a:p>
            <a:endParaRPr lang="en-US" dirty="0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-161840"/>
            <a:ext cx="8042276" cy="133695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Why should we care?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273053"/>
            <a:ext cx="8042276" cy="4343400"/>
          </a:xfrm>
        </p:spPr>
        <p:txBody>
          <a:bodyPr>
            <a:noAutofit/>
          </a:bodyPr>
          <a:lstStyle/>
          <a:p>
            <a:r>
              <a:rPr lang="en-US" sz="2700" dirty="0" smtClean="0"/>
              <a:t>Provide food and income to over HALF a billion people around the world </a:t>
            </a:r>
          </a:p>
          <a:p>
            <a:endParaRPr lang="en-US" sz="2700" dirty="0" smtClean="0"/>
          </a:p>
          <a:p>
            <a:r>
              <a:rPr lang="en-US" sz="2700" dirty="0" smtClean="0"/>
              <a:t>Provide close to $375 BILLION each year in goods and services:</a:t>
            </a:r>
          </a:p>
          <a:p>
            <a:pPr lvl="1"/>
            <a:r>
              <a:rPr lang="en-US" sz="2500" dirty="0" smtClean="0"/>
              <a:t>Fisheries</a:t>
            </a:r>
          </a:p>
          <a:p>
            <a:pPr lvl="1"/>
            <a:r>
              <a:rPr lang="en-US" sz="2500" dirty="0" smtClean="0"/>
              <a:t>Tourism </a:t>
            </a:r>
          </a:p>
          <a:p>
            <a:pPr lvl="1"/>
            <a:r>
              <a:rPr lang="en-US" sz="2500" dirty="0" smtClean="0"/>
              <a:t>Costal Protection </a:t>
            </a:r>
          </a:p>
          <a:p>
            <a:pPr lvl="1"/>
            <a:r>
              <a:rPr lang="en-US" sz="2500" dirty="0" smtClean="0"/>
              <a:t>Medicine</a:t>
            </a:r>
            <a:r>
              <a:rPr lang="en-US" sz="2700" dirty="0" smtClean="0"/>
              <a:t> </a:t>
            </a:r>
          </a:p>
          <a:p>
            <a:pPr lvl="1"/>
            <a:endParaRPr lang="en-US" dirty="0" smtClean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0413" y="3237458"/>
            <a:ext cx="3891371" cy="291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772436" y="-199021"/>
            <a:ext cx="8042276" cy="1336956"/>
          </a:xfrm>
        </p:spPr>
        <p:txBody>
          <a:bodyPr/>
          <a:lstStyle/>
          <a:p>
            <a:r>
              <a:rPr lang="en-US" dirty="0" smtClean="0"/>
              <a:t>Fisheries 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half" idx="1"/>
          </p:nvPr>
        </p:nvSpPr>
        <p:spPr>
          <a:xfrm>
            <a:off x="367315" y="1419762"/>
            <a:ext cx="3840480" cy="4913085"/>
          </a:xfrm>
        </p:spPr>
        <p:txBody>
          <a:bodyPr>
            <a:noAutofit/>
          </a:bodyPr>
          <a:lstStyle/>
          <a:p>
            <a:r>
              <a:rPr lang="en-US" sz="2400" dirty="0" smtClean="0"/>
              <a:t>Provide a “nursery” for about 25% of ocean’s fish</a:t>
            </a:r>
          </a:p>
          <a:p>
            <a:r>
              <a:rPr lang="en-US" sz="2400" dirty="0" smtClean="0"/>
              <a:t>Direct correlation between a loss in coral reefs and a loss in reef fish </a:t>
            </a:r>
          </a:p>
          <a:p>
            <a:r>
              <a:rPr lang="en-US" sz="2400" dirty="0" smtClean="0"/>
              <a:t> About 1 billion people have some dependence on coral reefs for income and/or food</a:t>
            </a:r>
          </a:p>
        </p:txBody>
      </p:sp>
      <p:pic>
        <p:nvPicPr>
          <p:cNvPr id="18" name="Content Placeholder 17" descr="images.jpe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34983" b="-34983"/>
          <a:stretch>
            <a:fillRect/>
          </a:stretch>
        </p:blipFill>
        <p:spPr>
          <a:xfrm>
            <a:off x="4516756" y="2284798"/>
            <a:ext cx="4297956" cy="5352142"/>
          </a:xfrm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46180" y="1038633"/>
            <a:ext cx="3018855" cy="2226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35004"/>
            <a:ext cx="8042276" cy="853995"/>
          </a:xfrm>
        </p:spPr>
        <p:txBody>
          <a:bodyPr/>
          <a:lstStyle/>
          <a:p>
            <a:r>
              <a:rPr lang="en-US" dirty="0" smtClean="0"/>
              <a:t>Tourism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4000" y="1108546"/>
            <a:ext cx="4354285" cy="555171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Loss for people who depend on income from tourism </a:t>
            </a:r>
          </a:p>
          <a:p>
            <a:r>
              <a:rPr lang="en-US" sz="2400" dirty="0" smtClean="0"/>
              <a:t>Hawaii</a:t>
            </a:r>
          </a:p>
          <a:p>
            <a:pPr lvl="1"/>
            <a:r>
              <a:rPr lang="en-US" sz="2000" dirty="0" smtClean="0"/>
              <a:t>Generates $800 million a year </a:t>
            </a:r>
          </a:p>
          <a:p>
            <a:r>
              <a:rPr lang="en-US" sz="2400" dirty="0" smtClean="0"/>
              <a:t>Australia’s Great Barrier Reef </a:t>
            </a:r>
          </a:p>
          <a:p>
            <a:pPr lvl="1"/>
            <a:r>
              <a:rPr lang="en-US" sz="2000" dirty="0" smtClean="0"/>
              <a:t>Generates $1 Billion a year </a:t>
            </a:r>
          </a:p>
          <a:p>
            <a:r>
              <a:rPr lang="en-US" sz="2400" dirty="0" smtClean="0"/>
              <a:t>Florida Keys </a:t>
            </a:r>
          </a:p>
          <a:p>
            <a:pPr lvl="1"/>
            <a:r>
              <a:rPr lang="en-US" sz="2000" dirty="0" smtClean="0"/>
              <a:t>Generate at least $3 Billion a year</a:t>
            </a:r>
          </a:p>
          <a:p>
            <a:pPr>
              <a:buNone/>
            </a:pPr>
            <a:endParaRPr lang="en-US" dirty="0" smtClean="0"/>
          </a:p>
        </p:txBody>
      </p:sp>
      <p:pic>
        <p:nvPicPr>
          <p:cNvPr id="7" name="Content Placeholder 6" descr="image5_220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-13095" r="-13095"/>
          <a:stretch>
            <a:fillRect/>
          </a:stretch>
        </p:blipFill>
        <p:spPr>
          <a:xfrm>
            <a:off x="4389755" y="1108546"/>
            <a:ext cx="4392929" cy="5353976"/>
          </a:xfrm>
        </p:spPr>
      </p:pic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-19425"/>
            <a:ext cx="8042276" cy="1336956"/>
          </a:xfrm>
        </p:spPr>
        <p:txBody>
          <a:bodyPr/>
          <a:lstStyle/>
          <a:p>
            <a:r>
              <a:rPr lang="en-US" dirty="0" smtClean="0"/>
              <a:t>Costal Protection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4131" y="1600201"/>
            <a:ext cx="8368850" cy="43434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Break powerful waves during storms, hurricanes, typhoons, even tsunamis</a:t>
            </a:r>
          </a:p>
          <a:p>
            <a:r>
              <a:rPr lang="en-US" sz="3200" dirty="0" smtClean="0"/>
              <a:t>Help prevent </a:t>
            </a:r>
            <a:r>
              <a:rPr lang="en-US" sz="3000" dirty="0" smtClean="0"/>
              <a:t>coastal erosion, flooding, and loss of property on shore</a:t>
            </a:r>
          </a:p>
          <a:p>
            <a:r>
              <a:rPr lang="en-US" sz="3200" dirty="0" smtClean="0"/>
              <a:t>Equates to BILLIONS of dollars</a:t>
            </a:r>
          </a:p>
          <a:p>
            <a:pPr lvl="1"/>
            <a:r>
              <a:rPr lang="en-US" sz="3000" dirty="0" smtClean="0"/>
              <a:t>Avoid insurance and reconstruction costs</a:t>
            </a:r>
          </a:p>
          <a:p>
            <a:pPr lvl="1"/>
            <a:r>
              <a:rPr lang="en-US" sz="3000" dirty="0" smtClean="0"/>
              <a:t>Reducing the need to build costly coastal defenses </a:t>
            </a:r>
          </a:p>
          <a:p>
            <a:endParaRPr lang="en-US" dirty="0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US_Navy_080909-N-3595W-092_An_aerial_view_of_the_Haitian_coastline_after_the_area_has_been_struck_by_four_tropical_systems_this_hurricane_season.jpg"/>
          <p:cNvPicPr>
            <a:picLocks noGrp="1" noChangeAspect="1"/>
          </p:cNvPicPr>
          <p:nvPr>
            <p:ph idx="1"/>
          </p:nvPr>
        </p:nvPicPr>
        <p:blipFill>
          <a:blip r:embed="rId3"/>
          <a:srcRect l="-11506" r="-11506"/>
          <a:stretch>
            <a:fillRect/>
          </a:stretch>
        </p:blipFill>
        <p:spPr>
          <a:xfrm>
            <a:off x="-954042" y="454987"/>
            <a:ext cx="11005222" cy="5943601"/>
          </a:xfrm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49275" y="893620"/>
            <a:ext cx="8042276" cy="835853"/>
          </a:xfrm>
        </p:spPr>
        <p:txBody>
          <a:bodyPr/>
          <a:lstStyle/>
          <a:p>
            <a:r>
              <a:rPr lang="en-US" dirty="0" smtClean="0"/>
              <a:t>Medicine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549275" y="1729473"/>
            <a:ext cx="8042276" cy="4114799"/>
          </a:xfrm>
        </p:spPr>
        <p:txBody>
          <a:bodyPr>
            <a:noAutofit/>
          </a:bodyPr>
          <a:lstStyle/>
          <a:p>
            <a:r>
              <a:rPr lang="en-US" sz="3000" dirty="0" smtClean="0"/>
              <a:t>Coral reef have been found to help in the treatment of: </a:t>
            </a:r>
          </a:p>
          <a:p>
            <a:pPr lvl="1"/>
            <a:r>
              <a:rPr lang="en-US" sz="3000" dirty="0" smtClean="0"/>
              <a:t>SKIN CANCER </a:t>
            </a:r>
          </a:p>
          <a:p>
            <a:pPr lvl="1"/>
            <a:r>
              <a:rPr lang="en-US" sz="3000" dirty="0" smtClean="0"/>
              <a:t>HIV</a:t>
            </a:r>
          </a:p>
          <a:p>
            <a:pPr lvl="1"/>
            <a:r>
              <a:rPr lang="en-US" sz="3000" dirty="0" smtClean="0"/>
              <a:t>ULCERS</a:t>
            </a:r>
          </a:p>
          <a:p>
            <a:pPr lvl="1"/>
            <a:r>
              <a:rPr lang="en-US" sz="3000" dirty="0" smtClean="0"/>
              <a:t>CARDIOVASCULAR DISEASE</a:t>
            </a:r>
          </a:p>
          <a:p>
            <a:pPr lvl="1"/>
            <a:r>
              <a:rPr lang="en-US" sz="3000" dirty="0" smtClean="0"/>
              <a:t>LEUKEMIA</a:t>
            </a:r>
          </a:p>
          <a:p>
            <a:endParaRPr lang="en-US" sz="2500" dirty="0"/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reen shot 2014-09-21 at 8.27.10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5" y="31750"/>
            <a:ext cx="9144000" cy="1221631"/>
          </a:xfrm>
          <a:prstGeom prst="rect">
            <a:avLst/>
          </a:prstGeom>
        </p:spPr>
      </p:pic>
      <p:pic>
        <p:nvPicPr>
          <p:cNvPr id="9" name="Picture 8" descr="Screen shot 2014-09-21 at 3.50.07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9361" y="883904"/>
            <a:ext cx="4176470" cy="4214576"/>
          </a:xfrm>
          <a:prstGeom prst="rect">
            <a:avLst/>
          </a:prstGeom>
        </p:spPr>
      </p:pic>
      <p:pic>
        <p:nvPicPr>
          <p:cNvPr id="8" name="Picture 7" descr="Screen shot 2014-09-21 at 3.49.19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75" y="1253381"/>
            <a:ext cx="3361843" cy="2276001"/>
          </a:xfrm>
          <a:prstGeom prst="rect">
            <a:avLst/>
          </a:prstGeom>
        </p:spPr>
      </p:pic>
      <p:pic>
        <p:nvPicPr>
          <p:cNvPr id="10" name="Picture 9" descr="Screen shot 2014-09-21 at 3.52.41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222" y="3040808"/>
            <a:ext cx="4077139" cy="2057672"/>
          </a:xfrm>
          <a:prstGeom prst="rect">
            <a:avLst/>
          </a:prstGeom>
        </p:spPr>
      </p:pic>
      <p:pic>
        <p:nvPicPr>
          <p:cNvPr id="12" name="Picture 11" descr="Screen shot 2014-09-21 at 8.27.47 P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7750" y="3704302"/>
            <a:ext cx="3016250" cy="2788356"/>
          </a:xfrm>
          <a:prstGeom prst="rect">
            <a:avLst/>
          </a:prstGeom>
        </p:spPr>
      </p:pic>
      <p:pic>
        <p:nvPicPr>
          <p:cNvPr id="13" name="Picture 12" descr="Screen shot 2014-09-21 at 8.27.56 PM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82875" y="4665497"/>
            <a:ext cx="3181783" cy="219250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2826"/>
            <a:ext cx="8229600" cy="1143000"/>
          </a:xfrm>
        </p:spPr>
        <p:txBody>
          <a:bodyPr/>
          <a:lstStyle/>
          <a:p>
            <a:r>
              <a:rPr lang="en-US" dirty="0" smtClean="0"/>
              <a:t>What is being done?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399" y="1419379"/>
            <a:ext cx="8229600" cy="4389120"/>
          </a:xfrm>
        </p:spPr>
        <p:txBody>
          <a:bodyPr/>
          <a:lstStyle/>
          <a:p>
            <a:r>
              <a:rPr lang="en-US" dirty="0" smtClean="0"/>
              <a:t>EPA has several programs that contribute to the protection of coral reefs </a:t>
            </a:r>
          </a:p>
          <a:p>
            <a:r>
              <a:rPr lang="en-US" dirty="0" smtClean="0"/>
              <a:t>Creation of Marine Protected Areas</a:t>
            </a:r>
          </a:p>
          <a:p>
            <a:r>
              <a:rPr lang="en-US" dirty="0" smtClean="0"/>
              <a:t>Restoration Projects  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2403" y="3280713"/>
            <a:ext cx="3403426" cy="2551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6448" y="2878032"/>
            <a:ext cx="4232424" cy="2942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-128283"/>
            <a:ext cx="8042276" cy="1336956"/>
          </a:xfrm>
        </p:spPr>
        <p:txBody>
          <a:bodyPr/>
          <a:lstStyle/>
          <a:p>
            <a:r>
              <a:rPr lang="en-US" dirty="0" smtClean="0"/>
              <a:t>What can I do to help?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276" y="1436914"/>
            <a:ext cx="8042276" cy="4343400"/>
          </a:xfrm>
        </p:spPr>
        <p:txBody>
          <a:bodyPr>
            <a:noAutofit/>
          </a:bodyPr>
          <a:lstStyle/>
          <a:p>
            <a:r>
              <a:rPr lang="en-US" sz="3000" dirty="0" smtClean="0"/>
              <a:t>1. Help reduce pollution</a:t>
            </a:r>
          </a:p>
          <a:p>
            <a:r>
              <a:rPr lang="en-US" sz="3000" dirty="0" smtClean="0"/>
              <a:t>2. Dispose of your trash properly</a:t>
            </a:r>
          </a:p>
          <a:p>
            <a:r>
              <a:rPr lang="en-US" sz="3000" dirty="0" smtClean="0"/>
              <a:t>3. Conserve water </a:t>
            </a:r>
          </a:p>
          <a:p>
            <a:r>
              <a:rPr lang="en-US" sz="3000" dirty="0" smtClean="0"/>
              <a:t>4. Volunteer for a coral reef/beach clean up </a:t>
            </a:r>
          </a:p>
          <a:p>
            <a:r>
              <a:rPr lang="en-US" sz="3000" dirty="0" smtClean="0"/>
              <a:t>5. Spread the word! </a:t>
            </a:r>
          </a:p>
          <a:p>
            <a:r>
              <a:rPr lang="en-US" sz="3000" dirty="0" smtClean="0"/>
              <a:t>6. Adopt a coral reef</a:t>
            </a: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6582"/>
            <a:ext cx="8229600" cy="1143000"/>
          </a:xfrm>
        </p:spPr>
        <p:txBody>
          <a:bodyPr/>
          <a:lstStyle/>
          <a:p>
            <a:r>
              <a:rPr lang="en-US" dirty="0" smtClean="0"/>
              <a:t>Activity: Acid </a:t>
            </a:r>
            <a:r>
              <a:rPr lang="en-US" dirty="0" smtClean="0"/>
              <a:t>Breath p. 51 NB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97974"/>
            <a:ext cx="8229600" cy="43891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You will receive:</a:t>
            </a:r>
          </a:p>
          <a:p>
            <a:pPr lvl="1"/>
            <a:r>
              <a:rPr lang="en-US" dirty="0" smtClean="0"/>
              <a:t>An Erlenmeyer flask</a:t>
            </a:r>
          </a:p>
          <a:p>
            <a:pPr lvl="1"/>
            <a:r>
              <a:rPr lang="en-US" dirty="0" smtClean="0"/>
              <a:t>A straw</a:t>
            </a:r>
          </a:p>
          <a:p>
            <a:pPr lvl="1"/>
            <a:r>
              <a:rPr lang="en-US" dirty="0" err="1" smtClean="0"/>
              <a:t>Brom</a:t>
            </a:r>
            <a:r>
              <a:rPr lang="en-US" dirty="0" smtClean="0"/>
              <a:t> </a:t>
            </a:r>
            <a:r>
              <a:rPr lang="en-US" dirty="0" err="1" smtClean="0"/>
              <a:t>thymol</a:t>
            </a:r>
            <a:r>
              <a:rPr lang="en-US" dirty="0" smtClean="0"/>
              <a:t> </a:t>
            </a:r>
            <a:r>
              <a:rPr lang="en-US" dirty="0" smtClean="0"/>
              <a:t>blue indicator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Fill the flask with a small amount of </a:t>
            </a:r>
            <a:r>
              <a:rPr lang="en-US" dirty="0" err="1" smtClean="0"/>
              <a:t>Bromothymol</a:t>
            </a:r>
            <a:r>
              <a:rPr lang="en-US" dirty="0" smtClean="0"/>
              <a:t> </a:t>
            </a:r>
            <a:r>
              <a:rPr lang="en-US" dirty="0" smtClean="0"/>
              <a:t>blue (15-20 mL).  Place the straw in the solution and blow through it.  Observe the liquid for changes and take notes in your notebook.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29065"/>
            <a:ext cx="8229600" cy="1143000"/>
          </a:xfrm>
        </p:spPr>
        <p:txBody>
          <a:bodyPr/>
          <a:lstStyle/>
          <a:p>
            <a:r>
              <a:rPr lang="en-US" dirty="0" smtClean="0"/>
              <a:t>Activity: Acid Breath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13935"/>
            <a:ext cx="3259777" cy="438912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b="1" dirty="0" smtClean="0"/>
              <a:t>Put on pg. </a:t>
            </a:r>
            <a:r>
              <a:rPr lang="en-US" b="1" dirty="0" smtClean="0"/>
              <a:t>51 NB</a:t>
            </a:r>
            <a:endParaRPr lang="en-US" b="1" dirty="0" smtClean="0"/>
          </a:p>
          <a:p>
            <a:pPr>
              <a:buNone/>
            </a:pPr>
            <a:r>
              <a:rPr lang="en-US" dirty="0" smtClean="0"/>
              <a:t>Need Table: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pH water before methyl blue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pH after methyl blue added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pH after they had blown in to it (at green color)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pH after blown in to and water is yellow</a:t>
            </a:r>
          </a:p>
          <a:p>
            <a:pPr marL="0" indent="0">
              <a:buNone/>
            </a:pPr>
            <a:endParaRPr lang="en-US" dirty="0" smtClean="0"/>
          </a:p>
          <a:p>
            <a:pPr>
              <a:buNone/>
            </a:pPr>
            <a:endParaRPr lang="en-US" sz="20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4886696" y="813935"/>
            <a:ext cx="3212275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600" dirty="0"/>
              <a:t>What happened when you blew into the flask?</a:t>
            </a:r>
          </a:p>
          <a:p>
            <a:pPr>
              <a:buNone/>
            </a:pPr>
            <a:endParaRPr lang="en-US" sz="2600" dirty="0"/>
          </a:p>
          <a:p>
            <a:pPr>
              <a:buNone/>
            </a:pPr>
            <a:r>
              <a:rPr lang="en-US" sz="2600" dirty="0"/>
              <a:t>Why do you think this happened?</a:t>
            </a:r>
          </a:p>
          <a:p>
            <a:pPr>
              <a:buNone/>
            </a:pPr>
            <a:endParaRPr lang="en-US" sz="2600" dirty="0"/>
          </a:p>
          <a:p>
            <a:pPr>
              <a:buNone/>
            </a:pPr>
            <a:r>
              <a:rPr lang="en-US" sz="2600" dirty="0"/>
              <a:t>What effects do you expect an increase in CO</a:t>
            </a:r>
            <a:r>
              <a:rPr lang="en-US" sz="2600" baseline="-25000" dirty="0"/>
              <a:t>2</a:t>
            </a:r>
            <a:r>
              <a:rPr lang="en-US" sz="2600" dirty="0"/>
              <a:t> could have on ocean organisms?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Acid Test: </a:t>
            </a:r>
            <a:r>
              <a:rPr lang="en-US" dirty="0" smtClean="0">
                <a:hlinkClick r:id="rId3"/>
              </a:rPr>
              <a:t>The Global Challenge of Ocean Acidification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Video</a:t>
            </a:r>
          </a:p>
          <a:p>
            <a:pPr lvl="1"/>
            <a:r>
              <a:rPr lang="en-US" dirty="0" smtClean="0"/>
              <a:t>Answer questions on the half sheet and attach to (</a:t>
            </a:r>
            <a:r>
              <a:rPr lang="en-US" dirty="0" smtClean="0"/>
              <a:t>PAGE 53) </a:t>
            </a:r>
            <a:r>
              <a:rPr lang="en-US" dirty="0" smtClean="0"/>
              <a:t>in your notebook</a:t>
            </a:r>
            <a:r>
              <a:rPr lang="en-US" dirty="0" smtClean="0"/>
              <a:t>.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FRQ Ocean Acidification Page 53 NB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4-09-21 at 4.21.08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09625"/>
            <a:ext cx="8178800" cy="1790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2250" y="1666875"/>
            <a:ext cx="3841750" cy="41712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125" y="-365125"/>
            <a:ext cx="8229600" cy="1143000"/>
          </a:xfrm>
        </p:spPr>
        <p:txBody>
          <a:bodyPr/>
          <a:lstStyle/>
          <a:p>
            <a:r>
              <a:rPr lang="en-US" dirty="0" smtClean="0"/>
              <a:t>In the News... </a:t>
            </a:r>
            <a:endParaRPr lang="en-US" dirty="0"/>
          </a:p>
        </p:txBody>
      </p:sp>
      <p:pic>
        <p:nvPicPr>
          <p:cNvPr id="6" name="Picture 5" descr="Screen shot 2014-09-21 at 4.21.26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600325"/>
            <a:ext cx="6031133" cy="2298021"/>
          </a:xfrm>
          <a:prstGeom prst="rect">
            <a:avLst/>
          </a:prstGeom>
        </p:spPr>
      </p:pic>
      <p:pic>
        <p:nvPicPr>
          <p:cNvPr id="7" name="Picture 6" descr="Screen shot 2014-09-21 at 4.21.55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225" y="5283200"/>
            <a:ext cx="8064500" cy="157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4-09-21 at 3.48.47 P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34959" r="-34959"/>
          <a:stretch>
            <a:fillRect/>
          </a:stretch>
        </p:blipFill>
        <p:spPr>
          <a:xfrm>
            <a:off x="-1273517" y="254000"/>
            <a:ext cx="11858625" cy="6324600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965" y="191544"/>
            <a:ext cx="8229600" cy="1143000"/>
          </a:xfrm>
        </p:spPr>
        <p:txBody>
          <a:bodyPr/>
          <a:lstStyle/>
          <a:p>
            <a:r>
              <a:rPr lang="en-US" dirty="0" smtClean="0"/>
              <a:t>Carrying Capacity Notes pg. 53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754" y="1513190"/>
            <a:ext cx="3486094" cy="5113241"/>
          </a:xfrm>
        </p:spPr>
        <p:txBody>
          <a:bodyPr/>
          <a:lstStyle/>
          <a:p>
            <a:r>
              <a:rPr lang="en-US" dirty="0" smtClean="0"/>
              <a:t>What is the carry capacity for penguins? </a:t>
            </a:r>
          </a:p>
          <a:p>
            <a:r>
              <a:rPr lang="en-US" dirty="0" smtClean="0"/>
              <a:t>What factors could affect future generations of penguins?</a:t>
            </a:r>
          </a:p>
          <a:p>
            <a:r>
              <a:rPr lang="en-US" dirty="0" smtClean="0"/>
              <a:t>Are they these factors </a:t>
            </a:r>
            <a:r>
              <a:rPr lang="en-US" b="1" dirty="0" smtClean="0"/>
              <a:t>density-dependent</a:t>
            </a:r>
            <a:r>
              <a:rPr lang="en-US" dirty="0" smtClean="0"/>
              <a:t> or </a:t>
            </a:r>
            <a:r>
              <a:rPr lang="en-US" b="1" dirty="0" smtClean="0"/>
              <a:t>density-independent</a:t>
            </a:r>
            <a:r>
              <a:rPr lang="en-US" dirty="0" smtClean="0"/>
              <a:t>?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851" y="2006930"/>
            <a:ext cx="5448504" cy="327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322342"/>
          </a:xfrm>
        </p:spPr>
        <p:txBody>
          <a:bodyPr>
            <a:noAutofit/>
          </a:bodyPr>
          <a:lstStyle/>
          <a:p>
            <a:pPr algn="ctr"/>
            <a:r>
              <a:rPr lang="en-US" sz="3000" dirty="0" smtClean="0"/>
              <a:t>2/24 </a:t>
            </a:r>
            <a:r>
              <a:rPr lang="en-US" sz="3000" dirty="0" smtClean="0"/>
              <a:t>Ocean Acidification  </a:t>
            </a:r>
            <a:r>
              <a:rPr lang="en-US" sz="3000" dirty="0"/>
              <a:t>P</a:t>
            </a:r>
            <a:r>
              <a:rPr lang="en-US" sz="3000" dirty="0" smtClean="0"/>
              <a:t>. </a:t>
            </a:r>
            <a:r>
              <a:rPr lang="en-US" sz="3000" dirty="0" smtClean="0"/>
              <a:t>52 </a:t>
            </a:r>
            <a:r>
              <a:rPr lang="en-US" sz="3000" dirty="0" smtClean="0"/>
              <a:t>NB</a:t>
            </a:r>
            <a:br>
              <a:rPr lang="en-US" sz="3000" dirty="0" smtClean="0"/>
            </a:br>
            <a:r>
              <a:rPr lang="en-US" sz="3000" dirty="0" smtClean="0"/>
              <a:t>  OBJ. TSW be able to identify </a:t>
            </a:r>
            <a:r>
              <a:rPr lang="en-US" sz="3000" dirty="0" smtClean="0"/>
              <a:t>the </a:t>
            </a:r>
            <a:r>
              <a:rPr lang="en-US" sz="3000" dirty="0" smtClean="0"/>
              <a:t>negative effects of ocean acidification and explain the processes that causes ocean acidification. 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22342"/>
            <a:ext cx="8229600" cy="43891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Based on the two articles you </a:t>
            </a:r>
            <a:r>
              <a:rPr lang="en-US" dirty="0" smtClean="0"/>
              <a:t>have…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After reading the articles, what do you think is the biggest challenge preventing ocean acidification?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What are some other threats to the ocean described in the article from Nature?  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Brainstorm </a:t>
            </a:r>
            <a:r>
              <a:rPr lang="en-US" dirty="0" smtClean="0"/>
              <a:t>how ocean acidification could put marine organisms at a higher risk of damage from these threats.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Background: Acids &amp; Bases</a:t>
            </a:r>
            <a:endParaRPr lang="en-US" dirty="0"/>
          </a:p>
        </p:txBody>
      </p:sp>
      <p:pic>
        <p:nvPicPr>
          <p:cNvPr id="4" name="Picture 3" descr="Screen shot 2013-09-11 at 10.51.59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17" y="2325193"/>
            <a:ext cx="7387487" cy="35080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Background: pH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97600"/>
            <a:ext cx="8229600" cy="438912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pH is a measurement of acidity</a:t>
            </a:r>
          </a:p>
          <a:p>
            <a:pPr lvl="1"/>
            <a:r>
              <a:rPr lang="en-US" dirty="0" smtClean="0"/>
              <a:t>The lower the pH, the more hydrogen ions (H</a:t>
            </a:r>
            <a:r>
              <a:rPr lang="en-US" baseline="30000" dirty="0" smtClean="0"/>
              <a:t>+</a:t>
            </a:r>
            <a:r>
              <a:rPr lang="en-US" dirty="0" smtClean="0"/>
              <a:t>) are present and the more acidic the solution.</a:t>
            </a:r>
          </a:p>
          <a:p>
            <a:pPr lvl="1"/>
            <a:r>
              <a:rPr lang="en-US" dirty="0" smtClean="0"/>
              <a:t>The higher the pH, the more hydroxide ions (OH</a:t>
            </a:r>
            <a:r>
              <a:rPr lang="en-US" baseline="30000" dirty="0" smtClean="0"/>
              <a:t>-</a:t>
            </a:r>
            <a:r>
              <a:rPr lang="en-US" dirty="0" smtClean="0"/>
              <a:t>) are present and the more basic the solution.</a:t>
            </a:r>
            <a:endParaRPr lang="en-US" dirty="0"/>
          </a:p>
        </p:txBody>
      </p:sp>
      <p:pic>
        <p:nvPicPr>
          <p:cNvPr id="5" name="Picture 4" descr="phscal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047" y="4207297"/>
            <a:ext cx="6886888" cy="19537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3-09-17 at 12.51.12 PM.png"/>
          <p:cNvPicPr>
            <a:picLocks noGrp="1" noChangeAspect="1"/>
          </p:cNvPicPr>
          <p:nvPr>
            <p:ph idx="1"/>
          </p:nvPr>
        </p:nvPicPr>
        <p:blipFill>
          <a:blip r:embed="rId3"/>
          <a:srcRect l="-22857" r="-22857"/>
          <a:stretch>
            <a:fillRect/>
          </a:stretch>
        </p:blipFill>
        <p:spPr>
          <a:xfrm>
            <a:off x="-1554856" y="121294"/>
            <a:ext cx="12228022" cy="6604000"/>
          </a:xfrm>
        </p:spPr>
      </p:pic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Chemistry of Ocean Acidification p. </a:t>
            </a:r>
            <a:r>
              <a:rPr lang="en-US" dirty="0" smtClean="0"/>
              <a:t>53 </a:t>
            </a:r>
            <a:r>
              <a:rPr lang="en-US" dirty="0" smtClean="0"/>
              <a:t>NB</a:t>
            </a:r>
            <a:endParaRPr lang="en-US" dirty="0"/>
          </a:p>
        </p:txBody>
      </p:sp>
      <p:pic>
        <p:nvPicPr>
          <p:cNvPr id="5" name="Picture 4" descr="ocean-chemistry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739" y="1847088"/>
            <a:ext cx="5728588" cy="39337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22992" y="887596"/>
            <a:ext cx="30210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(1) CO2 reacts with H2O to </a:t>
            </a:r>
            <a:r>
              <a:rPr lang="en-US" b="1" dirty="0" smtClean="0"/>
              <a:t>produce Carbonic Acid (H2CO3)</a:t>
            </a:r>
          </a:p>
          <a:p>
            <a:endParaRPr lang="en-US" dirty="0" smtClean="0"/>
          </a:p>
          <a:p>
            <a:r>
              <a:rPr lang="en-US" dirty="0" smtClean="0"/>
              <a:t>-Releases (+) charged </a:t>
            </a:r>
            <a:r>
              <a:rPr lang="en-US" b="1" dirty="0" smtClean="0"/>
              <a:t>Hydrogen Ions (H+)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23328" y="2887720"/>
            <a:ext cx="308164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(2) Extra ions= cause problems!</a:t>
            </a:r>
          </a:p>
          <a:p>
            <a:endParaRPr lang="en-US" dirty="0" smtClean="0"/>
          </a:p>
          <a:p>
            <a:r>
              <a:rPr lang="en-US" dirty="0" smtClean="0"/>
              <a:t>-Bind with </a:t>
            </a:r>
            <a:r>
              <a:rPr lang="en-US" b="1" dirty="0" smtClean="0"/>
              <a:t>dissolved carbonate ions (CO3-2) </a:t>
            </a:r>
            <a:r>
              <a:rPr lang="en-US" dirty="0" smtClean="0"/>
              <a:t>to</a:t>
            </a:r>
            <a:r>
              <a:rPr lang="en-US" b="1" dirty="0" smtClean="0"/>
              <a:t> </a:t>
            </a:r>
            <a:r>
              <a:rPr lang="en-US" dirty="0" smtClean="0"/>
              <a:t>form </a:t>
            </a:r>
            <a:r>
              <a:rPr lang="en-US" b="1" dirty="0" smtClean="0"/>
              <a:t>bicarbonate (HCO3-1)</a:t>
            </a:r>
          </a:p>
          <a:p>
            <a:endParaRPr lang="en-US" dirty="0" smtClean="0"/>
          </a:p>
          <a:p>
            <a:r>
              <a:rPr lang="en-US" dirty="0" smtClean="0"/>
              <a:t>-Fewer free </a:t>
            </a:r>
            <a:r>
              <a:rPr lang="en-US" b="1" dirty="0" smtClean="0"/>
              <a:t>carbonate ions</a:t>
            </a:r>
            <a:r>
              <a:rPr lang="en-US" dirty="0" smtClean="0"/>
              <a:t>= Organisms cannot build shells and skeletons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ＭＳ Ｐ明朝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Flow.thmx</Template>
  <TotalTime>373</TotalTime>
  <Words>1514</Words>
  <Application>Microsoft Office PowerPoint</Application>
  <PresentationFormat>On-screen Show (4:3)</PresentationFormat>
  <Paragraphs>222</Paragraphs>
  <Slides>25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Calibri</vt:lpstr>
      <vt:lpstr>Constantia</vt:lpstr>
      <vt:lpstr>Wingdings</vt:lpstr>
      <vt:lpstr>Wingdings 2</vt:lpstr>
      <vt:lpstr>Flow</vt:lpstr>
      <vt:lpstr>Ocean Acidification</vt:lpstr>
      <vt:lpstr>PowerPoint Presentation</vt:lpstr>
      <vt:lpstr>PowerPoint Presentation</vt:lpstr>
      <vt:lpstr>Carrying Capacity Notes pg. 53</vt:lpstr>
      <vt:lpstr>2/24 Ocean Acidification  P. 52 NB   OBJ. TSW be able to identify the negative effects of ocean acidification and explain the processes that causes ocean acidification. </vt:lpstr>
      <vt:lpstr>Background: Acids &amp; Bases</vt:lpstr>
      <vt:lpstr>Background: pH</vt:lpstr>
      <vt:lpstr>PowerPoint Presentation</vt:lpstr>
      <vt:lpstr>The Chemistry of Ocean Acidification p. 53 NB</vt:lpstr>
      <vt:lpstr>PowerPoint Presentation</vt:lpstr>
      <vt:lpstr>A More Acidic Ocean </vt:lpstr>
      <vt:lpstr>Dissecting Coral Reefs </vt:lpstr>
      <vt:lpstr>PowerPoint Presentation</vt:lpstr>
      <vt:lpstr> Why should we care?</vt:lpstr>
      <vt:lpstr>Fisheries </vt:lpstr>
      <vt:lpstr>Tourism</vt:lpstr>
      <vt:lpstr>Costal Protection </vt:lpstr>
      <vt:lpstr>PowerPoint Presentation</vt:lpstr>
      <vt:lpstr>Medicine</vt:lpstr>
      <vt:lpstr>What is being done?</vt:lpstr>
      <vt:lpstr>What can I do to help?</vt:lpstr>
      <vt:lpstr>Activity: Acid Breath p. 51 NB</vt:lpstr>
      <vt:lpstr>Activity: Acid Breath</vt:lpstr>
      <vt:lpstr>Acid Test: The Global Challenge of Ocean Acidification</vt:lpstr>
      <vt:lpstr>In the News... </vt:lpstr>
    </vt:vector>
  </TitlesOfParts>
  <Company>UC Davis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Ocean Acidification</dc:title>
  <dc:creator>Catherine Funk</dc:creator>
  <cp:lastModifiedBy>Jennifer Mc Allister</cp:lastModifiedBy>
  <cp:revision>33</cp:revision>
  <cp:lastPrinted>2016-02-21T23:27:48Z</cp:lastPrinted>
  <dcterms:created xsi:type="dcterms:W3CDTF">2014-09-21T19:26:51Z</dcterms:created>
  <dcterms:modified xsi:type="dcterms:W3CDTF">2016-02-21T23:37:10Z</dcterms:modified>
</cp:coreProperties>
</file>