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5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630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97870-A3E1-493C-BE0F-A8DC7E7F313C}" type="datetimeFigureOut">
              <a:rPr lang="en-US" smtClean="0"/>
              <a:pPr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9F1F-D5D0-4A6C-95D3-359DB87B3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97870-A3E1-493C-BE0F-A8DC7E7F313C}" type="datetimeFigureOut">
              <a:rPr lang="en-US" smtClean="0"/>
              <a:pPr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9F1F-D5D0-4A6C-95D3-359DB87B3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97870-A3E1-493C-BE0F-A8DC7E7F313C}" type="datetimeFigureOut">
              <a:rPr lang="en-US" smtClean="0"/>
              <a:pPr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9F1F-D5D0-4A6C-95D3-359DB87B3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97870-A3E1-493C-BE0F-A8DC7E7F313C}" type="datetimeFigureOut">
              <a:rPr lang="en-US" smtClean="0"/>
              <a:pPr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9F1F-D5D0-4A6C-95D3-359DB87B3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97870-A3E1-493C-BE0F-A8DC7E7F313C}" type="datetimeFigureOut">
              <a:rPr lang="en-US" smtClean="0"/>
              <a:pPr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9F1F-D5D0-4A6C-95D3-359DB87B3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97870-A3E1-493C-BE0F-A8DC7E7F313C}" type="datetimeFigureOut">
              <a:rPr lang="en-US" smtClean="0"/>
              <a:pPr/>
              <a:t>5/7/2015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9F1F-D5D0-4A6C-95D3-359DB87B3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97870-A3E1-493C-BE0F-A8DC7E7F313C}" type="datetimeFigureOut">
              <a:rPr lang="en-US" smtClean="0"/>
              <a:pPr/>
              <a:t>5/7/2015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9F1F-D5D0-4A6C-95D3-359DB87B3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97870-A3E1-493C-BE0F-A8DC7E7F313C}" type="datetimeFigureOut">
              <a:rPr lang="en-US" smtClean="0"/>
              <a:pPr/>
              <a:t>5/7/2015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9F1F-D5D0-4A6C-95D3-359DB87B3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97870-A3E1-493C-BE0F-A8DC7E7F313C}" type="datetimeFigureOut">
              <a:rPr lang="en-US" smtClean="0"/>
              <a:pPr/>
              <a:t>5/7/2015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9F1F-D5D0-4A6C-95D3-359DB87B3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97870-A3E1-493C-BE0F-A8DC7E7F313C}" type="datetimeFigureOut">
              <a:rPr lang="en-US" smtClean="0"/>
              <a:pPr/>
              <a:t>5/7/2015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9F1F-D5D0-4A6C-95D3-359DB87B3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97870-A3E1-493C-BE0F-A8DC7E7F313C}" type="datetimeFigureOut">
              <a:rPr lang="en-US" smtClean="0"/>
              <a:pPr/>
              <a:t>5/7/2015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9F1F-D5D0-4A6C-95D3-359DB87B3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97870-A3E1-493C-BE0F-A8DC7E7F313C}" type="datetimeFigureOut">
              <a:rPr lang="en-US" smtClean="0"/>
              <a:pPr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39F1F-D5D0-4A6C-95D3-359DB87B3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892969" y="178594"/>
            <a:ext cx="7358063" cy="571500"/>
          </a:xfrm>
        </p:spPr>
        <p:txBody>
          <a:bodyPr/>
          <a:lstStyle/>
          <a:p>
            <a:r>
              <a:rPr lang="en-US" sz="2200" dirty="0"/>
              <a:t>LAB: Waste and its effect on atmospheric carbon dioxide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4357687" y="696515"/>
            <a:ext cx="4786313" cy="4464844"/>
          </a:xfrm>
        </p:spPr>
        <p:txBody>
          <a:bodyPr anchor="t">
            <a:normAutofit fontScale="92500" lnSpcReduction="10000"/>
          </a:bodyPr>
          <a:lstStyle/>
          <a:p>
            <a:r>
              <a:rPr lang="en-US" dirty="0" smtClean="0"/>
              <a:t>P. </a:t>
            </a:r>
            <a:r>
              <a:rPr lang="en-US" dirty="0" smtClean="0"/>
              <a:t>59 NB</a:t>
            </a:r>
          </a:p>
          <a:p>
            <a:r>
              <a:rPr lang="en-US" dirty="0"/>
              <a:t>P</a:t>
            </a:r>
            <a:r>
              <a:rPr lang="en-US" dirty="0" smtClean="0"/>
              <a:t>. 89 </a:t>
            </a:r>
            <a:r>
              <a:rPr lang="en-US" dirty="0" err="1" smtClean="0"/>
              <a:t>Env</a:t>
            </a:r>
            <a:r>
              <a:rPr lang="en-US" dirty="0" smtClean="0"/>
              <a:t>. </a:t>
            </a:r>
            <a:r>
              <a:rPr lang="en-US" dirty="0" err="1" smtClean="0"/>
              <a:t>Sci</a:t>
            </a:r>
            <a:r>
              <a:rPr lang="en-US" dirty="0" smtClean="0"/>
              <a:t> book</a:t>
            </a:r>
          </a:p>
          <a:p>
            <a:r>
              <a:rPr lang="en-US" dirty="0" smtClean="0"/>
              <a:t>Obj. to evaluate the effect of the presence of pollutants such as sewage, agricultural runoff etc. on atmospheric carbon dioxide</a:t>
            </a:r>
            <a:r>
              <a:rPr lang="en-US" dirty="0" smtClean="0"/>
              <a:t>. How does Bacteria play a role in greenhouse gases, including Methane?</a:t>
            </a:r>
            <a:endParaRPr lang="en-US" dirty="0" smtClean="0"/>
          </a:p>
        </p:txBody>
      </p:sp>
      <p:pic>
        <p:nvPicPr>
          <p:cNvPr id="40964" name="Picture 2" descr="figure_03_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50094"/>
            <a:ext cx="4362152" cy="4636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928687" y="0"/>
            <a:ext cx="7358063" cy="6429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96515"/>
            <a:ext cx="9144000" cy="5268516"/>
          </a:xfrm>
        </p:spPr>
        <p:txBody>
          <a:bodyPr anchor="t">
            <a:normAutofit fontScale="92500" lnSpcReduction="20000"/>
          </a:bodyPr>
          <a:lstStyle/>
          <a:p>
            <a:pPr marL="1009650" indent="-742950">
              <a:buFont typeface="+mj-lt"/>
              <a:buAutoNum type="arabicPeriod"/>
              <a:defRPr/>
            </a:pPr>
            <a:r>
              <a:rPr lang="en-US" dirty="0"/>
              <a:t>In pairs, Get a GLX and a CO</a:t>
            </a:r>
            <a:r>
              <a:rPr lang="en-US" baseline="-25000" dirty="0"/>
              <a:t>2</a:t>
            </a:r>
            <a:r>
              <a:rPr lang="en-US" dirty="0"/>
              <a:t> sensor probe.</a:t>
            </a:r>
          </a:p>
          <a:p>
            <a:pPr marL="1009650" indent="-742950">
              <a:buFont typeface="+mj-lt"/>
              <a:buAutoNum type="arabicPeriod"/>
              <a:defRPr/>
            </a:pPr>
            <a:r>
              <a:rPr lang="en-US" dirty="0"/>
              <a:t>Turn on your GLX, plug in your CO</a:t>
            </a:r>
            <a:r>
              <a:rPr lang="en-US" baseline="-25000" dirty="0"/>
              <a:t>2</a:t>
            </a:r>
            <a:r>
              <a:rPr lang="en-US" dirty="0"/>
              <a:t> sensor probe. Note the value in the air.</a:t>
            </a:r>
          </a:p>
          <a:p>
            <a:pPr marL="1009650" indent="-742950">
              <a:buFont typeface="+mj-lt"/>
              <a:buAutoNum type="arabicPeriod"/>
              <a:defRPr/>
            </a:pPr>
            <a:r>
              <a:rPr lang="en-US" dirty="0"/>
              <a:t>Using a graduated cylinder, add 5 ml of tap water to the 250 –ml plastic CO</a:t>
            </a:r>
            <a:r>
              <a:rPr lang="en-US" baseline="-25000" dirty="0"/>
              <a:t>2</a:t>
            </a:r>
            <a:r>
              <a:rPr lang="en-US" dirty="0"/>
              <a:t> collection bottle.</a:t>
            </a:r>
          </a:p>
          <a:p>
            <a:pPr marL="1009650" indent="-742950">
              <a:buFont typeface="+mj-lt"/>
              <a:buAutoNum type="arabicPeriod"/>
              <a:defRPr/>
            </a:pPr>
            <a:r>
              <a:rPr lang="en-US" dirty="0"/>
              <a:t>Add 10 ml of milk to the 250- ml gas sampling bottle and set </a:t>
            </a:r>
            <a:r>
              <a:rPr lang="en-US" dirty="0" smtClean="0"/>
              <a:t>aside.</a:t>
            </a:r>
            <a:endParaRPr lang="en-US" dirty="0"/>
          </a:p>
          <a:p>
            <a:pPr marL="1009650" indent="-742950">
              <a:buFont typeface="+mj-lt"/>
              <a:buAutoNum type="arabicPeriod"/>
              <a:defRPr/>
            </a:pPr>
            <a:r>
              <a:rPr lang="en-US" dirty="0" smtClean="0"/>
              <a:t>Noting the time, </a:t>
            </a:r>
            <a:r>
              <a:rPr lang="en-US" smtClean="0"/>
              <a:t>add 1ml </a:t>
            </a:r>
            <a:r>
              <a:rPr lang="en-US" dirty="0" smtClean="0"/>
              <a:t>(</a:t>
            </a:r>
            <a:r>
              <a:rPr lang="en-US" smtClean="0"/>
              <a:t>1/4 tsp) of </a:t>
            </a:r>
            <a:r>
              <a:rPr lang="en-US" dirty="0" smtClean="0"/>
              <a:t>yeast mixture to the 250ml gas sampling bottle and swirl to mix.</a:t>
            </a:r>
            <a:endParaRPr lang="en-US" dirty="0"/>
          </a:p>
          <a:p>
            <a:pPr marL="1009650" indent="-742950">
              <a:buFont typeface="+mj-lt"/>
              <a:buAutoNum type="arabicPeriod"/>
              <a:defRPr/>
            </a:pPr>
            <a:r>
              <a:rPr lang="en-US" dirty="0"/>
              <a:t>Connect the probe to the bottle and record the data every minute for the next 4 minutes.</a:t>
            </a:r>
          </a:p>
          <a:p>
            <a:pPr marL="1009650" indent="-742950">
              <a:buFont typeface="+mj-lt"/>
              <a:buAutoNum type="arabicPeriod"/>
              <a:defRPr/>
            </a:pPr>
            <a:r>
              <a:rPr lang="en-US" dirty="0"/>
              <a:t>Now, repeat the 1 – 6 steps, but add 30ml of milk.</a:t>
            </a:r>
          </a:p>
          <a:p>
            <a:pPr marL="709885" indent="-522368">
              <a:buNone/>
              <a:defRPr/>
            </a:pPr>
            <a:endParaRPr lang="en-US" dirty="0" smtClean="0"/>
          </a:p>
          <a:p>
            <a:pPr marL="709885" indent="-522368">
              <a:buFont typeface="+mj-lt"/>
              <a:buAutoNum type="arabicPeriod"/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think about…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Milk an example of in a landfill?</a:t>
            </a:r>
          </a:p>
          <a:p>
            <a:r>
              <a:rPr lang="en-US" dirty="0" smtClean="0"/>
              <a:t>What is the Yeast an example of in a landfill?</a:t>
            </a:r>
          </a:p>
          <a:p>
            <a:r>
              <a:rPr lang="en-US" dirty="0" smtClean="0"/>
              <a:t>What is the CO</a:t>
            </a:r>
            <a:r>
              <a:rPr lang="en-US" baseline="-25000" dirty="0" smtClean="0"/>
              <a:t>2</a:t>
            </a:r>
            <a:r>
              <a:rPr lang="en-US" dirty="0" smtClean="0"/>
              <a:t> an example of in a landfill?</a:t>
            </a:r>
          </a:p>
          <a:p>
            <a:r>
              <a:rPr lang="en-US" dirty="0" smtClean="0"/>
              <a:t>What is it’s impact on global warming/greenhouse effect?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950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3875484" cy="803672"/>
          </a:xfrm>
        </p:spPr>
        <p:txBody>
          <a:bodyPr/>
          <a:lstStyle/>
          <a:p>
            <a:r>
              <a:rPr lang="en-US" dirty="0" smtClean="0"/>
              <a:t>Data: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2906" y="1285875"/>
          <a:ext cx="7358063" cy="3347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6344"/>
                <a:gridCol w="1398985"/>
                <a:gridCol w="1125141"/>
                <a:gridCol w="1154905"/>
                <a:gridCol w="1226344"/>
                <a:gridCol w="1226344"/>
              </a:tblGrid>
              <a:tr h="1092994">
                <a:tc>
                  <a:txBody>
                    <a:bodyPr/>
                    <a:lstStyle/>
                    <a:p>
                      <a:r>
                        <a:rPr lang="en-US" sz="2300" dirty="0" smtClean="0">
                          <a:solidFill>
                            <a:schemeClr val="bg1"/>
                          </a:solidFill>
                        </a:rPr>
                        <a:t>Time</a:t>
                      </a:r>
                      <a:endParaRPr lang="en-US" sz="2300" dirty="0">
                        <a:solidFill>
                          <a:schemeClr val="bg1"/>
                        </a:solidFill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23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  <a:p>
                      <a:r>
                        <a:rPr lang="en-US" sz="2300" dirty="0" smtClean="0">
                          <a:solidFill>
                            <a:schemeClr val="bg1"/>
                          </a:solidFill>
                        </a:rPr>
                        <a:t>(Control) minutes</a:t>
                      </a:r>
                      <a:endParaRPr lang="en-US" sz="2300" dirty="0">
                        <a:solidFill>
                          <a:schemeClr val="bg1"/>
                        </a:solidFill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2300" dirty="0" smtClean="0">
                          <a:solidFill>
                            <a:schemeClr val="bg1"/>
                          </a:solidFill>
                        </a:rPr>
                        <a:t>1 minute</a:t>
                      </a:r>
                      <a:endParaRPr lang="en-US" sz="2300" dirty="0">
                        <a:solidFill>
                          <a:schemeClr val="bg1"/>
                        </a:solidFill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2300" dirty="0" smtClean="0">
                          <a:solidFill>
                            <a:schemeClr val="bg1"/>
                          </a:solidFill>
                        </a:rPr>
                        <a:t>2 minute</a:t>
                      </a:r>
                      <a:endParaRPr lang="en-US" sz="2300" dirty="0">
                        <a:solidFill>
                          <a:schemeClr val="bg1"/>
                        </a:solidFill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2300" dirty="0" smtClean="0">
                          <a:solidFill>
                            <a:schemeClr val="bg1"/>
                          </a:solidFill>
                        </a:rPr>
                        <a:t>3 minute</a:t>
                      </a:r>
                      <a:endParaRPr lang="en-US" sz="2300" dirty="0">
                        <a:solidFill>
                          <a:schemeClr val="bg1"/>
                        </a:solidFill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2300" dirty="0" smtClean="0">
                          <a:solidFill>
                            <a:schemeClr val="bg1"/>
                          </a:solidFill>
                        </a:rPr>
                        <a:t>4 minutes</a:t>
                      </a:r>
                      <a:endParaRPr lang="en-US" sz="2300" dirty="0">
                        <a:solidFill>
                          <a:schemeClr val="bg1"/>
                        </a:solidFill>
                      </a:endParaRPr>
                    </a:p>
                  </a:txBody>
                  <a:tcPr marL="64294" marR="64294" marT="32147" marB="32147"/>
                </a:tc>
              </a:tr>
              <a:tr h="1092994"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10ml Milk [CO</a:t>
                      </a:r>
                      <a:r>
                        <a:rPr lang="en-US" sz="2300" baseline="-25000" dirty="0" smtClean="0"/>
                        <a:t>2</a:t>
                      </a:r>
                      <a:r>
                        <a:rPr lang="en-US" sz="2300" dirty="0" smtClean="0"/>
                        <a:t>]</a:t>
                      </a:r>
                      <a:endParaRPr lang="en-US" sz="2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64294" marR="64294" marT="32147" marB="32147"/>
                </a:tc>
              </a:tr>
              <a:tr h="1092994"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30ml Milk [CO2]</a:t>
                      </a:r>
                      <a:endParaRPr lang="en-US" sz="2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64294" marR="64294" marT="32147" marB="32147"/>
                </a:tc>
              </a:tr>
            </a:tbl>
          </a:graphicData>
        </a:graphic>
      </p:graphicFrame>
      <p:sp>
        <p:nvSpPr>
          <p:cNvPr id="43041" name="TextBox 4"/>
          <p:cNvSpPr txBox="1">
            <a:spLocks noChangeArrowheads="1"/>
          </p:cNvSpPr>
          <p:nvPr/>
        </p:nvSpPr>
        <p:spPr bwMode="auto">
          <a:xfrm>
            <a:off x="0" y="750094"/>
            <a:ext cx="7358063" cy="341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291" tIns="32146" rIns="64291" bIns="32146">
            <a:spAutoFit/>
          </a:bodyPr>
          <a:lstStyle/>
          <a:p>
            <a:r>
              <a:rPr lang="en-US" dirty="0"/>
              <a:t>CO</a:t>
            </a:r>
            <a:r>
              <a:rPr lang="en-US" baseline="-25000" dirty="0"/>
              <a:t>2</a:t>
            </a:r>
            <a:r>
              <a:rPr lang="en-US" dirty="0"/>
              <a:t> level in the classroom  _________</a:t>
            </a:r>
          </a:p>
        </p:txBody>
      </p:sp>
      <p:sp>
        <p:nvSpPr>
          <p:cNvPr id="43042" name="TextBox 5"/>
          <p:cNvSpPr txBox="1">
            <a:spLocks noChangeArrowheads="1"/>
          </p:cNvSpPr>
          <p:nvPr/>
        </p:nvSpPr>
        <p:spPr bwMode="auto">
          <a:xfrm>
            <a:off x="392906" y="4500562"/>
            <a:ext cx="7072313" cy="618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291" tIns="32146" rIns="64291" bIns="32146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Qualitative data: Did you feel heat from the 250ml gas sampling bottle?  Why?</a:t>
            </a:r>
          </a:p>
        </p:txBody>
      </p:sp>
      <p:sp>
        <p:nvSpPr>
          <p:cNvPr id="43043" name="TextBox 6"/>
          <p:cNvSpPr txBox="1">
            <a:spLocks noChangeArrowheads="1"/>
          </p:cNvSpPr>
          <p:nvPr/>
        </p:nvSpPr>
        <p:spPr bwMode="auto">
          <a:xfrm>
            <a:off x="1357312" y="5464969"/>
            <a:ext cx="5357813" cy="341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291" tIns="32146" rIns="64291" bIns="32146">
            <a:spAutoFit/>
          </a:bodyPr>
          <a:lstStyle/>
          <a:p>
            <a:r>
              <a:rPr lang="en-US" dirty="0"/>
              <a:t>Lab due: </a:t>
            </a:r>
            <a:r>
              <a:rPr lang="en-US" dirty="0" smtClean="0"/>
              <a:t>Thursday April.24th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905000" y="48006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Qualitative data: Did you feel heat from the 250ml gas sampling bottle?  Why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Waste &amp; CO</a:t>
            </a:r>
            <a:r>
              <a:rPr lang="en-US" baseline="-25000" dirty="0" smtClean="0"/>
              <a:t>2</a:t>
            </a:r>
            <a:r>
              <a:rPr lang="en-US" dirty="0" smtClean="0"/>
              <a:t> Lab</a:t>
            </a:r>
            <a:endParaRPr lang="en-US" dirty="0"/>
          </a:p>
        </p:txBody>
      </p:sp>
      <p:sp>
        <p:nvSpPr>
          <p:cNvPr id="26627" name="Subtitle 2"/>
          <p:cNvSpPr>
            <a:spLocks noGrp="1"/>
          </p:cNvSpPr>
          <p:nvPr>
            <p:ph type="subTitle" idx="1"/>
          </p:nvPr>
        </p:nvSpPr>
        <p:spPr>
          <a:xfrm>
            <a:off x="1371600" y="3332163"/>
            <a:ext cx="6400800" cy="1752600"/>
          </a:xfrm>
        </p:spPr>
        <p:txBody>
          <a:bodyPr/>
          <a:lstStyle/>
          <a:p>
            <a:r>
              <a:rPr lang="en-US" dirty="0" smtClean="0"/>
              <a:t>Due Thursday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Topics/ </a:t>
            </a:r>
            <a:r>
              <a:rPr lang="en-US" dirty="0"/>
              <a:t>C</a:t>
            </a:r>
            <a:r>
              <a:rPr lang="en-US" dirty="0" smtClean="0"/>
              <a:t>oncepts discussed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Throw away society &amp; waste</a:t>
            </a:r>
          </a:p>
          <a:p>
            <a:pPr>
              <a:defRPr/>
            </a:pPr>
            <a:r>
              <a:rPr lang="en-US" dirty="0" smtClean="0"/>
              <a:t>Planned Obsolescence</a:t>
            </a:r>
          </a:p>
          <a:p>
            <a:pPr>
              <a:defRPr/>
            </a:pPr>
            <a:r>
              <a:rPr lang="en-US" dirty="0" smtClean="0"/>
              <a:t>Decomposition </a:t>
            </a:r>
            <a:r>
              <a:rPr lang="en-US" smtClean="0"/>
              <a:t>– </a:t>
            </a:r>
            <a:r>
              <a:rPr lang="en-US" smtClean="0"/>
              <a:t>microorganism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Landfill Structure – clay liner, methane collectors, leachate collection</a:t>
            </a:r>
          </a:p>
          <a:p>
            <a:pPr>
              <a:defRPr/>
            </a:pPr>
            <a:r>
              <a:rPr lang="en-US" dirty="0" smtClean="0"/>
              <a:t>Global Warming</a:t>
            </a:r>
          </a:p>
          <a:p>
            <a:pPr>
              <a:defRPr/>
            </a:pPr>
            <a:r>
              <a:rPr lang="en-US" dirty="0" smtClean="0"/>
              <a:t>BMP – Best Management Practices</a:t>
            </a:r>
          </a:p>
          <a:p>
            <a:pPr>
              <a:defRPr/>
            </a:pPr>
            <a:r>
              <a:rPr lang="en-US" dirty="0" smtClean="0"/>
              <a:t>Carbon Sink/ Carbon Flux &amp; Carbon Cycle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Topics/ Concepts discussed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Ocean Acidification</a:t>
            </a:r>
          </a:p>
          <a:p>
            <a:pPr>
              <a:defRPr/>
            </a:pPr>
            <a:r>
              <a:rPr lang="en-US" dirty="0" smtClean="0"/>
              <a:t>Point &amp; nonpoint Source Pollution</a:t>
            </a:r>
          </a:p>
          <a:p>
            <a:pPr>
              <a:defRPr/>
            </a:pPr>
            <a:r>
              <a:rPr lang="en-US" dirty="0" smtClean="0"/>
              <a:t>Ozone Layer? (Affect of CFC’s not CH</a:t>
            </a:r>
            <a:r>
              <a:rPr lang="en-US" baseline="-25000" dirty="0" smtClean="0"/>
              <a:t>4</a:t>
            </a:r>
            <a:r>
              <a:rPr lang="en-US" dirty="0" smtClean="0"/>
              <a:t> or CO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</a:p>
          <a:p>
            <a:pPr>
              <a:defRPr/>
            </a:pPr>
            <a:r>
              <a:rPr lang="en-US" dirty="0" smtClean="0"/>
              <a:t>Remediation</a:t>
            </a:r>
          </a:p>
          <a:p>
            <a:pPr>
              <a:defRPr/>
            </a:pPr>
            <a:r>
              <a:rPr lang="en-US" dirty="0" smtClean="0"/>
              <a:t>Agricultural Runoff</a:t>
            </a:r>
          </a:p>
          <a:p>
            <a:pPr>
              <a:defRPr/>
            </a:pPr>
            <a:r>
              <a:rPr lang="en-US" dirty="0" smtClean="0"/>
              <a:t>Industrial Revolution</a:t>
            </a:r>
          </a:p>
          <a:p>
            <a:pPr>
              <a:defRPr/>
            </a:pPr>
            <a:r>
              <a:rPr lang="en-US" dirty="0" smtClean="0"/>
              <a:t>Photosynthesis &amp; Cellular Respiration</a:t>
            </a:r>
          </a:p>
          <a:p>
            <a:pPr>
              <a:defRPr/>
            </a:pPr>
            <a:r>
              <a:rPr lang="en-US" dirty="0" smtClean="0"/>
              <a:t>Sustainability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Topics/ Concepts discussed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Methane Production</a:t>
            </a:r>
          </a:p>
          <a:p>
            <a:pPr>
              <a:defRPr/>
            </a:pPr>
            <a:r>
              <a:rPr lang="en-US" dirty="0" smtClean="0"/>
              <a:t>Fossil Fuels</a:t>
            </a:r>
          </a:p>
          <a:p>
            <a:pPr>
              <a:defRPr/>
            </a:pPr>
            <a:r>
              <a:rPr lang="en-US" dirty="0" smtClean="0"/>
              <a:t>Biological Assimilation</a:t>
            </a:r>
          </a:p>
          <a:p>
            <a:pPr>
              <a:defRPr/>
            </a:pPr>
            <a:r>
              <a:rPr lang="en-US" dirty="0" smtClean="0"/>
              <a:t>Waste Management</a:t>
            </a:r>
          </a:p>
          <a:p>
            <a:pPr>
              <a:defRPr/>
            </a:pPr>
            <a:r>
              <a:rPr lang="en-US" dirty="0" smtClean="0"/>
              <a:t>Leaching</a:t>
            </a:r>
          </a:p>
          <a:p>
            <a:pPr>
              <a:defRPr/>
            </a:pPr>
            <a:r>
              <a:rPr lang="en-US" dirty="0" smtClean="0"/>
              <a:t>Anthropogenic Activities</a:t>
            </a:r>
          </a:p>
          <a:p>
            <a:pPr>
              <a:defRPr/>
            </a:pPr>
            <a:r>
              <a:rPr lang="en-US" dirty="0" smtClean="0"/>
              <a:t>Septic Tank</a:t>
            </a:r>
          </a:p>
          <a:p>
            <a:pPr>
              <a:defRPr/>
            </a:pPr>
            <a:r>
              <a:rPr lang="en-US" dirty="0" smtClean="0"/>
              <a:t>Metabolism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Topics/ Concepts discussed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 smtClean="0"/>
              <a:t>Treatment Plant</a:t>
            </a:r>
          </a:p>
          <a:p>
            <a:pPr>
              <a:defRPr/>
            </a:pPr>
            <a:r>
              <a:rPr lang="en-US" dirty="0" smtClean="0"/>
              <a:t>Aerobic &amp; Anaerobic Organisms</a:t>
            </a:r>
          </a:p>
          <a:p>
            <a:pPr>
              <a:defRPr/>
            </a:pPr>
            <a:r>
              <a:rPr lang="en-US" dirty="0" smtClean="0"/>
              <a:t>Oxidation</a:t>
            </a:r>
          </a:p>
          <a:p>
            <a:pPr>
              <a:defRPr/>
            </a:pPr>
            <a:r>
              <a:rPr lang="en-US" dirty="0" smtClean="0"/>
              <a:t>Sewage Treatment</a:t>
            </a:r>
          </a:p>
          <a:p>
            <a:pPr>
              <a:defRPr/>
            </a:pPr>
            <a:r>
              <a:rPr lang="en-US" dirty="0" smtClean="0"/>
              <a:t>Biodegradable Material</a:t>
            </a:r>
          </a:p>
          <a:p>
            <a:pPr>
              <a:defRPr/>
            </a:pPr>
            <a:r>
              <a:rPr lang="en-US" dirty="0" err="1" smtClean="0"/>
              <a:t>Biofiltration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Natural &amp; Constructed Wetlands</a:t>
            </a:r>
          </a:p>
          <a:p>
            <a:pPr>
              <a:defRPr/>
            </a:pPr>
            <a:r>
              <a:rPr lang="en-US" dirty="0" smtClean="0"/>
              <a:t>Greenbelts</a:t>
            </a:r>
          </a:p>
          <a:p>
            <a:pPr>
              <a:defRPr/>
            </a:pPr>
            <a:r>
              <a:rPr lang="en-US" dirty="0" smtClean="0"/>
              <a:t>Treatment Ponds</a:t>
            </a:r>
          </a:p>
          <a:p>
            <a:pPr>
              <a:defRPr/>
            </a:pPr>
            <a:r>
              <a:rPr lang="en-US" dirty="0" smtClean="0"/>
              <a:t>Riparian Areas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421</Words>
  <Application>Microsoft Office PowerPoint</Application>
  <PresentationFormat>On-screen Show (4:3)</PresentationFormat>
  <Paragraphs>71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LAB: Waste and its effect on atmospheric carbon dioxide</vt:lpstr>
      <vt:lpstr>Procedure</vt:lpstr>
      <vt:lpstr>Things to think about…</vt:lpstr>
      <vt:lpstr>Data:</vt:lpstr>
      <vt:lpstr>Waste &amp; CO2 Lab</vt:lpstr>
      <vt:lpstr>Topics/ Concepts discussed</vt:lpstr>
      <vt:lpstr>Topics/ Concepts discussed</vt:lpstr>
      <vt:lpstr>Topics/ Concepts discussed</vt:lpstr>
      <vt:lpstr>Topics/ Concepts discussed</vt:lpstr>
    </vt:vector>
  </TitlesOfParts>
  <Company>WUSD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LAB: Waste and its effect on atmospheric carbon dioxide</dc:title>
  <dc:creator>WUSD</dc:creator>
  <cp:lastModifiedBy>Jennifer McAllister</cp:lastModifiedBy>
  <cp:revision>7</cp:revision>
  <dcterms:created xsi:type="dcterms:W3CDTF">2013-12-10T15:29:19Z</dcterms:created>
  <dcterms:modified xsi:type="dcterms:W3CDTF">2015-05-07T15:07:06Z</dcterms:modified>
</cp:coreProperties>
</file>