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6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E6A9AE-8189-45B3-AC38-18B325764A0F}" type="datetimeFigureOut">
              <a:rPr lang="en-US" smtClean="0"/>
              <a:pPr/>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6A9AE-8189-45B3-AC38-18B325764A0F}" type="datetimeFigureOut">
              <a:rPr lang="en-US" smtClean="0"/>
              <a:pPr/>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6A9AE-8189-45B3-AC38-18B325764A0F}" type="datetimeFigureOut">
              <a:rPr lang="en-US" smtClean="0"/>
              <a:pPr/>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6A9AE-8189-45B3-AC38-18B325764A0F}" type="datetimeFigureOut">
              <a:rPr lang="en-US" smtClean="0"/>
              <a:pPr/>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E6A9AE-8189-45B3-AC38-18B325764A0F}" type="datetimeFigureOut">
              <a:rPr lang="en-US" smtClean="0"/>
              <a:pPr/>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E6A9AE-8189-45B3-AC38-18B325764A0F}" type="datetimeFigureOut">
              <a:rPr lang="en-US" smtClean="0"/>
              <a:pPr/>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E6A9AE-8189-45B3-AC38-18B325764A0F}" type="datetimeFigureOut">
              <a:rPr lang="en-US" smtClean="0"/>
              <a:pPr/>
              <a:t>1/23/2016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E6A9AE-8189-45B3-AC38-18B325764A0F}" type="datetimeFigureOut">
              <a:rPr lang="en-US" smtClean="0"/>
              <a:pPr/>
              <a:t>1/23/2016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6A9AE-8189-45B3-AC38-18B325764A0F}" type="datetimeFigureOut">
              <a:rPr lang="en-US" smtClean="0"/>
              <a:pPr/>
              <a:t>1/23/2016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E6A9AE-8189-45B3-AC38-18B325764A0F}" type="datetimeFigureOut">
              <a:rPr lang="en-US" smtClean="0"/>
              <a:pPr/>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E6A9AE-8189-45B3-AC38-18B325764A0F}" type="datetimeFigureOut">
              <a:rPr lang="en-US" smtClean="0"/>
              <a:pPr/>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E5762-7E73-460F-9903-7CE2980891C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6A9AE-8189-45B3-AC38-18B325764A0F}" type="datetimeFigureOut">
              <a:rPr lang="en-US" smtClean="0"/>
              <a:pPr/>
              <a:t>1/23/2016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E5762-7E73-460F-9903-7CE2980891C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Ground+water+model&amp;source=images&amp;cd=&amp;cad=rja&amp;docid=DZx03WHvLLk1FM&amp;tbnid=939kLkH2up5pOM:&amp;ved=0CAUQjRw&amp;url=http://www.envisionenviroed.net/envision_3000.html&amp;ei=yQsNUs6TCK7iyAHlsIG4Bw&amp;bvm=bv.50768961,d.aWc&amp;psig=AFQjCNFwX_DzytbIZUWpWpfYlMpt5ZdXLg&amp;ust=137667308397156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dirty="0" smtClean="0"/>
              <a:t>Salinization Lab</a:t>
            </a:r>
            <a:endParaRPr lang="en-US" dirty="0"/>
          </a:p>
        </p:txBody>
      </p:sp>
      <p:sp>
        <p:nvSpPr>
          <p:cNvPr id="3" name="Subtitle 2"/>
          <p:cNvSpPr>
            <a:spLocks noGrp="1"/>
          </p:cNvSpPr>
          <p:nvPr>
            <p:ph type="subTitle" idx="1"/>
          </p:nvPr>
        </p:nvSpPr>
        <p:spPr>
          <a:xfrm>
            <a:off x="0" y="1524000"/>
            <a:ext cx="9144000" cy="4114800"/>
          </a:xfrm>
        </p:spPr>
        <p:txBody>
          <a:bodyPr>
            <a:normAutofit/>
          </a:bodyPr>
          <a:lstStyle/>
          <a:p>
            <a:r>
              <a:rPr lang="en-US" dirty="0" smtClean="0">
                <a:solidFill>
                  <a:schemeClr val="tx1"/>
                </a:solidFill>
              </a:rPr>
              <a:t>Salt </a:t>
            </a:r>
            <a:r>
              <a:rPr lang="en-US" dirty="0">
                <a:solidFill>
                  <a:schemeClr val="tx1"/>
                </a:solidFill>
              </a:rPr>
              <a:t>buildup is an existing or potential hazard on almost all of the 42 million acres of irrigated farmland in the United States. Much of the world’s unused land is in arid and semiarid regions where irrigation will be necessary. Excessive salinity is presently costing the U.S. billions of dollars in lost food crops. This is becoming a huge problem in our own Central Valley, running from Bakersfield, CA to Fresno, CA.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Ground Water Water</a:t>
            </a:r>
            <a:r>
              <a:rPr lang="en-US" dirty="0" smtClean="0"/>
              <a:t> Model Demonstration</a:t>
            </a:r>
            <a:endParaRPr lang="en-US" dirty="0"/>
          </a:p>
        </p:txBody>
      </p:sp>
      <p:sp>
        <p:nvSpPr>
          <p:cNvPr id="3" name="Content Placeholder 2"/>
          <p:cNvSpPr>
            <a:spLocks noGrp="1"/>
          </p:cNvSpPr>
          <p:nvPr>
            <p:ph idx="1"/>
          </p:nvPr>
        </p:nvSpPr>
        <p:spPr/>
        <p:txBody>
          <a:bodyPr/>
          <a:lstStyle/>
          <a:p>
            <a:r>
              <a:rPr lang="en-US" dirty="0" smtClean="0"/>
              <a:t>Salt water intrusion to field crops along the central valley.</a:t>
            </a:r>
            <a:endParaRPr lang="en-US" dirty="0"/>
          </a:p>
        </p:txBody>
      </p:sp>
      <p:pic>
        <p:nvPicPr>
          <p:cNvPr id="1026" name="Picture 2" descr="http://www.envisionenviroed.net/images/e3000_aquifer_a.jpg">
            <a:hlinkClick r:id="rId2"/>
          </p:cNvPr>
          <p:cNvPicPr>
            <a:picLocks noChangeAspect="1" noChangeArrowheads="1"/>
          </p:cNvPicPr>
          <p:nvPr/>
        </p:nvPicPr>
        <p:blipFill>
          <a:blip r:embed="rId3" cstate="print"/>
          <a:srcRect/>
          <a:stretch>
            <a:fillRect/>
          </a:stretch>
        </p:blipFill>
        <p:spPr bwMode="auto">
          <a:xfrm>
            <a:off x="1156359" y="2605694"/>
            <a:ext cx="5854041" cy="394750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0" y="0"/>
            <a:ext cx="2667000" cy="5638800"/>
          </a:xfrm>
        </p:spPr>
        <p:txBody>
          <a:bodyPr>
            <a:normAutofit/>
          </a:bodyPr>
          <a:lstStyle/>
          <a:p>
            <a:r>
              <a:rPr lang="en-US" dirty="0" smtClean="0"/>
              <a:t> </a:t>
            </a:r>
            <a:r>
              <a:rPr lang="en-US" sz="3200" dirty="0" smtClean="0"/>
              <a:t>1.0 % = 1 g </a:t>
            </a:r>
            <a:r>
              <a:rPr lang="en-US" sz="3200" dirty="0" err="1" smtClean="0"/>
              <a:t>NaCl</a:t>
            </a:r>
            <a:r>
              <a:rPr lang="en-US" sz="3200" dirty="0" smtClean="0"/>
              <a:t/>
            </a:r>
            <a:br>
              <a:rPr lang="en-US" sz="3200" dirty="0" smtClean="0"/>
            </a:br>
            <a:r>
              <a:rPr lang="en-US" sz="3600" dirty="0" smtClean="0"/>
              <a:t>Calculate the % [</a:t>
            </a:r>
            <a:r>
              <a:rPr lang="en-US" sz="3600" dirty="0" err="1" smtClean="0"/>
              <a:t>NaCl</a:t>
            </a:r>
            <a:r>
              <a:rPr lang="en-US" sz="3600" dirty="0" smtClean="0"/>
              <a:t>] in 300 ml H</a:t>
            </a:r>
            <a:r>
              <a:rPr lang="en-US" sz="3600" baseline="-25000" dirty="0" smtClean="0"/>
              <a:t>2</a:t>
            </a:r>
            <a:r>
              <a:rPr lang="en-US" sz="3600" dirty="0" smtClean="0"/>
              <a:t>O</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0944491"/>
              </p:ext>
            </p:extLst>
          </p:nvPr>
        </p:nvGraphicFramePr>
        <p:xfrm>
          <a:off x="-4549" y="0"/>
          <a:ext cx="6481549" cy="7142103"/>
        </p:xfrm>
        <a:graphic>
          <a:graphicData uri="http://schemas.openxmlformats.org/drawingml/2006/table">
            <a:tbl>
              <a:tblPr firstRow="1" bandRow="1">
                <a:tableStyleId>{5C22544A-7EE6-4342-B048-85BDC9FD1C3A}</a:tableStyleId>
              </a:tblPr>
              <a:tblGrid>
                <a:gridCol w="1103326"/>
                <a:gridCol w="1103326"/>
                <a:gridCol w="965410"/>
                <a:gridCol w="1556887"/>
                <a:gridCol w="1752600"/>
              </a:tblGrid>
              <a:tr h="533400">
                <a:tc>
                  <a:txBody>
                    <a:bodyPr/>
                    <a:lstStyle/>
                    <a:p>
                      <a:pPr algn="l" fontAlgn="b"/>
                      <a:endParaRPr lang="en-US" sz="23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100 ml </a:t>
                      </a:r>
                      <a:r>
                        <a:rPr lang="en-US" sz="1800" b="0" i="0" u="none" strike="noStrike" dirty="0">
                          <a:solidFill>
                            <a:srgbClr val="000000"/>
                          </a:solidFill>
                          <a:latin typeface="Calibri"/>
                        </a:rPr>
                        <a:t>H</a:t>
                      </a:r>
                      <a:r>
                        <a:rPr lang="en-US" sz="1800" b="0" i="0" u="none" strike="noStrike" baseline="-25000" dirty="0">
                          <a:solidFill>
                            <a:srgbClr val="000000"/>
                          </a:solidFill>
                          <a:latin typeface="Calibri"/>
                        </a:rPr>
                        <a:t>2</a:t>
                      </a:r>
                      <a:r>
                        <a:rPr lang="en-US" sz="1800" b="0" i="0" u="none" strike="noStrike" dirty="0">
                          <a:solidFill>
                            <a:srgbClr val="000000"/>
                          </a:solidFill>
                          <a:latin typeface="Calibri"/>
                        </a:rPr>
                        <a:t>O</a:t>
                      </a:r>
                    </a:p>
                  </a:txBody>
                  <a:tcPr marL="9525" marR="9525" marT="9525" marB="0" anchor="b"/>
                </a:tc>
                <a:tc>
                  <a:txBody>
                    <a:bodyPr/>
                    <a:lstStyle/>
                    <a:p>
                      <a:pPr algn="l" fontAlgn="b"/>
                      <a:r>
                        <a:rPr lang="en-US" sz="1800" b="0" i="0" u="none" strike="noStrike" dirty="0" smtClean="0">
                          <a:solidFill>
                            <a:srgbClr val="000000"/>
                          </a:solidFill>
                          <a:latin typeface="Calibri"/>
                        </a:rPr>
                        <a:t>300 ml </a:t>
                      </a:r>
                      <a:r>
                        <a:rPr lang="en-US" sz="1800" b="0" i="0" u="none" strike="noStrike" dirty="0">
                          <a:solidFill>
                            <a:srgbClr val="000000"/>
                          </a:solidFill>
                          <a:latin typeface="Calibri"/>
                        </a:rPr>
                        <a:t>H</a:t>
                      </a:r>
                      <a:r>
                        <a:rPr lang="en-US" sz="1800" b="0" i="0" u="none" strike="noStrike" baseline="-25000" dirty="0">
                          <a:solidFill>
                            <a:srgbClr val="000000"/>
                          </a:solidFill>
                          <a:latin typeface="Calibri"/>
                        </a:rPr>
                        <a:t>2</a:t>
                      </a:r>
                      <a:r>
                        <a:rPr lang="en-US" sz="1800" b="0" i="0" u="none" strike="noStrike" dirty="0">
                          <a:solidFill>
                            <a:srgbClr val="000000"/>
                          </a:solidFill>
                          <a:latin typeface="Calibri"/>
                        </a:rPr>
                        <a:t>O</a:t>
                      </a:r>
                    </a:p>
                  </a:txBody>
                  <a:tcPr marL="9525" marR="9525" marT="9525" marB="0" anchor="b"/>
                </a:tc>
                <a:tc>
                  <a:txBody>
                    <a:bodyPr/>
                    <a:lstStyle/>
                    <a:p>
                      <a:pPr algn="l" fontAlgn="b"/>
                      <a:r>
                        <a:rPr lang="en-US" sz="1800" b="0" i="0" u="none" strike="noStrike" dirty="0" smtClean="0">
                          <a:solidFill>
                            <a:srgbClr val="000000"/>
                          </a:solidFill>
                          <a:latin typeface="Calibri"/>
                        </a:rPr>
                        <a:t>Germination #</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 Change</a:t>
                      </a:r>
                    </a:p>
                    <a:p>
                      <a:pPr algn="l" fontAlgn="b"/>
                      <a:r>
                        <a:rPr lang="en-US" sz="1800" b="0" i="0" u="none" strike="noStrike" dirty="0" smtClean="0">
                          <a:solidFill>
                            <a:srgbClr val="000000"/>
                          </a:solidFill>
                          <a:latin typeface="Calibri"/>
                        </a:rPr>
                        <a:t>Germination </a:t>
                      </a:r>
                      <a:endParaRPr lang="en-US" sz="1800" b="0" i="0" u="none" strike="noStrike" dirty="0">
                        <a:solidFill>
                          <a:srgbClr val="000000"/>
                        </a:solidFill>
                        <a:latin typeface="Calibri"/>
                      </a:endParaRPr>
                    </a:p>
                  </a:txBody>
                  <a:tcPr marL="9525" marR="9525" marT="9525" marB="0" anchor="b"/>
                </a:tc>
              </a:tr>
              <a:tr h="462915">
                <a:tc>
                  <a:txBody>
                    <a:bodyPr/>
                    <a:lstStyle/>
                    <a:p>
                      <a:pPr algn="l" fontAlgn="b"/>
                      <a:r>
                        <a:rPr lang="en-US" sz="1800" b="0" i="0" u="none" strike="noStrike" dirty="0" smtClean="0">
                          <a:solidFill>
                            <a:srgbClr val="000000"/>
                          </a:solidFill>
                          <a:latin typeface="Calibri"/>
                        </a:rPr>
                        <a:t>Dates</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a:solidFill>
                            <a:srgbClr val="000000"/>
                          </a:solidFill>
                          <a:latin typeface="Calibri"/>
                        </a:rPr>
                        <a:t>% </a:t>
                      </a:r>
                      <a:r>
                        <a:rPr lang="en-US" sz="1800" b="0" i="0" u="none" strike="noStrike" dirty="0" err="1">
                          <a:solidFill>
                            <a:srgbClr val="000000"/>
                          </a:solidFill>
                          <a:latin typeface="Calibri"/>
                        </a:rPr>
                        <a:t>NaCl</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a:solidFill>
                            <a:srgbClr val="000000"/>
                          </a:solidFill>
                          <a:latin typeface="Calibri"/>
                        </a:rPr>
                        <a:t>% </a:t>
                      </a:r>
                      <a:r>
                        <a:rPr lang="en-US" sz="1800" b="0" i="0" u="none" strike="noStrike" dirty="0" err="1">
                          <a:solidFill>
                            <a:srgbClr val="000000"/>
                          </a:solidFill>
                          <a:latin typeface="Calibri"/>
                        </a:rPr>
                        <a:t>NaCl</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1 – 10 seeds</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V2 –V1/V1 x 100</a:t>
                      </a:r>
                      <a:endParaRPr lang="en-US" sz="1800" b="0" i="0" u="none" strike="noStrike" dirty="0">
                        <a:solidFill>
                          <a:srgbClr val="000000"/>
                        </a:solidFill>
                        <a:latin typeface="Calibri"/>
                      </a:endParaRPr>
                    </a:p>
                  </a:txBody>
                  <a:tcPr marL="9525" marR="9525" marT="9525" marB="0" anchor="b"/>
                </a:tc>
              </a:tr>
              <a:tr h="466768">
                <a:tc>
                  <a:txBody>
                    <a:bodyPr/>
                    <a:lstStyle/>
                    <a:p>
                      <a:pPr algn="ctr" fontAlgn="b"/>
                      <a:r>
                        <a:rPr lang="en-US" sz="1800" b="0" i="0" u="none" strike="noStrike" dirty="0" smtClean="0">
                          <a:solidFill>
                            <a:srgbClr val="000000"/>
                          </a:solidFill>
                          <a:latin typeface="Calibri"/>
                        </a:rPr>
                        <a:t>8/25</a:t>
                      </a:r>
                    </a:p>
                    <a:p>
                      <a:pPr algn="ctr" fontAlgn="b"/>
                      <a:r>
                        <a:rPr lang="en-US" sz="1800" b="0" i="0" u="none" strike="noStrike" dirty="0" smtClean="0">
                          <a:solidFill>
                            <a:srgbClr val="000000"/>
                          </a:solidFill>
                          <a:latin typeface="Calibri"/>
                        </a:rPr>
                        <a:t>8/26</a:t>
                      </a:r>
                    </a:p>
                    <a:p>
                      <a:pPr algn="ctr" fontAlgn="b"/>
                      <a:r>
                        <a:rPr lang="en-US" sz="1800" b="0" i="0" u="none" strike="noStrike" dirty="0" smtClean="0">
                          <a:solidFill>
                            <a:srgbClr val="000000"/>
                          </a:solidFill>
                          <a:latin typeface="Calibri"/>
                        </a:rPr>
                        <a:t>8/27</a:t>
                      </a:r>
                    </a:p>
                    <a:p>
                      <a:pPr algn="ctr" fontAlgn="b"/>
                      <a:r>
                        <a:rPr lang="en-US" sz="1800" b="0" i="0" u="none" strike="noStrike" dirty="0" smtClean="0">
                          <a:solidFill>
                            <a:srgbClr val="000000"/>
                          </a:solidFill>
                          <a:latin typeface="Calibri"/>
                        </a:rPr>
                        <a:t>8/28</a:t>
                      </a:r>
                    </a:p>
                  </a:txBody>
                  <a:tcPr marL="9525" marR="9525" marT="9525" marB="0" anchor="b"/>
                </a:tc>
                <a:tc>
                  <a:txBody>
                    <a:bodyPr/>
                    <a:lstStyle/>
                    <a:p>
                      <a:pPr algn="ctr" fontAlgn="b"/>
                      <a:r>
                        <a:rPr lang="en-US" sz="1800" b="0" i="0" u="none" strike="noStrike" dirty="0">
                          <a:solidFill>
                            <a:srgbClr val="000000"/>
                          </a:solidFill>
                          <a:latin typeface="Calibri"/>
                        </a:rPr>
                        <a:t>0</a:t>
                      </a:r>
                    </a:p>
                  </a:txBody>
                  <a:tcPr marL="9525" marR="9525" marT="9525" marB="0" anchor="b"/>
                </a:tc>
                <a:tc>
                  <a:txBody>
                    <a:bodyPr/>
                    <a:lstStyle/>
                    <a:p>
                      <a:pPr algn="ctr" fontAlgn="b"/>
                      <a:endParaRPr lang="en-US" sz="2200" b="0" i="0" u="none" strike="noStrike">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r>
              <a:tr h="466768">
                <a:tc>
                  <a:txBody>
                    <a:bodyPr/>
                    <a:lstStyle/>
                    <a:p>
                      <a:pPr algn="ctr" fontAlgn="b"/>
                      <a:r>
                        <a:rPr lang="en-US" sz="1800" b="0" i="0" u="none" strike="noStrike" dirty="0" smtClean="0">
                          <a:solidFill>
                            <a:srgbClr val="000000"/>
                          </a:solidFill>
                          <a:latin typeface="Calibri"/>
                        </a:rPr>
                        <a:t>8/25</a:t>
                      </a:r>
                    </a:p>
                    <a:p>
                      <a:pPr algn="ctr" fontAlgn="b"/>
                      <a:r>
                        <a:rPr lang="en-US" sz="1800" b="0" i="0" u="none" strike="noStrike" dirty="0" smtClean="0">
                          <a:solidFill>
                            <a:srgbClr val="000000"/>
                          </a:solidFill>
                          <a:latin typeface="Calibri"/>
                        </a:rPr>
                        <a:t>8/26</a:t>
                      </a:r>
                    </a:p>
                    <a:p>
                      <a:pPr algn="ctr" fontAlgn="b"/>
                      <a:r>
                        <a:rPr lang="en-US" sz="1800" b="0" i="0" u="none" strike="noStrike" dirty="0" smtClean="0">
                          <a:solidFill>
                            <a:srgbClr val="000000"/>
                          </a:solidFill>
                          <a:latin typeface="Calibri"/>
                        </a:rPr>
                        <a:t>8/27</a:t>
                      </a:r>
                    </a:p>
                    <a:p>
                      <a:pPr algn="ctr" fontAlgn="b"/>
                      <a:r>
                        <a:rPr lang="en-US" sz="1800" b="0" i="0" u="none" strike="noStrike" dirty="0" smtClean="0">
                          <a:solidFill>
                            <a:srgbClr val="000000"/>
                          </a:solidFill>
                          <a:latin typeface="Calibri"/>
                        </a:rPr>
                        <a:t>8/28</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b="0" i="0" u="none" strike="noStrike" dirty="0">
                          <a:solidFill>
                            <a:srgbClr val="000000"/>
                          </a:solidFill>
                          <a:latin typeface="Calibri"/>
                        </a:rPr>
                        <a:t>0.5</a:t>
                      </a: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a:solidFill>
                          <a:srgbClr val="000000"/>
                        </a:solidFill>
                        <a:latin typeface="Calibri"/>
                      </a:endParaRPr>
                    </a:p>
                  </a:txBody>
                  <a:tcPr marL="9525" marR="9525" marT="9525" marB="0" anchor="b"/>
                </a:tc>
              </a:tr>
              <a:tr h="466768">
                <a:tc>
                  <a:txBody>
                    <a:bodyPr/>
                    <a:lstStyle/>
                    <a:p>
                      <a:pPr algn="ctr" fontAlgn="b"/>
                      <a:r>
                        <a:rPr lang="en-US" sz="1800" b="0" i="0" u="none" strike="noStrike" dirty="0" smtClean="0">
                          <a:solidFill>
                            <a:srgbClr val="000000"/>
                          </a:solidFill>
                          <a:latin typeface="Calibri"/>
                        </a:rPr>
                        <a:t>8/25</a:t>
                      </a:r>
                    </a:p>
                    <a:p>
                      <a:pPr algn="ctr" fontAlgn="b"/>
                      <a:r>
                        <a:rPr lang="en-US" sz="1800" b="0" i="0" u="none" strike="noStrike" dirty="0" smtClean="0">
                          <a:solidFill>
                            <a:srgbClr val="000000"/>
                          </a:solidFill>
                          <a:latin typeface="Calibri"/>
                        </a:rPr>
                        <a:t>8/26</a:t>
                      </a:r>
                    </a:p>
                    <a:p>
                      <a:pPr algn="ctr" fontAlgn="b"/>
                      <a:r>
                        <a:rPr lang="en-US" sz="1800" b="0" i="0" u="none" strike="noStrike" dirty="0" smtClean="0">
                          <a:solidFill>
                            <a:srgbClr val="000000"/>
                          </a:solidFill>
                          <a:latin typeface="Calibri"/>
                        </a:rPr>
                        <a:t>8/27</a:t>
                      </a:r>
                    </a:p>
                    <a:p>
                      <a:pPr algn="ctr" fontAlgn="b"/>
                      <a:r>
                        <a:rPr lang="en-US" sz="1800" b="0" i="0" u="none" strike="noStrike" dirty="0" smtClean="0">
                          <a:solidFill>
                            <a:srgbClr val="000000"/>
                          </a:solidFill>
                          <a:latin typeface="Calibri"/>
                        </a:rPr>
                        <a:t>8/28</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b="0" i="0" u="none" strike="noStrike" dirty="0">
                          <a:solidFill>
                            <a:srgbClr val="000000"/>
                          </a:solidFill>
                          <a:latin typeface="Calibri"/>
                        </a:rPr>
                        <a:t>1</a:t>
                      </a: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r>
              <a:tr h="466768">
                <a:tc>
                  <a:txBody>
                    <a:bodyPr/>
                    <a:lstStyle/>
                    <a:p>
                      <a:pPr algn="ctr" fontAlgn="b"/>
                      <a:r>
                        <a:rPr lang="en-US" sz="1800" b="0" i="0" u="none" strike="noStrike" dirty="0" smtClean="0">
                          <a:solidFill>
                            <a:srgbClr val="000000"/>
                          </a:solidFill>
                          <a:latin typeface="Calibri"/>
                        </a:rPr>
                        <a:t>8/28</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b="0" i="0" u="none" strike="noStrike" dirty="0">
                          <a:solidFill>
                            <a:srgbClr val="000000"/>
                          </a:solidFill>
                          <a:latin typeface="Calibri"/>
                        </a:rPr>
                        <a:t>1.5</a:t>
                      </a: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a:solidFill>
                          <a:srgbClr val="000000"/>
                        </a:solidFill>
                        <a:latin typeface="Calibri"/>
                      </a:endParaRPr>
                    </a:p>
                  </a:txBody>
                  <a:tcPr marL="9525" marR="9525" marT="9525" marB="0" anchor="b"/>
                </a:tc>
              </a:tr>
              <a:tr h="466768">
                <a:tc>
                  <a:txBody>
                    <a:bodyPr/>
                    <a:lstStyle/>
                    <a:p>
                      <a:pPr algn="ctr" fontAlgn="b"/>
                      <a:endParaRPr lang="en-US" sz="1800" b="0" i="0" u="none" strike="noStrike">
                        <a:solidFill>
                          <a:srgbClr val="000000"/>
                        </a:solidFill>
                        <a:latin typeface="Calibri"/>
                      </a:endParaRPr>
                    </a:p>
                  </a:txBody>
                  <a:tcPr marL="9525" marR="9525" marT="9525" marB="0" anchor="b"/>
                </a:tc>
                <a:tc>
                  <a:txBody>
                    <a:bodyPr/>
                    <a:lstStyle/>
                    <a:p>
                      <a:pPr algn="ctr" fontAlgn="b"/>
                      <a:r>
                        <a:rPr lang="en-US" sz="1800" b="0" i="0" u="none" strike="noStrike" dirty="0">
                          <a:solidFill>
                            <a:srgbClr val="000000"/>
                          </a:solidFill>
                          <a:latin typeface="Calibri"/>
                        </a:rPr>
                        <a:t>2</a:t>
                      </a: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r>
              <a:tr h="466768">
                <a:tc>
                  <a:txBody>
                    <a:bodyPr/>
                    <a:lstStyle/>
                    <a:p>
                      <a:pPr algn="ctr" fontAlgn="b"/>
                      <a:endParaRPr lang="en-US" sz="1800" b="0" i="0" u="none" strike="noStrike">
                        <a:solidFill>
                          <a:srgbClr val="000000"/>
                        </a:solidFill>
                        <a:latin typeface="Calibri"/>
                      </a:endParaRPr>
                    </a:p>
                  </a:txBody>
                  <a:tcPr marL="9525" marR="9525" marT="9525" marB="0" anchor="b"/>
                </a:tc>
                <a:tc>
                  <a:txBody>
                    <a:bodyPr/>
                    <a:lstStyle/>
                    <a:p>
                      <a:pPr algn="ctr" fontAlgn="b"/>
                      <a:r>
                        <a:rPr lang="en-US" sz="1800" b="0" i="0" u="none" strike="noStrike" dirty="0">
                          <a:solidFill>
                            <a:srgbClr val="000000"/>
                          </a:solidFill>
                          <a:latin typeface="Calibri"/>
                        </a:rPr>
                        <a:t>2.5</a:t>
                      </a: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r>
              <a:tr h="466768">
                <a:tc>
                  <a:txBody>
                    <a:bodyPr/>
                    <a:lstStyle/>
                    <a:p>
                      <a:pPr algn="ctr" fontAlgn="b"/>
                      <a:endParaRPr lang="en-US" sz="1800" b="0" i="0" u="none" strike="noStrike">
                        <a:solidFill>
                          <a:srgbClr val="000000"/>
                        </a:solidFill>
                        <a:latin typeface="Calibri"/>
                      </a:endParaRPr>
                    </a:p>
                  </a:txBody>
                  <a:tcPr marL="9525" marR="9525" marT="9525" marB="0" anchor="b"/>
                </a:tc>
                <a:tc>
                  <a:txBody>
                    <a:bodyPr/>
                    <a:lstStyle/>
                    <a:p>
                      <a:pPr algn="ctr" fontAlgn="b"/>
                      <a:r>
                        <a:rPr lang="en-US" sz="1800" b="0" i="0" u="none" strike="noStrike" dirty="0">
                          <a:solidFill>
                            <a:srgbClr val="000000"/>
                          </a:solidFill>
                          <a:latin typeface="Calibri"/>
                        </a:rPr>
                        <a:t>3</a:t>
                      </a: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r>
              <a:tr h="466768">
                <a:tc>
                  <a:txBody>
                    <a:bodyPr/>
                    <a:lstStyle/>
                    <a:p>
                      <a:pPr algn="ctr" fontAlgn="b"/>
                      <a:endParaRPr lang="en-US" sz="1800" b="0" i="0" u="none" strike="noStrike">
                        <a:solidFill>
                          <a:srgbClr val="000000"/>
                        </a:solidFill>
                        <a:latin typeface="Calibri"/>
                      </a:endParaRPr>
                    </a:p>
                  </a:txBody>
                  <a:tcPr marL="9525" marR="9525" marT="9525" marB="0" anchor="b"/>
                </a:tc>
                <a:tc>
                  <a:txBody>
                    <a:bodyPr/>
                    <a:lstStyle/>
                    <a:p>
                      <a:pPr algn="ctr" fontAlgn="b"/>
                      <a:r>
                        <a:rPr lang="en-US" sz="1800" b="0" i="0" u="none" strike="noStrike" dirty="0">
                          <a:solidFill>
                            <a:srgbClr val="000000"/>
                          </a:solidFill>
                          <a:latin typeface="Calibri"/>
                        </a:rPr>
                        <a:t>3.5</a:t>
                      </a: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r>
              <a:tr h="466768">
                <a:tc>
                  <a:txBody>
                    <a:bodyPr/>
                    <a:lstStyle/>
                    <a:p>
                      <a:pPr algn="ctr" fontAlgn="b"/>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b="0" i="0" u="none" strike="noStrike" dirty="0">
                          <a:solidFill>
                            <a:srgbClr val="000000"/>
                          </a:solidFill>
                          <a:latin typeface="Calibri"/>
                        </a:rPr>
                        <a:t>4</a:t>
                      </a: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c>
                  <a:txBody>
                    <a:bodyPr/>
                    <a:lstStyle/>
                    <a:p>
                      <a:pPr algn="ctr" fontAlgn="b"/>
                      <a:endParaRPr lang="en-US" sz="2200" b="0" i="0" u="none" strike="noStrike" dirty="0">
                        <a:solidFill>
                          <a:srgbClr val="000000"/>
                        </a:solidFill>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Salinization</a:t>
            </a:r>
            <a:endParaRPr lang="en-US" dirty="0"/>
          </a:p>
        </p:txBody>
      </p:sp>
      <p:sp>
        <p:nvSpPr>
          <p:cNvPr id="3" name="Content Placeholder 2"/>
          <p:cNvSpPr>
            <a:spLocks noGrp="1"/>
          </p:cNvSpPr>
          <p:nvPr>
            <p:ph idx="1"/>
          </p:nvPr>
        </p:nvSpPr>
        <p:spPr>
          <a:xfrm>
            <a:off x="0" y="1600200"/>
            <a:ext cx="9144000" cy="4525963"/>
          </a:xfrm>
        </p:spPr>
        <p:txBody>
          <a:bodyPr>
            <a:normAutofit/>
          </a:bodyPr>
          <a:lstStyle/>
          <a:p>
            <a:r>
              <a:rPr lang="en-US" dirty="0" smtClean="0"/>
              <a:t>Irrigated water contains salt.  The ground where the crops are planted increases in salt concentration</a:t>
            </a:r>
            <a:r>
              <a:rPr lang="en-US" dirty="0" smtClean="0"/>
              <a:t>.</a:t>
            </a:r>
          </a:p>
          <a:p>
            <a:r>
              <a:rPr lang="en-US" dirty="0" smtClean="0"/>
              <a:t>Type of soil, and drainage can impact water quality.</a:t>
            </a:r>
            <a:endParaRPr lang="en-US" dirty="0" smtClean="0"/>
          </a:p>
          <a:p>
            <a:r>
              <a:rPr lang="en-US" dirty="0" smtClean="0"/>
              <a:t>Evaporation of water leaves salt behind.</a:t>
            </a:r>
            <a:endParaRPr lang="en-US" dirty="0" smtClean="0"/>
          </a:p>
          <a:p>
            <a:r>
              <a:rPr lang="en-US" dirty="0" smtClean="0"/>
              <a:t>In our Lab, what is the </a:t>
            </a:r>
            <a:r>
              <a:rPr lang="en-US" b="1" dirty="0" smtClean="0"/>
              <a:t>Control</a:t>
            </a:r>
            <a:r>
              <a:rPr lang="en-US" b="1" dirty="0" smtClean="0"/>
              <a:t>? 0% [</a:t>
            </a:r>
            <a:r>
              <a:rPr lang="en-US" b="1" dirty="0" err="1" smtClean="0"/>
              <a:t>NaCl</a:t>
            </a:r>
            <a:r>
              <a:rPr lang="en-US" b="1" dirty="0" smtClean="0"/>
              <a:t>]</a:t>
            </a:r>
          </a:p>
          <a:p>
            <a:r>
              <a:rPr lang="en-US" b="1" dirty="0" smtClean="0"/>
              <a:t>Independent Variable</a:t>
            </a:r>
            <a:r>
              <a:rPr lang="en-US" dirty="0" smtClean="0"/>
              <a:t>: </a:t>
            </a:r>
            <a:r>
              <a:rPr lang="en-US" b="1" dirty="0" smtClean="0"/>
              <a:t>[</a:t>
            </a:r>
            <a:r>
              <a:rPr lang="en-US" b="1" dirty="0" err="1" smtClean="0"/>
              <a:t>NaCl</a:t>
            </a:r>
            <a:r>
              <a:rPr lang="en-US" b="1" dirty="0" smtClean="0"/>
              <a:t>] </a:t>
            </a:r>
            <a:r>
              <a:rPr lang="en-US" dirty="0" smtClean="0"/>
              <a:t>(what you changed)</a:t>
            </a:r>
          </a:p>
          <a:p>
            <a:r>
              <a:rPr lang="en-US" b="1" dirty="0" smtClean="0"/>
              <a:t>Dependent Variable</a:t>
            </a:r>
            <a:r>
              <a:rPr lang="en-US" dirty="0" smtClean="0"/>
              <a:t>: </a:t>
            </a:r>
            <a:r>
              <a:rPr lang="en-US" b="1" dirty="0" smtClean="0"/>
              <a:t>Germination </a:t>
            </a:r>
            <a:r>
              <a:rPr lang="en-US" b="1" dirty="0" smtClean="0"/>
              <a:t>Rate </a:t>
            </a:r>
            <a:r>
              <a:rPr lang="en-US" dirty="0" smtClean="0"/>
              <a:t>(the result of your change)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p:txBody>
          <a:bodyPr/>
          <a:lstStyle/>
          <a:p>
            <a:r>
              <a:rPr lang="en-US" dirty="0" smtClean="0">
                <a:solidFill>
                  <a:schemeClr val="bg1"/>
                </a:solidFill>
              </a:rPr>
              <a:t>Saltwater intrusion- when the pumping of fresh water out of a well is faster than the recharge.  Near coastal areas this can cause salt water to infiltrate the aquifer.</a:t>
            </a:r>
          </a:p>
          <a:p>
            <a:pPr>
              <a:buFont typeface="Wingdings 2" pitchFamily="18" charset="2"/>
              <a:buNone/>
            </a:pPr>
            <a:endParaRPr lang="en-US" dirty="0" smtClean="0">
              <a:solidFill>
                <a:schemeClr val="bg1"/>
              </a:solidFill>
            </a:endParaRPr>
          </a:p>
        </p:txBody>
      </p:sp>
      <p:sp>
        <p:nvSpPr>
          <p:cNvPr id="8199" name="Text Box 7"/>
          <p:cNvSpPr txBox="1">
            <a:spLocks noChangeArrowheads="1"/>
          </p:cNvSpPr>
          <p:nvPr/>
        </p:nvSpPr>
        <p:spPr bwMode="auto">
          <a:xfrm>
            <a:off x="0" y="0"/>
            <a:ext cx="9144000" cy="1785104"/>
          </a:xfrm>
          <a:prstGeom prst="rect">
            <a:avLst/>
          </a:prstGeom>
          <a:noFill/>
          <a:ln w="9525">
            <a:noFill/>
            <a:miter lim="800000"/>
            <a:headEnd/>
            <a:tailEnd/>
          </a:ln>
          <a:effectLst/>
        </p:spPr>
        <p:txBody>
          <a:bodyPr>
            <a:spAutoFit/>
          </a:bodyPr>
          <a:lstStyle/>
          <a:p>
            <a:pPr algn="ctr">
              <a:spcBef>
                <a:spcPct val="50000"/>
              </a:spcBef>
            </a:pPr>
            <a:r>
              <a:rPr lang="en-US" sz="4400" b="1" dirty="0" smtClean="0">
                <a:latin typeface="Book Antiqua" pitchFamily="18" charset="0"/>
              </a:rPr>
              <a:t>Groundwater</a:t>
            </a:r>
          </a:p>
          <a:p>
            <a:pPr algn="ctr">
              <a:spcBef>
                <a:spcPct val="50000"/>
              </a:spcBef>
            </a:pPr>
            <a:r>
              <a:rPr lang="en-US" sz="4400" b="1" dirty="0" smtClean="0">
                <a:latin typeface="Book Antiqua" pitchFamily="18" charset="0"/>
              </a:rPr>
              <a:t>Salt water intrusion</a:t>
            </a:r>
            <a:endParaRPr lang="en-US" sz="4400" b="1" dirty="0">
              <a:latin typeface="Book Antiqua" pitchFamily="18" charset="0"/>
            </a:endParaRPr>
          </a:p>
        </p:txBody>
      </p:sp>
      <p:pic>
        <p:nvPicPr>
          <p:cNvPr id="8200" name="Picture 8"/>
          <p:cNvPicPr>
            <a:picLocks noChangeAspect="1" noChangeArrowheads="1"/>
          </p:cNvPicPr>
          <p:nvPr/>
        </p:nvPicPr>
        <p:blipFill>
          <a:blip r:embed="rId2" cstate="print"/>
          <a:srcRect/>
          <a:stretch>
            <a:fillRect/>
          </a:stretch>
        </p:blipFill>
        <p:spPr bwMode="auto">
          <a:xfrm>
            <a:off x="1143000" y="3581400"/>
            <a:ext cx="7086600" cy="276383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Report - Salinization</a:t>
            </a:r>
            <a:endParaRPr lang="en-US" dirty="0"/>
          </a:p>
        </p:txBody>
      </p:sp>
      <p:sp>
        <p:nvSpPr>
          <p:cNvPr id="3" name="Content Placeholder 2"/>
          <p:cNvSpPr>
            <a:spLocks noGrp="1"/>
          </p:cNvSpPr>
          <p:nvPr>
            <p:ph idx="1"/>
          </p:nvPr>
        </p:nvSpPr>
        <p:spPr>
          <a:xfrm>
            <a:off x="0" y="1600200"/>
            <a:ext cx="9144000" cy="4525963"/>
          </a:xfrm>
        </p:spPr>
        <p:txBody>
          <a:bodyPr/>
          <a:lstStyle/>
          <a:p>
            <a:r>
              <a:rPr lang="en-US" b="1" dirty="0" smtClean="0"/>
              <a:t>Introduction</a:t>
            </a:r>
            <a:r>
              <a:rPr lang="en-US" dirty="0" smtClean="0"/>
              <a:t>: Research 3 recent articles about salinization with in the last 10 years.  Preferably at least one in CA.  Cite your sources. APA   (McAllister, 2016)w/ works cited page.</a:t>
            </a:r>
          </a:p>
          <a:p>
            <a:r>
              <a:rPr lang="en-US" dirty="0" smtClean="0"/>
              <a:t>What </a:t>
            </a:r>
            <a:r>
              <a:rPr lang="en-US" b="1" dirty="0" smtClean="0"/>
              <a:t>Materials</a:t>
            </a:r>
            <a:r>
              <a:rPr lang="en-US" dirty="0" smtClean="0"/>
              <a:t> did you use?  List them:</a:t>
            </a:r>
          </a:p>
          <a:p>
            <a:pPr lvl="1"/>
            <a:r>
              <a:rPr lang="en-US" dirty="0" smtClean="0"/>
              <a:t>Petri dish</a:t>
            </a:r>
          </a:p>
          <a:p>
            <a:pPr lvl="1"/>
            <a:r>
              <a:rPr lang="en-US" dirty="0" smtClean="0"/>
              <a:t>Salt</a:t>
            </a:r>
          </a:p>
          <a:p>
            <a:pPr lvl="1"/>
            <a:r>
              <a:rPr lang="en-US" dirty="0" smtClean="0"/>
              <a:t>Blah </a:t>
            </a:r>
            <a:r>
              <a:rPr lang="en-US" dirty="0" err="1" smtClean="0"/>
              <a:t>Blah</a:t>
            </a:r>
            <a:endParaRPr lang="en-US" dirty="0" smtClean="0"/>
          </a:p>
          <a:p>
            <a:endParaRPr lang="en-US" dirty="0" smtClean="0"/>
          </a:p>
          <a:p>
            <a:endParaRPr lang="en-US" dirty="0"/>
          </a:p>
        </p:txBody>
      </p:sp>
    </p:spTree>
    <p:extLst>
      <p:ext uri="{BB962C8B-B14F-4D97-AF65-F5344CB8AC3E}">
        <p14:creationId xmlns:p14="http://schemas.microsoft.com/office/powerpoint/2010/main" val="1739900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Report - Salinization</a:t>
            </a:r>
            <a:endParaRPr lang="en-US" dirty="0"/>
          </a:p>
        </p:txBody>
      </p:sp>
      <p:sp>
        <p:nvSpPr>
          <p:cNvPr id="3" name="Content Placeholder 2"/>
          <p:cNvSpPr>
            <a:spLocks noGrp="1"/>
          </p:cNvSpPr>
          <p:nvPr>
            <p:ph idx="1"/>
          </p:nvPr>
        </p:nvSpPr>
        <p:spPr>
          <a:xfrm>
            <a:off x="457200" y="1600200"/>
            <a:ext cx="8686800" cy="4724400"/>
          </a:xfrm>
        </p:spPr>
        <p:txBody>
          <a:bodyPr>
            <a:normAutofit/>
          </a:bodyPr>
          <a:lstStyle/>
          <a:p>
            <a:r>
              <a:rPr lang="en-US" dirty="0" smtClean="0"/>
              <a:t>Hypothesis:  If, than &amp; testable.</a:t>
            </a:r>
          </a:p>
          <a:p>
            <a:r>
              <a:rPr lang="en-US" dirty="0" smtClean="0"/>
              <a:t>Procedure:  List Steps…</a:t>
            </a:r>
          </a:p>
          <a:p>
            <a:pPr lvl="1"/>
            <a:r>
              <a:rPr lang="en-US" dirty="0" smtClean="0"/>
              <a:t>Step 1:  Blah </a:t>
            </a:r>
            <a:r>
              <a:rPr lang="en-US" dirty="0" err="1" smtClean="0"/>
              <a:t>Blah</a:t>
            </a:r>
            <a:endParaRPr lang="en-US" dirty="0" smtClean="0"/>
          </a:p>
          <a:p>
            <a:pPr lvl="1"/>
            <a:r>
              <a:rPr lang="en-US" dirty="0" smtClean="0"/>
              <a:t>Step 2: Still Blah </a:t>
            </a:r>
            <a:r>
              <a:rPr lang="en-US" dirty="0" err="1" smtClean="0"/>
              <a:t>Blah</a:t>
            </a:r>
            <a:endParaRPr lang="en-US" dirty="0" smtClean="0"/>
          </a:p>
          <a:p>
            <a:pPr lvl="1"/>
            <a:r>
              <a:rPr lang="en-US" dirty="0" smtClean="0"/>
              <a:t>Step 3: etc.</a:t>
            </a:r>
          </a:p>
          <a:p>
            <a:r>
              <a:rPr lang="en-US" dirty="0" smtClean="0"/>
              <a:t>Date:</a:t>
            </a:r>
          </a:p>
          <a:p>
            <a:pPr lvl="1"/>
            <a:r>
              <a:rPr lang="en-US" dirty="0" smtClean="0"/>
              <a:t>Data Table 1: Explanation Sentence above Table 1</a:t>
            </a:r>
          </a:p>
          <a:p>
            <a:pPr lvl="1"/>
            <a:r>
              <a:rPr lang="en-US" dirty="0" smtClean="0"/>
              <a:t>Data Graph 1: Explanation sentence below Graph 1</a:t>
            </a:r>
            <a:endParaRPr lang="en-US" dirty="0"/>
          </a:p>
        </p:txBody>
      </p:sp>
    </p:spTree>
    <p:extLst>
      <p:ext uri="{BB962C8B-B14F-4D97-AF65-F5344CB8AC3E}">
        <p14:creationId xmlns:p14="http://schemas.microsoft.com/office/powerpoint/2010/main" val="1331449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Report - Salinization</a:t>
            </a:r>
            <a:endParaRPr lang="en-US" dirty="0"/>
          </a:p>
        </p:txBody>
      </p:sp>
      <p:sp>
        <p:nvSpPr>
          <p:cNvPr id="3" name="Content Placeholder 2"/>
          <p:cNvSpPr>
            <a:spLocks noGrp="1"/>
          </p:cNvSpPr>
          <p:nvPr>
            <p:ph idx="1"/>
          </p:nvPr>
        </p:nvSpPr>
        <p:spPr>
          <a:xfrm>
            <a:off x="457200" y="1600200"/>
            <a:ext cx="8534400" cy="4525963"/>
          </a:xfrm>
        </p:spPr>
        <p:txBody>
          <a:bodyPr/>
          <a:lstStyle/>
          <a:p>
            <a:r>
              <a:rPr lang="en-US" dirty="0" smtClean="0"/>
              <a:t>Data Analysis</a:t>
            </a:r>
          </a:p>
          <a:p>
            <a:pPr lvl="1"/>
            <a:r>
              <a:rPr lang="en-US" dirty="0" smtClean="0"/>
              <a:t>Refer to your data:  As you can see in Data Table 1.</a:t>
            </a:r>
          </a:p>
          <a:p>
            <a:pPr lvl="1"/>
            <a:r>
              <a:rPr lang="en-US" dirty="0" smtClean="0"/>
              <a:t>Discuss your data and what it means.</a:t>
            </a:r>
          </a:p>
          <a:p>
            <a:pPr lvl="1"/>
            <a:r>
              <a:rPr lang="en-US" dirty="0" smtClean="0"/>
              <a:t>Discuss the implications of Salinization for the State, Country and World.</a:t>
            </a:r>
          </a:p>
          <a:p>
            <a:pPr lvl="1"/>
            <a:r>
              <a:rPr lang="en-US" dirty="0" smtClean="0"/>
              <a:t>Discuss any potential problems with your lab/ mistakes etc.  What would you do differently next time?</a:t>
            </a:r>
          </a:p>
          <a:p>
            <a:pPr lvl="1"/>
            <a:r>
              <a:rPr lang="en-US" dirty="0" smtClean="0"/>
              <a:t>What solutions are there for Salinization?</a:t>
            </a:r>
            <a:endParaRPr lang="en-US" dirty="0"/>
          </a:p>
        </p:txBody>
      </p:sp>
    </p:spTree>
    <p:extLst>
      <p:ext uri="{BB962C8B-B14F-4D97-AF65-F5344CB8AC3E}">
        <p14:creationId xmlns:p14="http://schemas.microsoft.com/office/powerpoint/2010/main" val="3433035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Report - Salinization</a:t>
            </a:r>
            <a:endParaRPr lang="en-US" dirty="0"/>
          </a:p>
        </p:txBody>
      </p:sp>
      <p:sp>
        <p:nvSpPr>
          <p:cNvPr id="3" name="Content Placeholder 2"/>
          <p:cNvSpPr>
            <a:spLocks noGrp="1"/>
          </p:cNvSpPr>
          <p:nvPr>
            <p:ph idx="1"/>
          </p:nvPr>
        </p:nvSpPr>
        <p:spPr/>
        <p:txBody>
          <a:bodyPr/>
          <a:lstStyle/>
          <a:p>
            <a:r>
              <a:rPr lang="en-US" dirty="0" smtClean="0"/>
              <a:t>Conclusion:</a:t>
            </a:r>
          </a:p>
          <a:p>
            <a:pPr lvl="1"/>
            <a:r>
              <a:rPr lang="en-US" dirty="0" smtClean="0"/>
              <a:t>What did you learn, Why is it important, how can it help you better understand the Triple Bottom Line?</a:t>
            </a:r>
            <a:endParaRPr lang="en-US" dirty="0"/>
          </a:p>
        </p:txBody>
      </p:sp>
    </p:spTree>
    <p:extLst>
      <p:ext uri="{BB962C8B-B14F-4D97-AF65-F5344CB8AC3E}">
        <p14:creationId xmlns:p14="http://schemas.microsoft.com/office/powerpoint/2010/main" val="4170585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462</Words>
  <Application>Microsoft Office PowerPoint</Application>
  <PresentationFormat>On-screen Show (4:3)</PresentationFormat>
  <Paragraphs>72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Book Antiqua</vt:lpstr>
      <vt:lpstr>Calibri</vt:lpstr>
      <vt:lpstr>Wingdings 2</vt:lpstr>
      <vt:lpstr>Office Theme</vt:lpstr>
      <vt:lpstr>Salinization Lab</vt:lpstr>
      <vt:lpstr>Ground Water Water Model Demonstration</vt:lpstr>
      <vt:lpstr> 1.0 % = 1 g NaCl Calculate the % [NaCl] in 300 ml H2O</vt:lpstr>
      <vt:lpstr>Salinization</vt:lpstr>
      <vt:lpstr>PowerPoint Presentation</vt:lpstr>
      <vt:lpstr>Lab Report - Salinization</vt:lpstr>
      <vt:lpstr>Lab Report - Salinization</vt:lpstr>
      <vt:lpstr>Lab Report - Salinization</vt:lpstr>
      <vt:lpstr>Lab Report - Salinization</vt:lpstr>
    </vt:vector>
  </TitlesOfParts>
  <Company>WUSD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Salinization Lab</dc:title>
  <dc:creator>WUSD</dc:creator>
  <cp:lastModifiedBy>Jennifer Mc Allister</cp:lastModifiedBy>
  <cp:revision>24</cp:revision>
  <dcterms:created xsi:type="dcterms:W3CDTF">2013-08-15T17:02:46Z</dcterms:created>
  <dcterms:modified xsi:type="dcterms:W3CDTF">2016-01-24T02:42:41Z</dcterms:modified>
</cp:coreProperties>
</file>