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62"/>
  </p:notesMasterIdLst>
  <p:handoutMasterIdLst>
    <p:handoutMasterId r:id="rId63"/>
  </p:handoutMasterIdLst>
  <p:sldIdLst>
    <p:sldId id="312" r:id="rId2"/>
    <p:sldId id="313" r:id="rId3"/>
    <p:sldId id="314" r:id="rId4"/>
    <p:sldId id="326" r:id="rId5"/>
    <p:sldId id="257" r:id="rId6"/>
    <p:sldId id="315" r:id="rId7"/>
    <p:sldId id="258" r:id="rId8"/>
    <p:sldId id="261" r:id="rId9"/>
    <p:sldId id="259" r:id="rId10"/>
    <p:sldId id="262" r:id="rId11"/>
    <p:sldId id="282" r:id="rId12"/>
    <p:sldId id="265" r:id="rId13"/>
    <p:sldId id="269" r:id="rId14"/>
    <p:sldId id="283" r:id="rId15"/>
    <p:sldId id="284" r:id="rId16"/>
    <p:sldId id="266" r:id="rId17"/>
    <p:sldId id="278" r:id="rId18"/>
    <p:sldId id="292" r:id="rId19"/>
    <p:sldId id="270" r:id="rId20"/>
    <p:sldId id="271" r:id="rId21"/>
    <p:sldId id="267" r:id="rId22"/>
    <p:sldId id="289" r:id="rId23"/>
    <p:sldId id="286" r:id="rId24"/>
    <p:sldId id="264" r:id="rId25"/>
    <p:sldId id="279" r:id="rId26"/>
    <p:sldId id="290" r:id="rId27"/>
    <p:sldId id="316" r:id="rId28"/>
    <p:sldId id="291" r:id="rId29"/>
    <p:sldId id="293" r:id="rId30"/>
    <p:sldId id="327" r:id="rId31"/>
    <p:sldId id="280" r:id="rId32"/>
    <p:sldId id="295" r:id="rId33"/>
    <p:sldId id="294" r:id="rId34"/>
    <p:sldId id="296" r:id="rId35"/>
    <p:sldId id="317" r:id="rId36"/>
    <p:sldId id="297" r:id="rId37"/>
    <p:sldId id="281" r:id="rId38"/>
    <p:sldId id="275" r:id="rId39"/>
    <p:sldId id="299" r:id="rId40"/>
    <p:sldId id="298" r:id="rId41"/>
    <p:sldId id="319" r:id="rId42"/>
    <p:sldId id="320" r:id="rId43"/>
    <p:sldId id="288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21" r:id="rId52"/>
    <p:sldId id="325" r:id="rId53"/>
    <p:sldId id="324" r:id="rId54"/>
    <p:sldId id="323" r:id="rId55"/>
    <p:sldId id="322" r:id="rId56"/>
    <p:sldId id="300" r:id="rId57"/>
    <p:sldId id="272" r:id="rId58"/>
    <p:sldId id="309" r:id="rId59"/>
    <p:sldId id="310" r:id="rId60"/>
    <p:sldId id="311" r:id="rId61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Carrying Capacity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Deer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8</c:v>
                </c:pt>
                <c:pt idx="4">
                  <c:v>10</c:v>
                </c:pt>
                <c:pt idx="5">
                  <c:v>10</c:v>
                </c:pt>
                <c:pt idx="6">
                  <c:v>11</c:v>
                </c:pt>
                <c:pt idx="7">
                  <c:v>4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Resources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9</c:v>
                </c:pt>
                <c:pt idx="1">
                  <c:v>7</c:v>
                </c:pt>
                <c:pt idx="2">
                  <c:v>5</c:v>
                </c:pt>
                <c:pt idx="3">
                  <c:v>11</c:v>
                </c:pt>
                <c:pt idx="4">
                  <c:v>8</c:v>
                </c:pt>
                <c:pt idx="5">
                  <c:v>7</c:v>
                </c:pt>
                <c:pt idx="6">
                  <c:v>4</c:v>
                </c:pt>
                <c:pt idx="7">
                  <c:v>8</c:v>
                </c:pt>
                <c:pt idx="8">
                  <c:v>10</c:v>
                </c:pt>
                <c:pt idx="9">
                  <c:v>2</c:v>
                </c:pt>
                <c:pt idx="10">
                  <c:v>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Predators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  <c:pt idx="7">
                  <c:v>7</c:v>
                </c:pt>
                <c:pt idx="8">
                  <c:v>7</c:v>
                </c:pt>
                <c:pt idx="9">
                  <c:v>17</c:v>
                </c:pt>
                <c:pt idx="1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703880"/>
        <c:axId val="191704272"/>
      </c:lineChart>
      <c:catAx>
        <c:axId val="191703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Generations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04272"/>
        <c:crosses val="autoZero"/>
        <c:auto val="1"/>
        <c:lblAlgn val="ctr"/>
        <c:lblOffset val="100"/>
        <c:noMultiLvlLbl val="0"/>
      </c:catAx>
      <c:valAx>
        <c:axId val="1917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 of Organisms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0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2656" cy="4669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232" y="1"/>
            <a:ext cx="3042656" cy="4669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12757-540A-4B8D-B5BC-EEE8354E4E78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0523"/>
            <a:ext cx="3042656" cy="46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232" y="8840523"/>
            <a:ext cx="3042656" cy="46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8EE76-FE05-44E1-991A-C2D0AF2F7C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90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656" cy="466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232" y="0"/>
            <a:ext cx="3042656" cy="466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E0B36-FAE9-4E30-BBE0-C006500B7460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3237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152" y="4478457"/>
            <a:ext cx="5617210" cy="36662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107"/>
            <a:ext cx="3042656" cy="466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232" y="8841107"/>
            <a:ext cx="3042656" cy="466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B6B23-CA23-48B7-AFD4-46303F133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 selected= don’t take care of</a:t>
            </a:r>
            <a:r>
              <a:rPr lang="en-US" baseline="0" dirty="0" smtClean="0"/>
              <a:t> their offspring, bacteria, mosquitos, etc. </a:t>
            </a:r>
          </a:p>
          <a:p>
            <a:r>
              <a:rPr lang="en-US" baseline="0" dirty="0" smtClean="0"/>
              <a:t>K selected= fewer offspring, use resources well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C2E7-E1DC-41B2-9542-E61257AC04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5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1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2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05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8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4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901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075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0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dailybeast.com/articles/2014/10/05/glaciers-lose-204-billion-tons-of-ice-in-three-years.html?utm_content=buffer66e36&amp;utm_medium=social&amp;utm_source=facebook.com&amp;utm_campaign=buffer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76" y="4186628"/>
            <a:ext cx="2671372" cy="2671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97" y="453407"/>
            <a:ext cx="11750564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2/26  Population Growth patterns CH 6</a:t>
            </a:r>
            <a:br>
              <a:rPr lang="en-US" dirty="0" smtClean="0"/>
            </a:br>
            <a:r>
              <a:rPr lang="en-US" sz="3100" dirty="0" smtClean="0"/>
              <a:t>Obj. TSW learn about carrying capacity, different growth patterns of species and how different limiting factors contribute to the growth of a population. </a:t>
            </a:r>
            <a:r>
              <a:rPr lang="en-US" sz="2800" dirty="0"/>
              <a:t>p. </a:t>
            </a:r>
            <a:r>
              <a:rPr lang="en-US" sz="2800" dirty="0" smtClean="0"/>
              <a:t>56NB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040" y="2014194"/>
            <a:ext cx="6574221" cy="402084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What is Carrying Capacity?  Give an example and draw a graph.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What are the two types of growth patterns of species?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Compare &amp; Contrast Density Dependent and density Independent Factors that Limit the size of a population. </a:t>
            </a:r>
            <a:endParaRPr lang="en-US" sz="24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7" y="2014195"/>
            <a:ext cx="2867579" cy="334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0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894"/>
            <a:ext cx="10058400" cy="1371600"/>
          </a:xfrm>
        </p:spPr>
        <p:txBody>
          <a:bodyPr/>
          <a:lstStyle/>
          <a:p>
            <a:r>
              <a:rPr lang="en-US" b="1" dirty="0" smtClean="0"/>
              <a:t>Wetland Presentation pg. 63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6600" y="1353794"/>
            <a:ext cx="4000500" cy="3931920"/>
          </a:xfrm>
        </p:spPr>
        <p:txBody>
          <a:bodyPr>
            <a:noAutofit/>
          </a:bodyPr>
          <a:lstStyle/>
          <a:p>
            <a:r>
              <a:rPr lang="en-US" sz="2400" dirty="0" smtClean="0"/>
              <a:t>Groups of 3 or 4</a:t>
            </a:r>
          </a:p>
          <a:p>
            <a:r>
              <a:rPr lang="en-US" sz="2400" dirty="0" smtClean="0"/>
              <a:t>(1) Intro, Wetland Formation, California’s Wetlands</a:t>
            </a:r>
          </a:p>
          <a:p>
            <a:r>
              <a:rPr lang="en-US" sz="2400" dirty="0" smtClean="0"/>
              <a:t>(2) The Salt Marsh, Adaptations, Why they Matter?</a:t>
            </a:r>
          </a:p>
          <a:p>
            <a:r>
              <a:rPr lang="en-US" sz="2400" dirty="0" smtClean="0"/>
              <a:t>(3) Great Basin</a:t>
            </a:r>
          </a:p>
          <a:p>
            <a:r>
              <a:rPr lang="en-US" sz="2400" dirty="0" smtClean="0"/>
              <a:t>(4) Mojave Desert</a:t>
            </a:r>
          </a:p>
          <a:p>
            <a:r>
              <a:rPr lang="en-US" sz="2400" dirty="0" smtClean="0"/>
              <a:t>(5) Sonoran </a:t>
            </a:r>
          </a:p>
        </p:txBody>
      </p:sp>
      <p:sp>
        <p:nvSpPr>
          <p:cNvPr id="3" name="Rectangle 2"/>
          <p:cNvSpPr/>
          <p:nvPr/>
        </p:nvSpPr>
        <p:spPr>
          <a:xfrm>
            <a:off x="5905500" y="1493494"/>
            <a:ext cx="533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Include:</a:t>
            </a:r>
          </a:p>
          <a:p>
            <a:pPr lvl="1"/>
            <a:r>
              <a:rPr lang="en-US" altLang="en-US" sz="2400" dirty="0" smtClean="0"/>
              <a:t>1. What </a:t>
            </a:r>
            <a:r>
              <a:rPr lang="en-US" altLang="en-US" sz="2400" dirty="0"/>
              <a:t>are some factors that affect wildlife diversity in </a:t>
            </a:r>
            <a:r>
              <a:rPr lang="en-US" altLang="en-US" sz="2400" dirty="0" smtClean="0"/>
              <a:t>wetlands or your specific wetland?</a:t>
            </a:r>
            <a:endParaRPr lang="en-US" altLang="en-US" sz="2400" dirty="0"/>
          </a:p>
          <a:p>
            <a:pPr lvl="1"/>
            <a:r>
              <a:rPr lang="en-US" altLang="en-US" sz="2400" dirty="0" smtClean="0"/>
              <a:t>2. Why </a:t>
            </a:r>
            <a:r>
              <a:rPr lang="en-US" altLang="en-US" sz="2400" dirty="0"/>
              <a:t>is California considered a biodiversity hotspot?</a:t>
            </a:r>
          </a:p>
          <a:p>
            <a:pPr lvl="1"/>
            <a:r>
              <a:rPr lang="en-US" sz="2400" dirty="0" smtClean="0"/>
              <a:t>3. Important </a:t>
            </a:r>
            <a:r>
              <a:rPr lang="en-US" sz="2400" dirty="0"/>
              <a:t>information in your section, you are the expert!</a:t>
            </a:r>
          </a:p>
        </p:txBody>
      </p:sp>
    </p:spTree>
    <p:extLst>
      <p:ext uri="{BB962C8B-B14F-4D97-AF65-F5344CB8AC3E}">
        <p14:creationId xmlns:p14="http://schemas.microsoft.com/office/powerpoint/2010/main" val="5679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2" y="36550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In the News... </a:t>
            </a:r>
            <a:endParaRPr lang="en-US" dirty="0"/>
          </a:p>
        </p:txBody>
      </p:sp>
      <p:pic>
        <p:nvPicPr>
          <p:cNvPr id="4" name="Content Placeholder 3" descr="Screen shot 2014-09-24 at 5.29.19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17867" b="-217867"/>
          <a:stretch>
            <a:fillRect/>
          </a:stretch>
        </p:blipFill>
        <p:spPr>
          <a:xfrm>
            <a:off x="1297709" y="2126211"/>
            <a:ext cx="10058400" cy="3931920"/>
          </a:xfrm>
        </p:spPr>
      </p:pic>
      <p:pic>
        <p:nvPicPr>
          <p:cNvPr id="5" name="Picture 4" descr="Screen shot 2014-09-24 at 5.28.3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1" y="1396999"/>
            <a:ext cx="9169400" cy="1016000"/>
          </a:xfrm>
          <a:prstGeom prst="rect">
            <a:avLst/>
          </a:prstGeom>
        </p:spPr>
      </p:pic>
      <p:pic>
        <p:nvPicPr>
          <p:cNvPr id="9" name="Picture 8" descr="Screen shot 2014-09-24 at 5.28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41" y="2538845"/>
            <a:ext cx="9664700" cy="1041400"/>
          </a:xfrm>
          <a:prstGeom prst="rect">
            <a:avLst/>
          </a:prstGeom>
        </p:spPr>
      </p:pic>
      <p:pic>
        <p:nvPicPr>
          <p:cNvPr id="10" name="Picture 9" descr="Screen shot 2014-09-24 at 5.29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332" y="4744028"/>
            <a:ext cx="9283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9550" y="270718"/>
            <a:ext cx="10801350" cy="1672382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3/1 </a:t>
            </a:r>
            <a:r>
              <a:rPr lang="en-US" sz="2400" b="1" dirty="0">
                <a:solidFill>
                  <a:schemeClr val="tx1"/>
                </a:solidFill>
              </a:rPr>
              <a:t>Human Population CH 7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Obj. TSW learn about age structure graphs, </a:t>
            </a:r>
            <a:r>
              <a:rPr lang="en-US" sz="2400" dirty="0" smtClean="0">
                <a:solidFill>
                  <a:schemeClr val="tx1"/>
                </a:solidFill>
              </a:rPr>
              <a:t>demographic </a:t>
            </a:r>
            <a:r>
              <a:rPr lang="en-US" sz="2400" dirty="0">
                <a:solidFill>
                  <a:schemeClr val="tx1"/>
                </a:solidFill>
              </a:rPr>
              <a:t>transition </a:t>
            </a:r>
            <a:r>
              <a:rPr lang="en-US" sz="2400" dirty="0" smtClean="0">
                <a:solidFill>
                  <a:schemeClr val="tx1"/>
                </a:solidFill>
              </a:rPr>
              <a:t>&amp; practice </a:t>
            </a:r>
            <a:r>
              <a:rPr lang="en-US" sz="2400" dirty="0">
                <a:solidFill>
                  <a:schemeClr val="tx1"/>
                </a:solidFill>
              </a:rPr>
              <a:t>population </a:t>
            </a:r>
            <a:r>
              <a:rPr lang="en-US" sz="2400" dirty="0" smtClean="0">
                <a:solidFill>
                  <a:schemeClr val="tx1"/>
                </a:solidFill>
              </a:rPr>
              <a:t>questions</a:t>
            </a:r>
            <a:r>
              <a:rPr lang="en-US" sz="2400" dirty="0">
                <a:solidFill>
                  <a:schemeClr val="tx1"/>
                </a:solidFill>
              </a:rPr>
              <a:t>. P. </a:t>
            </a:r>
            <a:r>
              <a:rPr lang="en-US" sz="2400" dirty="0" smtClean="0">
                <a:solidFill>
                  <a:schemeClr val="tx1"/>
                </a:solidFill>
              </a:rPr>
              <a:t>60 NB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>
          <a:xfrm>
            <a:off x="313829" y="1765176"/>
            <a:ext cx="5386090" cy="63958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AGE STRUCTURE GRAPHS</a:t>
            </a:r>
          </a:p>
        </p:txBody>
      </p:sp>
      <p:sp>
        <p:nvSpPr>
          <p:cNvPr id="21508" name="Content Placeholder 5"/>
          <p:cNvSpPr>
            <a:spLocks noGrp="1"/>
          </p:cNvSpPr>
          <p:nvPr>
            <p:ph sz="quarter" idx="4"/>
          </p:nvPr>
        </p:nvSpPr>
        <p:spPr>
          <a:xfrm>
            <a:off x="6538119" y="1503313"/>
            <a:ext cx="5310981" cy="5634087"/>
          </a:xfrm>
        </p:spPr>
        <p:txBody>
          <a:bodyPr>
            <a:normAutofit/>
          </a:bodyPr>
          <a:lstStyle/>
          <a:p>
            <a:pPr marL="382676" indent="-382676">
              <a:buFont typeface="Gill Sans" charset="0"/>
              <a:buAutoNum type="arabicPeriod"/>
            </a:pPr>
            <a:r>
              <a:rPr lang="en-US" sz="2400" dirty="0"/>
              <a:t>Draw an Age Structure graph of a growing population.</a:t>
            </a:r>
          </a:p>
          <a:p>
            <a:pPr marL="382676" indent="-382676">
              <a:buFont typeface="Gill Sans" charset="0"/>
              <a:buAutoNum type="arabicPeriod"/>
            </a:pPr>
            <a:r>
              <a:rPr lang="en-US" sz="2400" dirty="0" smtClean="0"/>
              <a:t>RCHS </a:t>
            </a:r>
            <a:r>
              <a:rPr lang="en-US" sz="2400" dirty="0"/>
              <a:t>population is 1976 students, 27 transfer in, 5 get expelled.  What is the population growth of the high school</a:t>
            </a:r>
            <a:r>
              <a:rPr lang="en-US" sz="2400" dirty="0" smtClean="0"/>
              <a:t>?</a:t>
            </a:r>
          </a:p>
          <a:p>
            <a:pPr marL="0" indent="0">
              <a:buNone/>
            </a:pPr>
            <a:r>
              <a:rPr lang="en-US" altLang="en-US" sz="2400" dirty="0"/>
              <a:t>3. What are some factors that affect wildlife diversity in wetlands? </a:t>
            </a:r>
            <a:endParaRPr lang="en-US" sz="2400" dirty="0"/>
          </a:p>
          <a:p>
            <a:pPr marL="382676" indent="-382676">
              <a:buFont typeface="Gill Sans" charset="0"/>
              <a:buAutoNum type="arabicPeriod"/>
            </a:pPr>
            <a:endParaRPr lang="en-US" sz="2400" dirty="0" smtClean="0"/>
          </a:p>
        </p:txBody>
      </p:sp>
      <p:pic>
        <p:nvPicPr>
          <p:cNvPr id="21509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1642" y="2281039"/>
            <a:ext cx="5856386" cy="451842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>
          <a:xfrm>
            <a:off x="7708900" y="873919"/>
            <a:ext cx="3524250" cy="1000125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Book Antiqua" charset="0"/>
              </a:rPr>
              <a:t>Age Structure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7450" y="2235200"/>
            <a:ext cx="5230813" cy="2613422"/>
          </a:xfrm>
        </p:spPr>
        <p:txBody>
          <a:bodyPr>
            <a:normAutofit fontScale="92500" lnSpcReduction="20000"/>
          </a:bodyPr>
          <a:lstStyle/>
          <a:p>
            <a:pPr marL="744093">
              <a:buNone/>
            </a:pPr>
            <a:r>
              <a:rPr lang="en-US" sz="3300" dirty="0">
                <a:latin typeface="Book Antiqua" charset="0"/>
              </a:rPr>
              <a:t>Age structure diagrams (population pyramids)- visual representations of age structure within a country for males and females.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1000125"/>
            <a:ext cx="6737450" cy="519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2107009" y="211138"/>
            <a:ext cx="7375922" cy="1116211"/>
          </a:xfrm>
        </p:spPr>
        <p:txBody>
          <a:bodyPr/>
          <a:lstStyle/>
          <a:p>
            <a:pPr eaLnBrk="1" hangingPunct="1"/>
            <a:r>
              <a:rPr lang="en-US" altLang="en-US" sz="3375" b="1" dirty="0"/>
              <a:t>Changes in Population Size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7828" y="1099741"/>
            <a:ext cx="10100072" cy="3536156"/>
          </a:xfrm>
        </p:spPr>
        <p:txBody>
          <a:bodyPr/>
          <a:lstStyle/>
          <a:p>
            <a:pPr marL="625056"/>
            <a:r>
              <a:rPr lang="en-US" altLang="en-US" sz="2400" b="1" dirty="0" smtClean="0">
                <a:latin typeface="+mj-lt"/>
              </a:rPr>
              <a:t>Immigration</a:t>
            </a:r>
            <a:r>
              <a:rPr lang="en-US" altLang="en-US" sz="2400" dirty="0" smtClean="0">
                <a:latin typeface="+mj-lt"/>
              </a:rPr>
              <a:t>- the movement of people into a country</a:t>
            </a:r>
          </a:p>
          <a:p>
            <a:pPr marL="625056"/>
            <a:r>
              <a:rPr lang="en-US" altLang="en-US" sz="2400" b="1" dirty="0" smtClean="0">
                <a:latin typeface="+mj-lt"/>
              </a:rPr>
              <a:t>Emigration</a:t>
            </a:r>
            <a:r>
              <a:rPr lang="en-US" altLang="en-US" sz="2400" dirty="0" smtClean="0">
                <a:latin typeface="+mj-lt"/>
              </a:rPr>
              <a:t>- the movement of people out of a country.</a:t>
            </a:r>
          </a:p>
          <a:p>
            <a:pPr marL="625056"/>
            <a:r>
              <a:rPr lang="en-US" altLang="en-US" sz="2400" b="1" dirty="0" smtClean="0">
                <a:latin typeface="+mj-lt"/>
              </a:rPr>
              <a:t>Net migration rate-</a:t>
            </a:r>
            <a:r>
              <a:rPr lang="en-US" altLang="en-US" sz="2400" dirty="0" smtClean="0">
                <a:latin typeface="+mj-lt"/>
              </a:rPr>
              <a:t> the difference between immigration and emigration in a give year per 1,000 people in the country.</a:t>
            </a:r>
          </a:p>
          <a:p>
            <a:pPr marL="625056"/>
            <a:endParaRPr lang="en-US" altLang="en-US" dirty="0" smtClean="0">
              <a:latin typeface="Book Antiqua" panose="02040602050305030304" pitchFamily="18" charset="0"/>
            </a:endParaRPr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09" y="3042618"/>
            <a:ext cx="7527727" cy="253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Growth Rate of a Country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600" dirty="0" smtClean="0"/>
              <a:t>Growth Rate = Births – Deaths</a:t>
            </a:r>
          </a:p>
          <a:p>
            <a:pPr lvl="1"/>
            <a:r>
              <a:rPr lang="en-US" altLang="en-US" sz="2600" dirty="0" smtClean="0"/>
              <a:t>Movement of individuals = </a:t>
            </a:r>
          </a:p>
          <a:p>
            <a:pPr lvl="2"/>
            <a:r>
              <a:rPr lang="en-US" altLang="en-US" sz="2400" dirty="0" smtClean="0"/>
              <a:t>Immigration</a:t>
            </a:r>
          </a:p>
          <a:p>
            <a:pPr lvl="2"/>
            <a:r>
              <a:rPr lang="en-US" altLang="en-US" sz="2600" dirty="0" smtClean="0"/>
              <a:t>Emigration</a:t>
            </a:r>
          </a:p>
          <a:p>
            <a:pPr lvl="1"/>
            <a:r>
              <a:rPr lang="en-US" altLang="en-US" sz="2600" dirty="0" smtClean="0"/>
              <a:t>(births + immigration) – (deaths + emigration) = population change</a:t>
            </a:r>
          </a:p>
        </p:txBody>
      </p:sp>
    </p:spTree>
    <p:extLst>
      <p:ext uri="{BB962C8B-B14F-4D97-AF65-F5344CB8AC3E}">
        <p14:creationId xmlns:p14="http://schemas.microsoft.com/office/powerpoint/2010/main" val="18279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#2.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Population Growth, NOT Growth rate</a:t>
            </a:r>
          </a:p>
          <a:p>
            <a:r>
              <a:rPr lang="en-US" sz="3200" dirty="0"/>
              <a:t>(B + I) – (D + E) = 27 – 5 = </a:t>
            </a: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/>
              <a:t>population of RCHS has increased by 22 people.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891" y="642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3/2 </a:t>
            </a:r>
            <a:r>
              <a:rPr lang="en-US" b="1" dirty="0">
                <a:solidFill>
                  <a:schemeClr val="tx1"/>
                </a:solidFill>
              </a:rPr>
              <a:t>Human Population CH </a:t>
            </a:r>
            <a:r>
              <a:rPr lang="en-US" b="1" dirty="0" smtClean="0">
                <a:solidFill>
                  <a:schemeClr val="tx1"/>
                </a:solidFill>
              </a:rPr>
              <a:t>7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Obj. TSW identify demography/factors that drive human population, identify the stages of demographic transition, and identify why scientists disagree about reaching the human carrying capacity, pg. 62  NB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62" y="2122315"/>
            <a:ext cx="5688276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1. Explain demography and name the factors that drive human population growth</a:t>
            </a:r>
          </a:p>
          <a:p>
            <a:pPr marL="0" indent="0">
              <a:buNone/>
            </a:pPr>
            <a:r>
              <a:rPr lang="en-US" sz="2400" dirty="0" smtClean="0"/>
              <a:t>2. What are the four stages (Names) of demographic transition?</a:t>
            </a:r>
          </a:p>
          <a:p>
            <a:pPr marL="0" indent="0">
              <a:buNone/>
            </a:pPr>
            <a:r>
              <a:rPr lang="en-US" sz="2400" dirty="0" smtClean="0"/>
              <a:t>3. Explain the differing views scientist hold on if humans will reach a carrying capacity or not.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16712" y="26919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4338" y="2258199"/>
            <a:ext cx="5857875" cy="393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34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717045" y="479926"/>
            <a:ext cx="9906000" cy="1214438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Century Gothic"/>
                <a:cs typeface="Century Gothic"/>
              </a:rPr>
              <a:t>Factors that Drive Human Population Growth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23759" y="1908213"/>
            <a:ext cx="10406063" cy="3893344"/>
          </a:xfrm>
        </p:spPr>
        <p:txBody>
          <a:bodyPr/>
          <a:lstStyle/>
          <a:p>
            <a:pPr marL="744093">
              <a:lnSpc>
                <a:spcPct val="90000"/>
              </a:lnSpc>
            </a:pPr>
            <a:r>
              <a:rPr lang="en-US" sz="3300" b="1" dirty="0">
                <a:solidFill>
                  <a:srgbClr val="000000"/>
                </a:solidFill>
                <a:latin typeface="Century Gothic"/>
                <a:cs typeface="Century Gothic"/>
              </a:rPr>
              <a:t>Demography</a:t>
            </a: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- the study of human populations and population trends.</a:t>
            </a:r>
          </a:p>
          <a:p>
            <a:pPr marL="1488186" lvl="2"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Changes in Population Size</a:t>
            </a:r>
          </a:p>
          <a:p>
            <a:pPr marL="1488186" lvl="2"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Fertility</a:t>
            </a:r>
          </a:p>
          <a:p>
            <a:pPr marL="1488186" lvl="2"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Life Expectancy</a:t>
            </a:r>
          </a:p>
          <a:p>
            <a:pPr marL="1488186" lvl="2"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Age Structure</a:t>
            </a:r>
          </a:p>
          <a:p>
            <a:pPr marL="1488186" lvl="2"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Migration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1238250" y="0"/>
            <a:ext cx="9715500" cy="1071563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Century Gothic"/>
                <a:cs typeface="Century Gothic"/>
              </a:rPr>
              <a:t>The Demographic </a:t>
            </a:r>
            <a:r>
              <a:rPr lang="en-US" sz="4000" b="1" dirty="0" smtClean="0">
                <a:latin typeface="Century Gothic"/>
                <a:cs typeface="Century Gothic"/>
              </a:rPr>
              <a:t>Transition p. 61 NB</a:t>
            </a:r>
            <a:endParaRPr lang="en-US" sz="4000" b="1" dirty="0">
              <a:latin typeface="Century Gothic"/>
              <a:cs typeface="Century Gothic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7978" y="834570"/>
            <a:ext cx="11358563" cy="1714500"/>
          </a:xfrm>
        </p:spPr>
        <p:txBody>
          <a:bodyPr/>
          <a:lstStyle/>
          <a:p>
            <a:pPr marL="744093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Century Gothic"/>
                <a:cs typeface="Century Gothic"/>
              </a:rPr>
              <a:t>The theory of the demographic transition is the theory that as a country moves from a subsistence economy to industrialization and increased affluence, it undergoes a predictable shift in population growth.</a:t>
            </a:r>
          </a:p>
          <a:p>
            <a:pPr marL="744093">
              <a:lnSpc>
                <a:spcPct val="90000"/>
              </a:lnSpc>
            </a:pPr>
            <a:endParaRPr lang="en-US" sz="3200" dirty="0">
              <a:latin typeface="Book Antiqua" charset="0"/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0" y="2560292"/>
            <a:ext cx="5857875" cy="393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178955"/>
            <a:ext cx="10058400" cy="1371600"/>
          </a:xfrm>
        </p:spPr>
        <p:txBody>
          <a:bodyPr/>
          <a:lstStyle/>
          <a:p>
            <a:r>
              <a:rPr lang="en-US" dirty="0" smtClean="0"/>
              <a:t>Carrying Capacity Page 53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68" y="2103120"/>
            <a:ext cx="3913031" cy="3931920"/>
          </a:xfrm>
        </p:spPr>
        <p:txBody>
          <a:bodyPr/>
          <a:lstStyle/>
          <a:p>
            <a:r>
              <a:rPr lang="en-US" dirty="0" smtClean="0"/>
              <a:t>What is the carrying capacity of the Deer?</a:t>
            </a:r>
          </a:p>
          <a:p>
            <a:r>
              <a:rPr lang="en-US" dirty="0" smtClean="0"/>
              <a:t>What is the carrying capacity of the wolf?</a:t>
            </a:r>
          </a:p>
          <a:p>
            <a:r>
              <a:rPr lang="en-US" dirty="0" smtClean="0"/>
              <a:t>Why did the </a:t>
            </a:r>
            <a:r>
              <a:rPr lang="en-US" smtClean="0"/>
              <a:t>system crash?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032485"/>
              </p:ext>
            </p:extLst>
          </p:nvPr>
        </p:nvGraphicFramePr>
        <p:xfrm>
          <a:off x="387775" y="1684516"/>
          <a:ext cx="6834187" cy="485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29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61196"/>
            <a:ext cx="11811000" cy="910828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Century Gothic"/>
                <a:cs typeface="Century Gothic"/>
              </a:rPr>
              <a:t>The Stages of the Demographic Transition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8156" y="1071562"/>
            <a:ext cx="11179969" cy="5036344"/>
          </a:xfrm>
        </p:spPr>
        <p:txBody>
          <a:bodyPr>
            <a:normAutofit lnSpcReduction="10000"/>
          </a:bodyPr>
          <a:lstStyle/>
          <a:p>
            <a:pPr marL="744093"/>
            <a:r>
              <a:rPr lang="en-US" sz="2700" b="1" dirty="0">
                <a:solidFill>
                  <a:srgbClr val="000000"/>
                </a:solidFill>
                <a:latin typeface="Century Gothic"/>
                <a:cs typeface="Century Gothic"/>
              </a:rPr>
              <a:t>Phase 1: 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Slow population growth 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because there are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high birth rates 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and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high death rates 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which offset each other. </a:t>
            </a:r>
          </a:p>
          <a:p>
            <a:pPr marL="744093"/>
            <a:r>
              <a:rPr lang="en-US" sz="2700" b="1" dirty="0">
                <a:solidFill>
                  <a:srgbClr val="000000"/>
                </a:solidFill>
                <a:latin typeface="Century Gothic"/>
                <a:cs typeface="Century Gothic"/>
              </a:rPr>
              <a:t>Phase 2: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 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Rapid population growth</a:t>
            </a:r>
            <a:r>
              <a:rPr lang="en-US" sz="27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700" dirty="0" smtClean="0">
                <a:solidFill>
                  <a:srgbClr val="000000"/>
                </a:solidFill>
                <a:latin typeface="Century Gothic"/>
                <a:cs typeface="Century Gothic"/>
              </a:rPr>
              <a:t>because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birth rates remain high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 but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death rates decline 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due to better sanitation, clean drinking water, increased access to food and goods, and access to health care.</a:t>
            </a:r>
          </a:p>
          <a:p>
            <a:pPr marL="744093"/>
            <a:r>
              <a:rPr lang="en-US" sz="2700" b="1" dirty="0">
                <a:solidFill>
                  <a:srgbClr val="000000"/>
                </a:solidFill>
                <a:latin typeface="Century Gothic"/>
                <a:cs typeface="Century Gothic"/>
              </a:rPr>
              <a:t>Phase 3: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 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Stable population growth 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as the economy and educational system improves and people have fewer children.</a:t>
            </a:r>
          </a:p>
          <a:p>
            <a:pPr marL="744093"/>
            <a:r>
              <a:rPr lang="en-US" sz="2700" b="1" dirty="0">
                <a:solidFill>
                  <a:srgbClr val="000000"/>
                </a:solidFill>
                <a:latin typeface="Century Gothic"/>
                <a:cs typeface="Century Gothic"/>
              </a:rPr>
              <a:t>Phase 4: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  </a:t>
            </a:r>
            <a:r>
              <a:rPr lang="en-US" sz="2700" u="sng" dirty="0">
                <a:solidFill>
                  <a:srgbClr val="000000"/>
                </a:solidFill>
                <a:latin typeface="Century Gothic"/>
                <a:cs typeface="Century Gothic"/>
              </a:rPr>
              <a:t>Declining population growth </a:t>
            </a:r>
            <a:r>
              <a:rPr lang="en-US" sz="2700" dirty="0">
                <a:solidFill>
                  <a:srgbClr val="000000"/>
                </a:solidFill>
                <a:latin typeface="Century Gothic"/>
                <a:cs typeface="Century Gothic"/>
              </a:rPr>
              <a:t>because the relatively high level of affluence and economic develop encourage women to delay having children.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190625" y="178594"/>
            <a:ext cx="9810750" cy="62507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Theory of Demographic</a:t>
            </a:r>
            <a:r>
              <a:rPr lang="en-US" sz="4000" dirty="0" smtClean="0"/>
              <a:t> Transition</a:t>
            </a:r>
            <a:endParaRPr lang="en-US" sz="4000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28460" y="1277873"/>
            <a:ext cx="5279247" cy="4464844"/>
          </a:xfrm>
        </p:spPr>
        <p:txBody>
          <a:bodyPr anchor="t">
            <a:normAutofit/>
          </a:bodyPr>
          <a:lstStyle/>
          <a:p>
            <a:r>
              <a:rPr lang="en-US" sz="2600" b="1" dirty="0"/>
              <a:t>Phase1</a:t>
            </a:r>
            <a:r>
              <a:rPr lang="en-US" sz="2600" dirty="0"/>
              <a:t> – Pre-Industrial – Before the </a:t>
            </a:r>
            <a:r>
              <a:rPr lang="en-US" sz="2600" dirty="0" smtClean="0"/>
              <a:t>Industrial </a:t>
            </a:r>
            <a:r>
              <a:rPr lang="en-US" sz="2600" dirty="0"/>
              <a:t>Revolution</a:t>
            </a:r>
          </a:p>
          <a:p>
            <a:r>
              <a:rPr lang="en-US" sz="2600" b="1" dirty="0"/>
              <a:t>Phase 2 </a:t>
            </a:r>
            <a:r>
              <a:rPr lang="en-US" sz="2600" dirty="0"/>
              <a:t>– Transitional - India</a:t>
            </a:r>
          </a:p>
          <a:p>
            <a:r>
              <a:rPr lang="en-US" sz="2600" b="1" dirty="0"/>
              <a:t>Phase 3</a:t>
            </a:r>
            <a:r>
              <a:rPr lang="en-US" sz="2600" dirty="0"/>
              <a:t> – Industrial – US &amp; Canada</a:t>
            </a:r>
          </a:p>
          <a:p>
            <a:r>
              <a:rPr lang="en-US" sz="2600" b="1" dirty="0"/>
              <a:t>Phase </a:t>
            </a:r>
            <a:r>
              <a:rPr lang="en-US" sz="2600" b="1" dirty="0" smtClean="0"/>
              <a:t>4 </a:t>
            </a:r>
            <a:r>
              <a:rPr lang="en-US" sz="2600" dirty="0" smtClean="0"/>
              <a:t>– </a:t>
            </a:r>
            <a:r>
              <a:rPr lang="en-US" sz="2600" dirty="0"/>
              <a:t>Post Industrial – UK, Germany, Russia, Italy, Japan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423" y="1438203"/>
            <a:ext cx="5871928" cy="394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495104" y="752406"/>
            <a:ext cx="12192000" cy="1053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2520" tIns="42520" rIns="42520" bIns="42520" anchor="ctr">
            <a:prstTxWarp prst="textNoShape">
              <a:avLst/>
            </a:prstTxWarp>
          </a:bodyPr>
          <a:lstStyle/>
          <a:p>
            <a:r>
              <a:rPr lang="en-US" sz="4000" b="1" dirty="0">
                <a:latin typeface="Century Gothic"/>
                <a:cs typeface="Century Gothic"/>
              </a:rPr>
              <a:t>Scientists Disagree on Earth’s</a:t>
            </a:r>
            <a:r>
              <a:rPr lang="en-US" sz="4000" b="1" dirty="0" smtClean="0">
                <a:latin typeface="Century Gothic"/>
                <a:cs typeface="Century Gothic"/>
              </a:rPr>
              <a:t> </a:t>
            </a:r>
          </a:p>
          <a:p>
            <a:r>
              <a:rPr lang="en-US" sz="4000" b="1" dirty="0" smtClean="0">
                <a:latin typeface="Century Gothic"/>
                <a:cs typeface="Century Gothic"/>
              </a:rPr>
              <a:t>Carrying </a:t>
            </a:r>
            <a:r>
              <a:rPr lang="en-US" sz="4000" b="1" dirty="0">
                <a:latin typeface="Century Gothic"/>
                <a:cs typeface="Century Gothic"/>
              </a:rPr>
              <a:t>Capacity</a:t>
            </a:r>
          </a:p>
        </p:txBody>
      </p:sp>
      <p:sp>
        <p:nvSpPr>
          <p:cNvPr id="27651" name="Rectangle 7"/>
          <p:cNvSpPr>
            <a:spLocks/>
          </p:cNvSpPr>
          <p:nvPr/>
        </p:nvSpPr>
        <p:spPr bwMode="auto">
          <a:xfrm>
            <a:off x="595312" y="2143125"/>
            <a:ext cx="6357938" cy="1600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6535" tIns="38268" rIns="76535" bIns="38268">
            <a:prstTxWarp prst="textNoShape">
              <a:avLst/>
            </a:prstTxWarp>
            <a:spAutoFit/>
          </a:bodyPr>
          <a:lstStyle/>
          <a:p>
            <a:pPr>
              <a:spcBef>
                <a:spcPts val="2009"/>
              </a:spcBef>
              <a:buSzPct val="171000"/>
              <a:buFont typeface="Gill Sans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Century Gothic"/>
                <a:cs typeface="Century Gothic"/>
              </a:rPr>
              <a:t>The following graphs show theoretical models of food supply and population size.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438" y="1338990"/>
            <a:ext cx="4397872" cy="517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762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Scientists Disagree about the Carrying Capacity?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2053" y="1672645"/>
            <a:ext cx="5455732" cy="4569237"/>
          </a:xfrm>
        </p:spPr>
        <p:txBody>
          <a:bodyPr>
            <a:noAutofit/>
          </a:bodyPr>
          <a:lstStyle/>
          <a:p>
            <a:r>
              <a:rPr lang="en-US" sz="2400" dirty="0" smtClean="0"/>
              <a:t>Believe outgrown OR will eventually outgrow available supply of resources such as food, water, timber, fuel, etc.</a:t>
            </a:r>
          </a:p>
          <a:p>
            <a:r>
              <a:rPr lang="en-US" sz="2400" u="sng" dirty="0" smtClean="0"/>
              <a:t>Malthus</a:t>
            </a:r>
            <a:r>
              <a:rPr lang="en-US" sz="2400" dirty="0" smtClean="0"/>
              <a:t>= Human population growing exponentially but food supply growing linearly </a:t>
            </a:r>
          </a:p>
          <a:p>
            <a:pPr lvl="1"/>
            <a:r>
              <a:rPr lang="en-US" sz="2400" dirty="0" smtClean="0"/>
              <a:t>Environmental Scientists still believe that we will reach our carrying capacity= human population growth will decline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70319" y="1528185"/>
            <a:ext cx="5340027" cy="46706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 not believe there is a carrying capacity for humans </a:t>
            </a:r>
          </a:p>
          <a:p>
            <a:r>
              <a:rPr lang="en-US" sz="2400" dirty="0" smtClean="0"/>
              <a:t>Growing population provides an increasing supply of intellect that leads to increasing amounts of innovation </a:t>
            </a:r>
          </a:p>
          <a:p>
            <a:r>
              <a:rPr lang="en-US" sz="2400" dirty="0" smtClean="0"/>
              <a:t>Inventions/technological advances increase carrying capacity over time </a:t>
            </a:r>
          </a:p>
          <a:p>
            <a:pPr lvl="1"/>
            <a:r>
              <a:rPr lang="en-US" sz="2400" dirty="0" smtClean="0"/>
              <a:t>Ex: Development of arrow made hunting more efficient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00" y="0"/>
            <a:ext cx="7460754" cy="605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/>
          </p:cNvSpPr>
          <p:nvPr/>
        </p:nvSpPr>
        <p:spPr bwMode="auto">
          <a:xfrm>
            <a:off x="101600" y="6054328"/>
            <a:ext cx="11950700" cy="646670"/>
          </a:xfrm>
          <a:prstGeom prst="rect">
            <a:avLst/>
          </a:prstGeom>
          <a:solidFill>
            <a:srgbClr val="860043">
              <a:alpha val="85097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76535" tIns="38268" rIns="76535" bIns="3826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" b="1" dirty="0">
                <a:latin typeface="Century Gothic"/>
                <a:cs typeface="Century Gothic"/>
              </a:rPr>
              <a:t>Chapter </a:t>
            </a:r>
            <a:r>
              <a:rPr lang="en-US" sz="3700" b="1" dirty="0" smtClean="0">
                <a:latin typeface="Century Gothic"/>
                <a:cs typeface="Century Gothic"/>
              </a:rPr>
              <a:t>7 The </a:t>
            </a:r>
            <a:r>
              <a:rPr lang="en-US" sz="3700" b="1" dirty="0">
                <a:latin typeface="Century Gothic"/>
                <a:cs typeface="Century Gothic"/>
              </a:rPr>
              <a:t>Human </a:t>
            </a:r>
            <a:r>
              <a:rPr lang="en-US" sz="3700" b="1" dirty="0" smtClean="0">
                <a:latin typeface="Century Gothic"/>
                <a:cs typeface="Century Gothic"/>
              </a:rPr>
              <a:t>Population</a:t>
            </a:r>
            <a:endParaRPr lang="en-US" sz="3700" b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183" y="26041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3/3 </a:t>
            </a:r>
            <a:r>
              <a:rPr lang="en-US" sz="3600" b="1" dirty="0">
                <a:solidFill>
                  <a:schemeClr val="tx1"/>
                </a:solidFill>
              </a:rPr>
              <a:t>Human Population CH </a:t>
            </a:r>
            <a:r>
              <a:rPr lang="en-US" sz="3600" b="1" dirty="0" smtClean="0">
                <a:solidFill>
                  <a:schemeClr val="tx1"/>
                </a:solidFill>
              </a:rPr>
              <a:t>7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Obj. TSW be able to explain the relationship between economic development and affluence, the crude birth and death rate at the national and global level, and perform a practice problem, pg. 6</a:t>
            </a:r>
            <a:r>
              <a:rPr lang="en-US" sz="2400" dirty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82" y="1911410"/>
            <a:ext cx="5428075" cy="4570474"/>
          </a:xfrm>
        </p:spPr>
        <p:txBody>
          <a:bodyPr>
            <a:noAutofit/>
          </a:bodyPr>
          <a:lstStyle/>
          <a:p>
            <a:r>
              <a:rPr lang="en-US" sz="2400" dirty="0"/>
              <a:t>1</a:t>
            </a:r>
            <a:r>
              <a:rPr lang="en-US" sz="2400" dirty="0" smtClean="0"/>
              <a:t>. Explain both the crude birth and death rates, include the Equation at both the global and national level. </a:t>
            </a:r>
          </a:p>
          <a:p>
            <a:r>
              <a:rPr lang="en-US" sz="2400" dirty="0"/>
              <a:t>2</a:t>
            </a:r>
            <a:r>
              <a:rPr lang="en-US" sz="2400" dirty="0" smtClean="0"/>
              <a:t>. In 2050 there are 40 births and 18 deaths per 1,000 people.  By what percentage did the global population increase?  </a:t>
            </a:r>
          </a:p>
          <a:p>
            <a:r>
              <a:rPr lang="en-US" sz="2400" dirty="0" smtClean="0"/>
              <a:t>3. At that percentage, how many years will it take for the population to double? 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62" y="1632010"/>
            <a:ext cx="6044551" cy="3651190"/>
          </a:xfrm>
          <a:prstGeom prst="rect">
            <a:avLst/>
          </a:prstGeom>
        </p:spPr>
      </p:pic>
      <p:pic>
        <p:nvPicPr>
          <p:cNvPr id="5" name="Picture 2" descr="figure_07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52" y="4770891"/>
            <a:ext cx="5632361" cy="18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3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66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smtClean="0"/>
              <a:t>Changes in Population Size</a:t>
            </a:r>
            <a:endParaRPr lang="en-US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2736" y="1674381"/>
            <a:ext cx="11129136" cy="3931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Special measurement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to determine yearly birth and death rates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lang="en-US" sz="3200" b="1" baseline="0" dirty="0" smtClean="0">
                <a:sym typeface="Wingdings"/>
              </a:rPr>
              <a:t>Crude</a:t>
            </a:r>
            <a:r>
              <a:rPr lang="en-US" sz="3200" b="1" dirty="0" smtClean="0">
                <a:sym typeface="Wingdings"/>
              </a:rPr>
              <a:t> Birth Rate (CBR)= </a:t>
            </a:r>
            <a:r>
              <a:rPr lang="en-US" sz="3200" dirty="0" smtClean="0">
                <a:sym typeface="Wingdings"/>
              </a:rPr>
              <a:t># of births per 1000 individuals per year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Crude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Death Rate (CDR)=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# of deaths </a:t>
            </a:r>
            <a:r>
              <a:rPr lang="en-US" sz="3200" dirty="0" smtClean="0">
                <a:sym typeface="Wingdings"/>
              </a:rPr>
              <a:t>per 1000 individuals per year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“Crude”= Does not take age or sex differences among the population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lang="en-US" sz="3200" dirty="0" smtClean="0">
                <a:sym typeface="Wingdings"/>
              </a:rPr>
              <a:t>Divide by 10 to represent value as a %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6061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Carrying Capacity of Earth for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igure_07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562"/>
            <a:ext cx="6861789" cy="49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igure_0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52" y="1442549"/>
            <a:ext cx="5160748" cy="459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5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2774072" y="428386"/>
            <a:ext cx="7375922" cy="93761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200" b="1" dirty="0"/>
              <a:t>Changes in Population </a:t>
            </a:r>
            <a:r>
              <a:rPr lang="en-US" altLang="en-US" sz="4200" b="1" dirty="0" smtClean="0"/>
              <a:t>Size</a:t>
            </a:r>
            <a:endParaRPr lang="en-US" altLang="en-US" sz="4200" dirty="0"/>
          </a:p>
        </p:txBody>
      </p:sp>
      <p:sp>
        <p:nvSpPr>
          <p:cNvPr id="4" name="Rectangle 3"/>
          <p:cNvSpPr/>
          <p:nvPr/>
        </p:nvSpPr>
        <p:spPr>
          <a:xfrm>
            <a:off x="-624250" y="1503226"/>
            <a:ext cx="65440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0112" lvl="2"/>
            <a:r>
              <a:rPr lang="en-US" altLang="en-US" sz="3200" dirty="0" smtClean="0">
                <a:cs typeface="Century Gothic"/>
              </a:rPr>
              <a:t>Global population growth rate = </a:t>
            </a:r>
          </a:p>
          <a:p>
            <a:pPr marL="1067232" lvl="2" indent="0">
              <a:buNone/>
            </a:pPr>
            <a:r>
              <a:rPr lang="en-US" altLang="en-US" sz="3200" b="1" dirty="0" smtClean="0">
                <a:cs typeface="Century Gothic"/>
              </a:rPr>
              <a:t>(CBR- </a:t>
            </a:r>
            <a:r>
              <a:rPr lang="en-US" altLang="en-US" sz="3200" b="1" smtClean="0">
                <a:cs typeface="Century Gothic"/>
              </a:rPr>
              <a:t>CDR)/ </a:t>
            </a:r>
            <a:r>
              <a:rPr lang="en-US" altLang="en-US" sz="3200" b="1" dirty="0" smtClean="0">
                <a:cs typeface="Century Gothic"/>
              </a:rPr>
              <a:t>10</a:t>
            </a:r>
            <a:endParaRPr lang="en-US" altLang="en-US" sz="3200" dirty="0" smtClean="0">
              <a:cs typeface="Century Gothic"/>
            </a:endParaRPr>
          </a:p>
          <a:p>
            <a:pPr marL="1250112" lvl="2"/>
            <a:endParaRPr lang="en-US" altLang="en-US" sz="3200" dirty="0" smtClean="0">
              <a:cs typeface="Century Gothic"/>
            </a:endParaRPr>
          </a:p>
          <a:p>
            <a:pPr marL="1250112" lvl="2"/>
            <a:r>
              <a:rPr lang="en-US" altLang="en-US" sz="3200" dirty="0" smtClean="0">
                <a:cs typeface="Century Gothic"/>
              </a:rPr>
              <a:t>National population growth rate = </a:t>
            </a:r>
          </a:p>
          <a:p>
            <a:pPr marL="1067232" lvl="2" indent="0">
              <a:buNone/>
            </a:pPr>
            <a:r>
              <a:rPr lang="en-US" altLang="en-US" sz="3200" b="1" dirty="0" smtClean="0">
                <a:cs typeface="Century Gothic"/>
              </a:rPr>
              <a:t>(CBR+ immigration) – </a:t>
            </a:r>
          </a:p>
          <a:p>
            <a:pPr marL="1067232" lvl="2" indent="0">
              <a:buNone/>
            </a:pPr>
            <a:r>
              <a:rPr lang="en-US" altLang="en-US" sz="3200" b="1" dirty="0" smtClean="0">
                <a:cs typeface="Century Gothic"/>
              </a:rPr>
              <a:t>(CDR + emigration)/ 10</a:t>
            </a:r>
          </a:p>
          <a:p>
            <a:pPr marL="1067232" lvl="2" indent="0">
              <a:buNone/>
            </a:pPr>
            <a:endParaRPr lang="en-US" altLang="en-US" sz="3200" b="1" dirty="0" smtClean="0"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0052" y="1413063"/>
            <a:ext cx="6096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7232" lvl="2" indent="0">
              <a:buNone/>
            </a:pPr>
            <a:r>
              <a:rPr lang="en-US" altLang="en-US" sz="3200" dirty="0" smtClean="0">
                <a:cs typeface="Century Gothic"/>
              </a:rPr>
              <a:t>If we know growth rate of pop.= can calculate the # of years it takes for a population to double</a:t>
            </a:r>
          </a:p>
          <a:p>
            <a:pPr marL="1067232" lvl="2" indent="0">
              <a:buNone/>
            </a:pPr>
            <a:r>
              <a:rPr lang="en-US" altLang="en-US" sz="3200" dirty="0" smtClean="0">
                <a:cs typeface="Century Gothic"/>
              </a:rPr>
              <a:t> </a:t>
            </a:r>
          </a:p>
          <a:p>
            <a:pPr marL="1067232" lvl="2" indent="0">
              <a:buNone/>
            </a:pPr>
            <a:r>
              <a:rPr lang="en-US" altLang="en-US" sz="3200" b="1" dirty="0" smtClean="0">
                <a:cs typeface="Century Gothic"/>
              </a:rPr>
              <a:t>Doubling time (in years)= 70/ growth rate </a:t>
            </a:r>
            <a:endParaRPr lang="en-US" altLang="en-US" sz="3200" b="1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490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363194"/>
            <a:ext cx="10058400" cy="1371600"/>
          </a:xfrm>
        </p:spPr>
        <p:txBody>
          <a:bodyPr/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00" y="1734794"/>
            <a:ext cx="10058400" cy="3931920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 smtClean="0"/>
              <a:t>Global Population Growth Rate= </a:t>
            </a:r>
          </a:p>
          <a:p>
            <a:pPr>
              <a:buNone/>
            </a:pPr>
            <a:r>
              <a:rPr lang="en-US" sz="4200" u="sng" dirty="0" smtClean="0"/>
              <a:t>[CBR- CDR]</a:t>
            </a:r>
            <a:r>
              <a:rPr lang="en-US" sz="4200" dirty="0" smtClean="0"/>
              <a:t> = </a:t>
            </a:r>
            <a:r>
              <a:rPr lang="en-US" sz="4200" u="sng" dirty="0" smtClean="0"/>
              <a:t>[40 -18]</a:t>
            </a:r>
            <a:r>
              <a:rPr lang="en-US" sz="4200" dirty="0" smtClean="0"/>
              <a:t> = 2.2 percent </a:t>
            </a:r>
            <a:endParaRPr lang="en-US" sz="4200" u="sng" dirty="0" smtClean="0"/>
          </a:p>
          <a:p>
            <a:pPr>
              <a:buNone/>
            </a:pPr>
            <a:r>
              <a:rPr lang="en-US" sz="4200" dirty="0" smtClean="0"/>
              <a:t>	    10			10 </a:t>
            </a:r>
          </a:p>
          <a:p>
            <a:pPr>
              <a:buNone/>
            </a:pPr>
            <a:endParaRPr lang="en-US" sz="4200" dirty="0" smtClean="0"/>
          </a:p>
          <a:p>
            <a:pPr>
              <a:buNone/>
            </a:pPr>
            <a:r>
              <a:rPr lang="en-US" sz="4200" dirty="0" smtClean="0"/>
              <a:t>Doubling Time (in years)=</a:t>
            </a:r>
          </a:p>
          <a:p>
            <a:pPr>
              <a:buNone/>
            </a:pPr>
            <a:r>
              <a:rPr lang="en-US" sz="4200" dirty="0" smtClean="0"/>
              <a:t>		</a:t>
            </a:r>
            <a:r>
              <a:rPr lang="en-US" sz="4200" u="sng" dirty="0" smtClean="0"/>
              <a:t>70</a:t>
            </a:r>
            <a:r>
              <a:rPr lang="en-US" sz="4200" dirty="0" smtClean="0"/>
              <a:t> = About 32 years</a:t>
            </a:r>
            <a:endParaRPr lang="en-US" sz="4200" u="sng" dirty="0" smtClean="0"/>
          </a:p>
          <a:p>
            <a:pPr>
              <a:buNone/>
            </a:pPr>
            <a:r>
              <a:rPr lang="en-US" sz="4200" dirty="0" smtClean="0"/>
              <a:t>		2.2 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Decomposing – Soil page 27 NB</a:t>
            </a:r>
            <a:br>
              <a:rPr lang="en-US" dirty="0" smtClean="0"/>
            </a:br>
            <a:r>
              <a:rPr lang="en-US" dirty="0" smtClean="0"/>
              <a:t>Write up your soil analysis.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sz="2400" dirty="0" smtClean="0"/>
              <a:t>.  How is your soil different now?</a:t>
            </a:r>
          </a:p>
          <a:p>
            <a:pPr marL="0" indent="0">
              <a:buNone/>
            </a:pPr>
            <a:r>
              <a:rPr lang="en-US" sz="2400" dirty="0" smtClean="0"/>
              <a:t>2. How does your soil smell?  Why?</a:t>
            </a:r>
          </a:p>
          <a:p>
            <a:pPr lvl="1"/>
            <a:r>
              <a:rPr lang="en-US" sz="2400" dirty="0" smtClean="0"/>
              <a:t>Did you over water?</a:t>
            </a:r>
          </a:p>
          <a:p>
            <a:pPr marL="0" indent="0">
              <a:buNone/>
            </a:pPr>
            <a:r>
              <a:rPr lang="en-US" sz="2400" dirty="0" smtClean="0"/>
              <a:t>3. What type of soil do you have?</a:t>
            </a:r>
          </a:p>
          <a:p>
            <a:pPr lvl="1"/>
            <a:r>
              <a:rPr lang="en-US" sz="2400" dirty="0" smtClean="0"/>
              <a:t>Clay Sand or Silt ?  Loam?   Use your book.</a:t>
            </a:r>
          </a:p>
          <a:p>
            <a:pPr marL="0" indent="0">
              <a:buNone/>
            </a:pPr>
            <a:r>
              <a:rPr lang="en-US" sz="2400" dirty="0" smtClean="0"/>
              <a:t>4. Did any of your worms live?  Why?</a:t>
            </a:r>
          </a:p>
          <a:p>
            <a:pPr marL="0" indent="0">
              <a:buNone/>
            </a:pPr>
            <a:r>
              <a:rPr lang="en-US" sz="2400" dirty="0" smtClean="0"/>
              <a:t>5. Plant 4 seeds, evenly spaced in separate corners</a:t>
            </a:r>
          </a:p>
          <a:p>
            <a:pPr lvl="1"/>
            <a:r>
              <a:rPr lang="en-US" sz="2400" dirty="0" smtClean="0"/>
              <a:t>Put your name on the pot.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52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2003 Q #2. APES FRQ -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by yourself or with a partner to do all of the FRQ #2</a:t>
            </a:r>
          </a:p>
          <a:p>
            <a:r>
              <a:rPr lang="en-US" dirty="0" smtClean="0"/>
              <a:t>You have 22 minutes</a:t>
            </a:r>
          </a:p>
          <a:p>
            <a:r>
              <a:rPr lang="en-US" dirty="0" smtClean="0"/>
              <a:t>When you are done, We will start to go </a:t>
            </a:r>
            <a:r>
              <a:rPr lang="en-US" smtClean="0"/>
              <a:t>over answers.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31805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3/4 </a:t>
            </a:r>
            <a:r>
              <a:rPr lang="en-US" b="1" dirty="0">
                <a:solidFill>
                  <a:schemeClr val="tx1"/>
                </a:solidFill>
              </a:rPr>
              <a:t>Human Population CH </a:t>
            </a:r>
            <a:r>
              <a:rPr lang="en-US" b="1" dirty="0" smtClean="0">
                <a:solidFill>
                  <a:schemeClr val="tx1"/>
                </a:solidFill>
              </a:rPr>
              <a:t>7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Obj. TSW identify how fertility, family planning, and life expectancy all affect population size and growth, p.66NB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925320"/>
            <a:ext cx="4546600" cy="3931920"/>
          </a:xfrm>
        </p:spPr>
        <p:txBody>
          <a:bodyPr>
            <a:noAutofit/>
          </a:bodyPr>
          <a:lstStyle/>
          <a:p>
            <a:r>
              <a:rPr lang="en-US" sz="2400" dirty="0" smtClean="0"/>
              <a:t>1. Explain how total fertility rate (TFR) is measured and what is used to gauge changes in population size?  </a:t>
            </a:r>
          </a:p>
          <a:p>
            <a:r>
              <a:rPr lang="en-US" sz="2400" dirty="0" smtClean="0"/>
              <a:t>2.  Explain what “life expectancy” means and what it is a good predictor of?</a:t>
            </a:r>
          </a:p>
          <a:p>
            <a:r>
              <a:rPr lang="en-US" sz="2400" dirty="0" smtClean="0"/>
              <a:t>3. Why do people produce fewer children as their income increases?</a:t>
            </a:r>
            <a:endParaRPr lang="en-US" sz="2400" dirty="0"/>
          </a:p>
        </p:txBody>
      </p:sp>
      <p:pic>
        <p:nvPicPr>
          <p:cNvPr id="4" name="Picture 2" descr="figure_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57" y="1689652"/>
            <a:ext cx="5937559" cy="480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27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35406"/>
          </a:xfrm>
        </p:spPr>
        <p:txBody>
          <a:bodyPr/>
          <a:lstStyle/>
          <a:p>
            <a:r>
              <a:rPr lang="en-US" dirty="0" smtClean="0"/>
              <a:t>Total Fertility Rate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Estimate of the average number of children that each woman in a population will bear throughout her childbearing years</a:t>
            </a:r>
          </a:p>
          <a:p>
            <a:r>
              <a:rPr lang="en-US" dirty="0" smtClean="0"/>
              <a:t>Measure of births per woman</a:t>
            </a:r>
          </a:p>
          <a:p>
            <a:pPr lvl="1"/>
            <a:r>
              <a:rPr lang="en-US" dirty="0" smtClean="0"/>
              <a:t>EX) US is just over 2 children </a:t>
            </a:r>
          </a:p>
          <a:p>
            <a:r>
              <a:rPr lang="en-US" dirty="0" smtClean="0"/>
              <a:t>Replacement-Level Fertility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 descr="figure_0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79" y="2434107"/>
            <a:ext cx="4455221" cy="42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7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TFR= Estimate of the average number of children that each woman in a population will bear </a:t>
            </a:r>
            <a:endParaRPr lang="en-US" dirty="0"/>
          </a:p>
        </p:txBody>
      </p:sp>
      <p:pic>
        <p:nvPicPr>
          <p:cNvPr id="4" name="Picture 2" descr="figure_07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12" y="2506416"/>
            <a:ext cx="4737088" cy="43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3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Expectancy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7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42" y="1688611"/>
            <a:ext cx="7110256" cy="502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2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Infant Mortality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7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97" y="1828800"/>
            <a:ext cx="6422528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4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Planning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igure_07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83" y="2103120"/>
            <a:ext cx="6103242" cy="442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3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ure_07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51" y="3631197"/>
            <a:ext cx="4035770" cy="299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83335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3/7 </a:t>
            </a:r>
            <a:r>
              <a:rPr lang="en-US" b="1" dirty="0">
                <a:solidFill>
                  <a:schemeClr val="tx1"/>
                </a:solidFill>
              </a:rPr>
              <a:t>Human Population CH </a:t>
            </a:r>
            <a:r>
              <a:rPr lang="en-US" b="1" dirty="0" smtClean="0">
                <a:solidFill>
                  <a:schemeClr val="tx1"/>
                </a:solidFill>
              </a:rPr>
              <a:t>7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Obj. TSW identify how ecological footprints are measured and the parts of the IPAT equation, pg. </a:t>
            </a:r>
            <a:r>
              <a:rPr lang="en-US" sz="2400" b="1" dirty="0" smtClean="0">
                <a:solidFill>
                  <a:schemeClr val="tx1"/>
                </a:solidFill>
              </a:rPr>
              <a:t>68NB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83" y="1768268"/>
            <a:ext cx="5893768" cy="3931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1. Explain per capita ecological footprint. How do China’s, the US’s, &amp; Haiti ecological </a:t>
            </a:r>
            <a:r>
              <a:rPr lang="en-US" sz="2800" dirty="0"/>
              <a:t>f</a:t>
            </a:r>
            <a:r>
              <a:rPr lang="en-US" sz="2800" dirty="0" smtClean="0"/>
              <a:t>ootprint compare? </a:t>
            </a:r>
          </a:p>
          <a:p>
            <a:pPr marL="0" indent="0">
              <a:buNone/>
            </a:pPr>
            <a:r>
              <a:rPr lang="en-US" sz="2800" dirty="0" smtClean="0"/>
              <a:t>2. What is the IPAT equation? 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3. Calculate the Growth rate of the Planet if CBR= 60 and CDR = 5, in how many years would the planets population double?</a:t>
            </a:r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36" y="1315160"/>
            <a:ext cx="3859637" cy="241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3228338" y="-162132"/>
            <a:ext cx="7358063" cy="17145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Ecological Footprints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9877"/>
            <a:ext cx="8358188" cy="1607344"/>
          </a:xfrm>
        </p:spPr>
        <p:txBody>
          <a:bodyPr/>
          <a:lstStyle/>
          <a:p>
            <a:pPr marL="625056"/>
            <a:r>
              <a:rPr lang="en-US" altLang="en-US" sz="3200" b="1" dirty="0">
                <a:latin typeface="+mj-lt"/>
              </a:rPr>
              <a:t>Affluence </a:t>
            </a:r>
            <a:r>
              <a:rPr lang="en-US" altLang="en-US" sz="3200" dirty="0">
                <a:latin typeface="+mj-lt"/>
              </a:rPr>
              <a:t>- having a lot of wealth such as money, goods, or property.</a:t>
            </a:r>
          </a:p>
          <a:p>
            <a:pPr marL="625056"/>
            <a:endParaRPr lang="en-US" altLang="en-US" sz="2812" dirty="0">
              <a:latin typeface="Book Antiqua" panose="02040602050305030304" pitchFamily="18" charset="0"/>
            </a:endParaRP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17" y="2228917"/>
            <a:ext cx="5920383" cy="405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846" y="2433876"/>
            <a:ext cx="48450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Provides a way to measure the effect of affluence on the planet</a:t>
            </a:r>
          </a:p>
        </p:txBody>
      </p:sp>
      <p:pic>
        <p:nvPicPr>
          <p:cNvPr id="7" name="Picture 2" descr="figure_07_1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48" y="4069230"/>
            <a:ext cx="3494355" cy="278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92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826" y="397895"/>
            <a:ext cx="10058400" cy="1371600"/>
          </a:xfrm>
        </p:spPr>
        <p:txBody>
          <a:bodyPr/>
          <a:lstStyle/>
          <a:p>
            <a:r>
              <a:rPr lang="en-US" dirty="0" smtClean="0"/>
              <a:t>Ecological Footprint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826" y="1769495"/>
            <a:ext cx="6415826" cy="43698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 person in a developed country can have a greater impact than two or more people in a developing country</a:t>
            </a:r>
          </a:p>
          <a:p>
            <a:r>
              <a:rPr lang="en-US" sz="2800" dirty="0" smtClean="0"/>
              <a:t>EX) Person living in US has more than 5X the environmental impact of a person living in China</a:t>
            </a:r>
          </a:p>
          <a:p>
            <a:pPr lvl="1"/>
            <a:r>
              <a:rPr lang="en-US" sz="2600" dirty="0" smtClean="0"/>
              <a:t>18X that of a person living in Haiti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35652" y="1769495"/>
            <a:ext cx="461063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World average= 6.7 </a:t>
            </a:r>
            <a:r>
              <a:rPr lang="en-US" sz="2800" dirty="0" smtClean="0"/>
              <a:t>acres per </a:t>
            </a:r>
            <a:r>
              <a:rPr lang="en-US" sz="2800" dirty="0"/>
              <a:t>capita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US= 22 acres per capita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China= 4.5 acres per capita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Haiti= 1.2 acres per capita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Eutrophication P. 49NB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2594" y="2397621"/>
            <a:ext cx="8965406" cy="2370832"/>
          </a:xfrm>
        </p:spPr>
      </p:pic>
    </p:spTree>
    <p:extLst>
      <p:ext uri="{BB962C8B-B14F-4D97-AF65-F5344CB8AC3E}">
        <p14:creationId xmlns:p14="http://schemas.microsoft.com/office/powerpoint/2010/main" val="9546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23" y="771383"/>
            <a:ext cx="10781763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IPAT </a:t>
            </a:r>
            <a:br>
              <a:rPr lang="en-US" b="1" dirty="0" smtClean="0"/>
            </a:br>
            <a:r>
              <a:rPr lang="en-US" sz="4000" dirty="0" smtClean="0"/>
              <a:t>Impact</a:t>
            </a:r>
            <a:r>
              <a:rPr lang="en-US" sz="4000" dirty="0"/>
              <a:t>= Population X Affluence X Technology 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827" y="2309183"/>
            <a:ext cx="10421154" cy="3931920"/>
          </a:xfrm>
        </p:spPr>
        <p:txBody>
          <a:bodyPr>
            <a:normAutofit/>
          </a:bodyPr>
          <a:lstStyle/>
          <a:p>
            <a:r>
              <a:rPr lang="en-US" sz="2800" dirty="0"/>
              <a:t>Hard to quantify the total environmental impact of the world:</a:t>
            </a:r>
          </a:p>
          <a:p>
            <a:pPr lvl="1"/>
            <a:r>
              <a:rPr lang="en-US" sz="2600" dirty="0"/>
              <a:t>Some people live “green” or unintentionally (poverty)</a:t>
            </a:r>
          </a:p>
          <a:p>
            <a:pPr lvl="1"/>
            <a:r>
              <a:rPr lang="en-US" sz="2600" dirty="0"/>
              <a:t>Some people consume large amounts of resources</a:t>
            </a:r>
          </a:p>
          <a:p>
            <a:r>
              <a:rPr lang="en-US" sz="2800" dirty="0" smtClean="0"/>
              <a:t>Estimates the impact of human lifestyles on Earth</a:t>
            </a:r>
          </a:p>
          <a:p>
            <a:r>
              <a:rPr lang="en-US" sz="2800" dirty="0" smtClean="0"/>
              <a:t>Representation of the three major factors that influence environmental impact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igure_07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8" y="2014194"/>
            <a:ext cx="4596495" cy="463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igure_07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37" y="2014194"/>
            <a:ext cx="6143385" cy="456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50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nnumbered_07_p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39700"/>
            <a:ext cx="606425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1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87414"/>
            <a:ext cx="10058400" cy="1371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3/8  Population Review, CH 6 &amp; </a:t>
            </a:r>
            <a:r>
              <a:rPr lang="en-US" sz="3600" b="1" dirty="0" smtClean="0"/>
              <a:t>7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400" b="1" dirty="0" smtClean="0"/>
              <a:t>Obj. TSW study, review, and ask questions for their Topic </a:t>
            </a:r>
            <a:r>
              <a:rPr lang="en-US" sz="2400" b="1" dirty="0" smtClean="0"/>
              <a:t>III </a:t>
            </a:r>
            <a:r>
              <a:rPr lang="en-US" sz="2400" b="1" dirty="0" smtClean="0"/>
              <a:t>Test </a:t>
            </a:r>
            <a:r>
              <a:rPr lang="en-US" sz="2400" b="1" dirty="0" smtClean="0"/>
              <a:t>tomorrow p.70 </a:t>
            </a:r>
            <a:r>
              <a:rPr lang="en-US" sz="2400" b="1" dirty="0" smtClean="0"/>
              <a:t>NB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14" y="1559014"/>
            <a:ext cx="5613400" cy="5579170"/>
          </a:xfrm>
        </p:spPr>
        <p:txBody>
          <a:bodyPr>
            <a:noAutofit/>
          </a:bodyPr>
          <a:lstStyle/>
          <a:p>
            <a:pPr marL="513439" indent="-513439">
              <a:buFont typeface="Gill Sans" charset="0"/>
              <a:buAutoNum type="arabicPeriod"/>
            </a:pP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</a:rPr>
              <a:t>Compare and Contrast a K- selected species and a r-selected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</a:rPr>
              <a:t>species</a:t>
            </a:r>
          </a:p>
          <a:p>
            <a:pPr marL="513439" indent="-513439">
              <a:buFont typeface="Gill Sans" charset="0"/>
              <a:buAutoNum type="arabicPeriod"/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</a:rPr>
              <a:t>Explain the different survivorship curves. </a:t>
            </a:r>
          </a:p>
          <a:p>
            <a:pPr marL="513439" indent="-513439">
              <a:buFont typeface="Gill Sans" charset="0"/>
              <a:buAutoNum type="arabicPeriod"/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</a:rPr>
              <a:t>Explain the following countries population based on the age structures:</a:t>
            </a:r>
          </a:p>
          <a:p>
            <a:pPr marL="274320" lvl="1" indent="0">
              <a:buNone/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</a:rPr>
              <a:t>(a) India (b) US (c) Germany       (d) China </a:t>
            </a:r>
          </a:p>
          <a:p>
            <a:pPr marL="513439" indent="-513439">
              <a:buFont typeface="Gill Sans" charset="0"/>
              <a:buAutoNum type="arabicPeriod"/>
            </a:pP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Content Placeholder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014" y="1424642"/>
            <a:ext cx="5856386" cy="4518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97" y="204952"/>
            <a:ext cx="11430204" cy="180924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K- selected vs. r-selected graphs of species growth patterns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14194"/>
            <a:ext cx="3369911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01" y="2014194"/>
            <a:ext cx="4055423" cy="40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894608" y="151063"/>
            <a:ext cx="9144000" cy="1312664"/>
          </a:xfrm>
        </p:spPr>
        <p:txBody>
          <a:bodyPr/>
          <a:lstStyle/>
          <a:p>
            <a:pPr eaLnBrk="1" hangingPunct="1"/>
            <a:r>
              <a:rPr lang="en-US" altLang="en-US" sz="3375" b="1" dirty="0">
                <a:solidFill>
                  <a:schemeClr val="accent2">
                    <a:lumMod val="75000"/>
                  </a:schemeClr>
                </a:solidFill>
              </a:rPr>
              <a:t>Reproductive Strategies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12125" y="1198063"/>
            <a:ext cx="8786813" cy="3205758"/>
          </a:xfrm>
        </p:spPr>
        <p:txBody>
          <a:bodyPr>
            <a:noAutofit/>
          </a:bodyPr>
          <a:lstStyle/>
          <a:p>
            <a:pPr marL="625056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K-selected species- 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 population of a species that grows slowly until it reaches the carrying capacity.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“S” shape curve</a:t>
            </a:r>
          </a:p>
          <a:p>
            <a:pPr marL="442176" indent="0">
              <a:buNone/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Ex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  elephants, whales, and humans*.</a:t>
            </a:r>
          </a:p>
          <a:p>
            <a:pPr marL="625056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R-selected species- 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 population of a species that grows quickly and is often followed by overshoots and die-offs.  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899376" lvl="1">
              <a:defRPr/>
            </a:pP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“J” shape curve</a:t>
            </a:r>
          </a:p>
          <a:p>
            <a:pPr marL="442176" indent="0">
              <a:buNone/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Ex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  mosquitoes and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dandelions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75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550224" y="120550"/>
            <a:ext cx="9144000" cy="1125141"/>
          </a:xfrm>
        </p:spPr>
        <p:txBody>
          <a:bodyPr/>
          <a:lstStyle/>
          <a:p>
            <a:pPr eaLnBrk="1" hangingPunct="1"/>
            <a:r>
              <a:rPr lang="en-US" altLang="en-US" sz="3375" b="1" dirty="0">
                <a:solidFill>
                  <a:schemeClr val="accent2">
                    <a:lumMod val="75000"/>
                  </a:schemeClr>
                </a:solidFill>
              </a:rPr>
              <a:t>Logistic Growth Model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0224" y="1047533"/>
            <a:ext cx="5536405" cy="4795127"/>
          </a:xfrm>
        </p:spPr>
        <p:txBody>
          <a:bodyPr>
            <a:noAutofit/>
          </a:bodyPr>
          <a:lstStyle/>
          <a:p>
            <a:pPr marL="625056"/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Population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whose growth is initially exponential, but slows as the population approaches the carrying capacity.</a:t>
            </a:r>
          </a:p>
          <a:p>
            <a:pPr marL="625056"/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S-shaped curve- when graphed the logistic growth model produces an “S”.</a:t>
            </a:r>
          </a:p>
          <a:p>
            <a:pPr marL="625056"/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Usually “K” selected species.</a:t>
            </a: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58" y="1245691"/>
            <a:ext cx="3607594" cy="42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3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2411" y="396478"/>
            <a:ext cx="10058400" cy="1371600"/>
          </a:xfrm>
        </p:spPr>
        <p:txBody>
          <a:bodyPr/>
          <a:lstStyle/>
          <a:p>
            <a:pPr eaLnBrk="1" hangingPunct="1"/>
            <a:r>
              <a:rPr lang="en-US" altLang="en-US" sz="4219" dirty="0">
                <a:solidFill>
                  <a:schemeClr val="accent2">
                    <a:lumMod val="75000"/>
                  </a:schemeClr>
                </a:solidFill>
              </a:rPr>
              <a:t>Growth and decline of Reindeer population</a:t>
            </a:r>
          </a:p>
        </p:txBody>
      </p:sp>
      <p:pic>
        <p:nvPicPr>
          <p:cNvPr id="29699" name="Picture 2" descr="figure_06_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345" y="1776147"/>
            <a:ext cx="6000750" cy="3844230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7433954" y="1768078"/>
            <a:ext cx="36620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25 Reindeer were introduced to St. Paul Alaska in 1910.</a:t>
            </a:r>
          </a:p>
          <a:p>
            <a:pPr marL="401822" indent="-401822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What Growth pattern does it show?</a:t>
            </a:r>
          </a:p>
          <a:p>
            <a:pPr marL="401822" indent="-401822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Why did the population crash?</a:t>
            </a:r>
          </a:p>
        </p:txBody>
      </p:sp>
    </p:spTree>
    <p:extLst>
      <p:ext uri="{BB962C8B-B14F-4D97-AF65-F5344CB8AC3E}">
        <p14:creationId xmlns:p14="http://schemas.microsoft.com/office/powerpoint/2010/main" val="2301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017984"/>
            <a:ext cx="8492133" cy="4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8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78594"/>
            <a:ext cx="5482828" cy="1053703"/>
          </a:xfrm>
        </p:spPr>
        <p:txBody>
          <a:bodyPr/>
          <a:lstStyle/>
          <a:p>
            <a:pPr eaLnBrk="1" hangingPunct="1"/>
            <a:r>
              <a:rPr lang="en-US" altLang="en-US" sz="3375" b="1" dirty="0">
                <a:solidFill>
                  <a:schemeClr val="accent2">
                    <a:lumMod val="75000"/>
                  </a:schemeClr>
                </a:solidFill>
              </a:rPr>
              <a:t>Survivorship Curves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9" y="1256630"/>
            <a:ext cx="5161360" cy="344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6682011" y="1014637"/>
            <a:ext cx="3974827" cy="476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531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Type I survivorship </a:t>
            </a:r>
            <a:r>
              <a:rPr lang="en-US" altLang="en-US" sz="253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– Has excellent survivorship until old age. </a:t>
            </a:r>
            <a:r>
              <a:rPr lang="en-US" altLang="en-US" sz="2531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 – selected species.</a:t>
            </a:r>
          </a:p>
          <a:p>
            <a:pPr algn="l" eaLnBrk="1" hangingPunct="1"/>
            <a:r>
              <a:rPr lang="en-US" altLang="en-US" sz="2531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Type II survivorship – </a:t>
            </a:r>
          </a:p>
          <a:p>
            <a:pPr algn="l" eaLnBrk="1" hangingPunct="1"/>
            <a:r>
              <a:rPr lang="en-US" altLang="en-US" sz="253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Exhibiting a relatively constant decline in survivorship over time.</a:t>
            </a:r>
          </a:p>
          <a:p>
            <a:pPr algn="l" eaLnBrk="1" hangingPunct="1"/>
            <a:r>
              <a:rPr lang="en-US" altLang="en-US" sz="2531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Type III survivorship – </a:t>
            </a:r>
          </a:p>
          <a:p>
            <a:pPr algn="l" eaLnBrk="1" hangingPunct="1"/>
            <a:r>
              <a:rPr lang="en-US" altLang="en-US" sz="253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Has low rates of survivorship early in life. </a:t>
            </a:r>
            <a:r>
              <a:rPr lang="en-US" altLang="en-US" sz="2531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r-selected species </a:t>
            </a:r>
          </a:p>
        </p:txBody>
      </p:sp>
    </p:spTree>
    <p:extLst>
      <p:ext uri="{BB962C8B-B14F-4D97-AF65-F5344CB8AC3E}">
        <p14:creationId xmlns:p14="http://schemas.microsoft.com/office/powerpoint/2010/main" val="6585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268014"/>
            <a:ext cx="10809452" cy="16699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2/29 Population Characteristics CH 6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Obj., TSW identify population characteristics, other factors that influence them, and identify factors that affect wetland diversity, pg. 58NB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2357120"/>
            <a:ext cx="5854700" cy="39319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 smtClean="0"/>
              <a:t>1. Explain metapopulations </a:t>
            </a:r>
          </a:p>
          <a:p>
            <a:pPr marL="0" indent="0">
              <a:buNone/>
            </a:pPr>
            <a:r>
              <a:rPr lang="en-US" altLang="en-US" sz="3200" dirty="0" smtClean="0"/>
              <a:t>2. What are some population characteristics?</a:t>
            </a:r>
            <a:endParaRPr lang="en-US" altLang="en-US" sz="3200" dirty="0"/>
          </a:p>
          <a:p>
            <a:pPr marL="0" indent="0">
              <a:buNone/>
            </a:pPr>
            <a:r>
              <a:rPr lang="en-US" altLang="en-US" sz="3200" dirty="0" smtClean="0"/>
              <a:t>3</a:t>
            </a:r>
            <a:r>
              <a:rPr lang="en-US" altLang="en-US" sz="3200" dirty="0"/>
              <a:t>. What are some factors that affect wildlife diversity in wetlands</a:t>
            </a:r>
            <a:r>
              <a:rPr lang="en-US" altLang="en-US" sz="3200" dirty="0" smtClean="0"/>
              <a:t>? </a:t>
            </a:r>
            <a:endParaRPr lang="en-US" dirty="0"/>
          </a:p>
        </p:txBody>
      </p:sp>
      <p:pic>
        <p:nvPicPr>
          <p:cNvPr id="4" name="Picture 2" descr="http://web.uvic.ca/~wetlands/Wetl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65667"/>
            <a:ext cx="49784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3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800" y="0"/>
            <a:ext cx="9956800" cy="1371600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accent2">
                    <a:lumMod val="75000"/>
                  </a:schemeClr>
                </a:solidFill>
              </a:rPr>
              <a:t>Age Structure Graphs</a:t>
            </a:r>
            <a:endParaRPr lang="en-US" sz="4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304800"/>
            <a:ext cx="6000750" cy="49911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(a)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India (2)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 (Developing countries) Pyramid shape=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Growing populations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 more births than deaths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(b) </a:t>
            </a:r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US (3)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 Rectangular shape=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Stable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 similar number of individuals in each age group, deaths and births equal each other, slow population growth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(c) </a:t>
            </a:r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Germany (4)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Declining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populations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 Narrower at the bottom than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at the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top, more deaths than births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(d) </a:t>
            </a:r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China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= Early stages of a declining population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pop. control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91300" y="1149189"/>
            <a:ext cx="5272676" cy="4974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0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3653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Taboo</a:t>
            </a:r>
            <a:br>
              <a:rPr lang="en-US" dirty="0" smtClean="0"/>
            </a:br>
            <a:r>
              <a:rPr lang="en-US" dirty="0" smtClean="0"/>
              <a:t>Partner 1 face the screen</a:t>
            </a:r>
            <a:br>
              <a:rPr lang="en-US" dirty="0" smtClean="0"/>
            </a:br>
            <a:r>
              <a:rPr lang="en-US" dirty="0" smtClean="0"/>
              <a:t>Partner 2 face the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 – strategist</a:t>
            </a:r>
          </a:p>
          <a:p>
            <a:r>
              <a:rPr lang="en-US" sz="2800" dirty="0" smtClean="0"/>
              <a:t>“S” curve</a:t>
            </a:r>
          </a:p>
          <a:p>
            <a:r>
              <a:rPr lang="en-US" sz="2800" dirty="0" smtClean="0"/>
              <a:t>Type II Survivalist</a:t>
            </a:r>
          </a:p>
          <a:p>
            <a:r>
              <a:rPr lang="en-US" sz="2800" dirty="0" smtClean="0"/>
              <a:t>Carrying Capacity</a:t>
            </a:r>
          </a:p>
          <a:p>
            <a:r>
              <a:rPr lang="en-US" sz="2800" dirty="0" smtClean="0"/>
              <a:t>Density Dependent Factor</a:t>
            </a:r>
          </a:p>
          <a:p>
            <a:r>
              <a:rPr lang="en-US" sz="2800" dirty="0" smtClean="0"/>
              <a:t>Commensalism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31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Phase 1 of Demographic Transition</a:t>
            </a:r>
          </a:p>
          <a:p>
            <a:r>
              <a:rPr lang="en-US" sz="2800" dirty="0" smtClean="0"/>
              <a:t>Die Off</a:t>
            </a:r>
          </a:p>
          <a:p>
            <a:r>
              <a:rPr lang="en-US" sz="2800" dirty="0" smtClean="0"/>
              <a:t>Resource Partitioning</a:t>
            </a:r>
          </a:p>
          <a:p>
            <a:r>
              <a:rPr lang="en-US" sz="2800" dirty="0" smtClean="0"/>
              <a:t>Doubling Time</a:t>
            </a:r>
          </a:p>
          <a:p>
            <a:r>
              <a:rPr lang="en-US" sz="2800" dirty="0" smtClean="0"/>
              <a:t>Crude Birth Rate</a:t>
            </a:r>
          </a:p>
          <a:p>
            <a:r>
              <a:rPr lang="en-US" sz="2800" dirty="0" smtClean="0"/>
              <a:t>Keystone species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94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Net Migration Rate</a:t>
            </a:r>
          </a:p>
          <a:p>
            <a:r>
              <a:rPr lang="en-US" sz="2400" dirty="0" smtClean="0"/>
              <a:t>Population Momentum</a:t>
            </a:r>
          </a:p>
          <a:p>
            <a:r>
              <a:rPr lang="en-US" sz="2400" dirty="0" smtClean="0"/>
              <a:t>Life Expectancy</a:t>
            </a:r>
          </a:p>
          <a:p>
            <a:r>
              <a:rPr lang="en-US" sz="2400" dirty="0" smtClean="0"/>
              <a:t>Theory of Island Biogeography</a:t>
            </a:r>
          </a:p>
          <a:p>
            <a:r>
              <a:rPr lang="en-US" sz="2400" dirty="0" smtClean="0"/>
              <a:t>Demography</a:t>
            </a:r>
          </a:p>
          <a:p>
            <a:r>
              <a:rPr lang="en-US" sz="2400" dirty="0" smtClean="0"/>
              <a:t>Family planning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79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Predation</a:t>
            </a:r>
          </a:p>
          <a:p>
            <a:r>
              <a:rPr lang="en-US" sz="2800" dirty="0" smtClean="0"/>
              <a:t>IPAT equation</a:t>
            </a:r>
          </a:p>
          <a:p>
            <a:r>
              <a:rPr lang="en-US" sz="2800" dirty="0" smtClean="0"/>
              <a:t>Infant Mortality</a:t>
            </a:r>
          </a:p>
          <a:p>
            <a:r>
              <a:rPr lang="en-US" sz="2800" dirty="0" smtClean="0"/>
              <a:t>Developed Countries</a:t>
            </a:r>
          </a:p>
          <a:p>
            <a:r>
              <a:rPr lang="en-US" sz="2800" dirty="0" smtClean="0"/>
              <a:t>Pathogens</a:t>
            </a:r>
          </a:p>
          <a:p>
            <a:r>
              <a:rPr lang="en-US" sz="2800" dirty="0" err="1" smtClean="0"/>
              <a:t>Metapopulation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97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“J” Shaped Curve</a:t>
            </a:r>
          </a:p>
          <a:p>
            <a:r>
              <a:rPr lang="en-US" sz="2800" dirty="0" smtClean="0"/>
              <a:t>Community</a:t>
            </a:r>
          </a:p>
          <a:p>
            <a:r>
              <a:rPr lang="en-US" sz="2800" dirty="0" smtClean="0"/>
              <a:t>Net migration rate</a:t>
            </a:r>
          </a:p>
          <a:p>
            <a:r>
              <a:rPr lang="en-US" sz="2800" dirty="0" smtClean="0"/>
              <a:t>Crude Death rate</a:t>
            </a:r>
          </a:p>
          <a:p>
            <a:r>
              <a:rPr lang="en-US" sz="2800" dirty="0" smtClean="0"/>
              <a:t>GDP – Gross Domestic Product</a:t>
            </a:r>
          </a:p>
          <a:p>
            <a:r>
              <a:rPr lang="en-US" sz="2800" dirty="0" smtClean="0"/>
              <a:t>Primary Succession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1140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News…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www.thedailybeast.com/articles/2014/10/05/glaciers-lose-204-billion-tons-of-ice-in-three-years.html?utm_content=buffer66e36&amp;utm_medium=social&amp;utm_source=facebook.com&amp;utm_campaign=buffer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46100"/>
            <a:ext cx="10058400" cy="548894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Friday: </a:t>
            </a:r>
          </a:p>
          <a:p>
            <a:r>
              <a:rPr lang="en-US" dirty="0" smtClean="0"/>
              <a:t>What </a:t>
            </a:r>
            <a:r>
              <a:rPr lang="en-US" dirty="0"/>
              <a:t>are the four stages (Names) of demographic transition?</a:t>
            </a:r>
          </a:p>
          <a:p>
            <a:r>
              <a:rPr lang="en-US" dirty="0" smtClean="0"/>
              <a:t>Crude birth and death rate</a:t>
            </a:r>
          </a:p>
          <a:p>
            <a:r>
              <a:rPr lang="en-US" b="1" dirty="0" smtClean="0"/>
              <a:t>Monday: 10/6</a:t>
            </a:r>
          </a:p>
          <a:p>
            <a:r>
              <a:rPr lang="en-US" dirty="0" smtClean="0"/>
              <a:t>Population problem (check)</a:t>
            </a:r>
          </a:p>
          <a:p>
            <a:r>
              <a:rPr lang="en-US" dirty="0"/>
              <a:t>Relationship between economic development and </a:t>
            </a:r>
            <a:r>
              <a:rPr lang="en-US" dirty="0" smtClean="0"/>
              <a:t>population</a:t>
            </a:r>
          </a:p>
          <a:p>
            <a:r>
              <a:rPr lang="en-US" dirty="0"/>
              <a:t>Explain the different viewpoints scientists have on if humans will reach our carrying capacity or not? Pg. </a:t>
            </a:r>
            <a:r>
              <a:rPr lang="en-US" dirty="0" smtClean="0"/>
              <a:t>180-181 </a:t>
            </a:r>
          </a:p>
          <a:p>
            <a:r>
              <a:rPr lang="en-US" b="1" dirty="0" smtClean="0"/>
              <a:t>Tuesday: 10/7</a:t>
            </a:r>
          </a:p>
          <a:p>
            <a:r>
              <a:rPr lang="en-US" dirty="0" smtClean="0"/>
              <a:t>Fertility</a:t>
            </a:r>
          </a:p>
          <a:p>
            <a:r>
              <a:rPr lang="en-US" dirty="0" smtClean="0"/>
              <a:t>Family Planning</a:t>
            </a:r>
          </a:p>
          <a:p>
            <a:r>
              <a:rPr lang="en-US" dirty="0" smtClean="0"/>
              <a:t>Life Expectancy </a:t>
            </a:r>
            <a:endParaRPr lang="en-US" dirty="0"/>
          </a:p>
          <a:p>
            <a:r>
              <a:rPr lang="en-US" b="1" dirty="0" smtClean="0"/>
              <a:t>Wednesday: 10/8</a:t>
            </a:r>
          </a:p>
          <a:p>
            <a:r>
              <a:rPr lang="en-US" dirty="0" smtClean="0"/>
              <a:t>Ecological footprint </a:t>
            </a:r>
          </a:p>
          <a:p>
            <a:r>
              <a:rPr lang="en-US" dirty="0"/>
              <a:t>IPAT equation </a:t>
            </a:r>
          </a:p>
          <a:p>
            <a:r>
              <a:rPr lang="en-US" dirty="0"/>
              <a:t>Impact of Affluence </a:t>
            </a:r>
            <a:endParaRPr lang="en-US" b="1" dirty="0" smtClean="0"/>
          </a:p>
          <a:p>
            <a:r>
              <a:rPr lang="en-US" b="1" dirty="0" smtClean="0"/>
              <a:t>Thursday: 10/9</a:t>
            </a:r>
          </a:p>
          <a:p>
            <a:r>
              <a:rPr lang="en-US" dirty="0" smtClean="0"/>
              <a:t>Review of CH 6, CH 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43" y="285389"/>
            <a:ext cx="11579940" cy="13716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3/9 </a:t>
            </a:r>
            <a:r>
              <a:rPr lang="en-US" sz="3000" b="1" dirty="0" smtClean="0"/>
              <a:t>Midterm Studying and Refuel </a:t>
            </a:r>
            <a:r>
              <a:rPr lang="en-US" sz="3000" b="1" dirty="0" smtClean="0"/>
              <a:t>Program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dirty="0" smtClean="0"/>
              <a:t>Obj. TSW answer questions to improve their studying and brainstorm ideas for Refuel Poster </a:t>
            </a:r>
            <a:r>
              <a:rPr lang="en-US" sz="3000" dirty="0" smtClean="0"/>
              <a:t>p.72NB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48" y="1865404"/>
            <a:ext cx="7196472" cy="4498134"/>
          </a:xfrm>
        </p:spPr>
        <p:txBody>
          <a:bodyPr>
            <a:noAutofit/>
          </a:bodyPr>
          <a:lstStyle/>
          <a:p>
            <a:r>
              <a:rPr lang="en-US" sz="2400" dirty="0" smtClean="0"/>
              <a:t>(1) What are your plans for studying for our Midterm next week? </a:t>
            </a:r>
          </a:p>
          <a:p>
            <a:r>
              <a:rPr lang="en-US" sz="2400" dirty="0" smtClean="0"/>
              <a:t>(2) Fill in: For the remainder of the semester, I would like to improve the following:_______. Explain how will you achieve this?</a:t>
            </a:r>
          </a:p>
          <a:p>
            <a:pPr lvl="1"/>
            <a:r>
              <a:rPr lang="en-US" sz="2400" dirty="0" smtClean="0"/>
              <a:t>EX) Studying more or not cramming the day before the test, doing test corrections, coming in before school for help, etc!</a:t>
            </a:r>
          </a:p>
          <a:p>
            <a:r>
              <a:rPr lang="en-US" sz="2400" dirty="0" smtClean="0"/>
              <a:t>(3) Pick up Refuel Poster Project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9480" y="1481738"/>
            <a:ext cx="4199717" cy="489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5" y="589675"/>
            <a:ext cx="10058400" cy="1371600"/>
          </a:xfrm>
        </p:spPr>
        <p:txBody>
          <a:bodyPr/>
          <a:lstStyle/>
          <a:p>
            <a:r>
              <a:rPr lang="en-US" dirty="0" smtClean="0"/>
              <a:t>In the News... </a:t>
            </a:r>
            <a:endParaRPr lang="en-US" dirty="0"/>
          </a:p>
        </p:txBody>
      </p:sp>
      <p:pic>
        <p:nvPicPr>
          <p:cNvPr id="4" name="Content Placeholder 3" descr="Screen Shot 2014-10-10 at 9.59.42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2540" b="-1025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1162"/>
            <a:ext cx="9144000" cy="738932"/>
          </a:xfrm>
        </p:spPr>
        <p:txBody>
          <a:bodyPr/>
          <a:lstStyle/>
          <a:p>
            <a:pPr eaLnBrk="1" hangingPunct="1"/>
            <a:r>
              <a:rPr lang="en-US" altLang="en-US" sz="3375" b="1">
                <a:latin typeface="Book Antiqua" panose="02040602050305030304" pitchFamily="18" charset="0"/>
              </a:rPr>
              <a:t>Ecosystems respond to disturbance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017985"/>
            <a:ext cx="9144000" cy="1393031"/>
          </a:xfrm>
        </p:spPr>
        <p:txBody>
          <a:bodyPr/>
          <a:lstStyle/>
          <a:p>
            <a:pPr eaLnBrk="1" hangingPunct="1"/>
            <a:r>
              <a:rPr lang="en-US" altLang="en-US" sz="1969" dirty="0">
                <a:latin typeface="Book Antiqua" panose="02040602050305030304" pitchFamily="18" charset="0"/>
              </a:rPr>
              <a:t>Disturbance-  An event caused by physical, chemical or biological agents that results in changes in population size or community composition.</a:t>
            </a:r>
          </a:p>
          <a:p>
            <a:pPr eaLnBrk="1" hangingPunct="1"/>
            <a:r>
              <a:rPr lang="en-US" altLang="en-US" sz="1969" dirty="0">
                <a:latin typeface="Book Antiqua" panose="02040602050305030304" pitchFamily="18" charset="0"/>
              </a:rPr>
              <a:t>Natural and anthropogenic disturbances. </a:t>
            </a:r>
          </a:p>
          <a:p>
            <a:pPr eaLnBrk="1" hangingPunct="1"/>
            <a:endParaRPr lang="en-US" altLang="en-US" sz="2812" dirty="0">
              <a:latin typeface="Book Antiqua" panose="02040602050305030304" pitchFamily="18" charset="0"/>
            </a:endParaRPr>
          </a:p>
        </p:txBody>
      </p:sp>
      <p:pic>
        <p:nvPicPr>
          <p:cNvPr id="63492" name="Picture 2" descr="figure_03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9028"/>
            <a:ext cx="3024932" cy="46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51" y="4367734"/>
            <a:ext cx="2784946" cy="20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97" y="4378896"/>
            <a:ext cx="3071813" cy="223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Box 1"/>
          <p:cNvSpPr txBox="1">
            <a:spLocks noChangeArrowheads="1"/>
          </p:cNvSpPr>
          <p:nvPr/>
        </p:nvSpPr>
        <p:spPr bwMode="auto">
          <a:xfrm>
            <a:off x="4702969" y="4071938"/>
            <a:ext cx="5572125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87" dirty="0"/>
              <a:t>Before hurricane Katrina</a:t>
            </a:r>
            <a:r>
              <a:rPr lang="en-US" altLang="en-US" sz="1687" dirty="0">
                <a:solidFill>
                  <a:schemeClr val="bg1"/>
                </a:solidFill>
              </a:rPr>
              <a:t>		</a:t>
            </a:r>
            <a:r>
              <a:rPr lang="en-US" altLang="en-US" sz="1687" dirty="0"/>
              <a:t>After hurricane Katrina</a:t>
            </a:r>
          </a:p>
        </p:txBody>
      </p:sp>
      <p:sp>
        <p:nvSpPr>
          <p:cNvPr id="63496" name="TextBox 2"/>
          <p:cNvSpPr txBox="1">
            <a:spLocks noChangeArrowheads="1"/>
          </p:cNvSpPr>
          <p:nvPr/>
        </p:nvSpPr>
        <p:spPr bwMode="auto">
          <a:xfrm>
            <a:off x="4562326" y="2303859"/>
            <a:ext cx="6105674" cy="139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4200"/>
              </a:spcBef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EFFFE"/>
              </a:buClr>
              <a:buSzPct val="100000"/>
              <a:buFont typeface="Lucida Grande" charset="0"/>
              <a:buChar char="•"/>
              <a:defRPr sz="38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87" dirty="0"/>
              <a:t>Algal Bloom – excess phosphorus enters waterways, increases Algal growth, eventually they die because they consume all the nutrients, increasing decomposition, this decreases the O</a:t>
            </a:r>
            <a:r>
              <a:rPr lang="en-US" altLang="en-US" sz="1687" baseline="-25000" dirty="0"/>
              <a:t>2</a:t>
            </a:r>
            <a:r>
              <a:rPr lang="en-US" altLang="en-US" sz="1687" dirty="0"/>
              <a:t> content that triggers a die off of fish and shell fish, resulting in decreased biodiversity in the ecosystem.</a:t>
            </a:r>
          </a:p>
        </p:txBody>
      </p:sp>
    </p:spTree>
    <p:extLst>
      <p:ext uri="{BB962C8B-B14F-4D97-AF65-F5344CB8AC3E}">
        <p14:creationId xmlns:p14="http://schemas.microsoft.com/office/powerpoint/2010/main" val="20210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4-10-10 at 10.00.02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9705" r="-39705"/>
          <a:stretch>
            <a:fillRect/>
          </a:stretch>
        </p:blipFill>
        <p:spPr>
          <a:xfrm>
            <a:off x="-1028226" y="489502"/>
            <a:ext cx="13881665" cy="5715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901700" y="428625"/>
            <a:ext cx="9144000" cy="10179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/>
              <a:t>Factors that Regulate Population Abundance and Distribution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643334" y="1610518"/>
            <a:ext cx="9279731" cy="4661297"/>
          </a:xfrm>
        </p:spPr>
        <p:txBody>
          <a:bodyPr>
            <a:normAutofit/>
          </a:bodyPr>
          <a:lstStyle/>
          <a:p>
            <a:pPr marL="625056"/>
            <a:r>
              <a:rPr lang="en-US" altLang="en-US" sz="2400" b="1" dirty="0" smtClean="0">
                <a:latin typeface="+mj-lt"/>
              </a:rPr>
              <a:t>Population size- </a:t>
            </a:r>
            <a:r>
              <a:rPr lang="en-US" altLang="en-US" sz="2400" dirty="0" smtClean="0">
                <a:latin typeface="+mj-lt"/>
              </a:rPr>
              <a:t>the total number of individuals within a defined area at a given time.</a:t>
            </a:r>
          </a:p>
          <a:p>
            <a:pPr marL="625056"/>
            <a:r>
              <a:rPr lang="en-US" altLang="en-US" sz="2400" b="1" dirty="0" smtClean="0">
                <a:latin typeface="+mj-lt"/>
              </a:rPr>
              <a:t>Population density- </a:t>
            </a:r>
            <a:r>
              <a:rPr lang="en-US" altLang="en-US" sz="2400" dirty="0" smtClean="0">
                <a:latin typeface="+mj-lt"/>
              </a:rPr>
              <a:t>the number of individuals per unit area at a given time.</a:t>
            </a:r>
          </a:p>
          <a:p>
            <a:pPr marL="625056"/>
            <a:r>
              <a:rPr lang="en-US" altLang="en-US" sz="2400" b="1" dirty="0" smtClean="0">
                <a:latin typeface="+mj-lt"/>
              </a:rPr>
              <a:t>Population sex ratio- </a:t>
            </a:r>
            <a:r>
              <a:rPr lang="en-US" altLang="en-US" sz="2400" dirty="0" smtClean="0">
                <a:latin typeface="+mj-lt"/>
              </a:rPr>
              <a:t>the ratio of males to females</a:t>
            </a:r>
          </a:p>
          <a:p>
            <a:pPr marL="625056"/>
            <a:r>
              <a:rPr lang="en-US" altLang="en-US" sz="2400" b="1" dirty="0" smtClean="0">
                <a:latin typeface="+mj-lt"/>
              </a:rPr>
              <a:t>Population age structure- </a:t>
            </a:r>
            <a:r>
              <a:rPr lang="en-US" altLang="en-US" sz="2400" dirty="0" smtClean="0">
                <a:latin typeface="+mj-lt"/>
              </a:rPr>
              <a:t>how many individuals fit into particular age categories.</a:t>
            </a:r>
            <a:r>
              <a:rPr lang="en-US" altLang="en-US" sz="2400" dirty="0">
                <a:latin typeface="+mj-lt"/>
              </a:rPr>
              <a:t> </a:t>
            </a:r>
            <a:endParaRPr lang="en-US" altLang="en-US" sz="2400" dirty="0" smtClean="0">
              <a:latin typeface="+mj-lt"/>
            </a:endParaRPr>
          </a:p>
          <a:p>
            <a:pPr marL="625056"/>
            <a:r>
              <a:rPr lang="en-US" altLang="en-US" sz="2400" b="1" dirty="0" smtClean="0">
                <a:latin typeface="+mj-lt"/>
              </a:rPr>
              <a:t>Population </a:t>
            </a:r>
            <a:r>
              <a:rPr lang="en-US" altLang="en-US" sz="2400" b="1" dirty="0">
                <a:latin typeface="+mj-lt"/>
              </a:rPr>
              <a:t>distribution- </a:t>
            </a:r>
            <a:r>
              <a:rPr lang="en-US" altLang="en-US" sz="2400" dirty="0">
                <a:latin typeface="+mj-lt"/>
              </a:rPr>
              <a:t>how individuals are distributed with respect to one another.</a:t>
            </a:r>
          </a:p>
          <a:p>
            <a:pPr marL="625056"/>
            <a:endParaRPr lang="en-US" altLang="en-US" sz="2400" dirty="0" smtClean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8" y="0"/>
            <a:ext cx="3702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991" y="1225034"/>
            <a:ext cx="24275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How Populations are distributed.</a:t>
            </a:r>
          </a:p>
        </p:txBody>
      </p:sp>
    </p:spTree>
    <p:extLst>
      <p:ext uri="{BB962C8B-B14F-4D97-AF65-F5344CB8AC3E}">
        <p14:creationId xmlns:p14="http://schemas.microsoft.com/office/powerpoint/2010/main" val="23565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9144000" cy="1000125"/>
          </a:xfrm>
        </p:spPr>
        <p:txBody>
          <a:bodyPr/>
          <a:lstStyle/>
          <a:p>
            <a:pPr eaLnBrk="1" hangingPunct="1"/>
            <a:r>
              <a:rPr lang="en-US" altLang="en-US" sz="3375" b="1" dirty="0"/>
              <a:t>Metapopulations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>
          <a:xfrm>
            <a:off x="588963" y="1036624"/>
            <a:ext cx="6497637" cy="3230575"/>
          </a:xfrm>
        </p:spPr>
        <p:txBody>
          <a:bodyPr>
            <a:noAutofit/>
          </a:bodyPr>
          <a:lstStyle/>
          <a:p>
            <a:pPr marL="625056"/>
            <a:r>
              <a:rPr lang="en-US" altLang="en-US" sz="3200" dirty="0" smtClean="0"/>
              <a:t>Metapopulations- a group of spatially distinct populations that are connected by occasional movements of individuals between them. </a:t>
            </a:r>
          </a:p>
        </p:txBody>
      </p: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46" y="1735113"/>
            <a:ext cx="3990454" cy="38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1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TC103457510[[fn=Savon]]</Template>
  <TotalTime>3461</TotalTime>
  <Words>2250</Words>
  <Application>Microsoft Office PowerPoint</Application>
  <PresentationFormat>Widescreen</PresentationFormat>
  <Paragraphs>269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ＭＳ Ｐゴシック</vt:lpstr>
      <vt:lpstr>Arial</vt:lpstr>
      <vt:lpstr>Book Antiqua</vt:lpstr>
      <vt:lpstr>Calibri</vt:lpstr>
      <vt:lpstr>Century Gothic</vt:lpstr>
      <vt:lpstr>Garamond</vt:lpstr>
      <vt:lpstr>Gill Sans</vt:lpstr>
      <vt:lpstr>Lucida Grande</vt:lpstr>
      <vt:lpstr>Wingdings</vt:lpstr>
      <vt:lpstr>Savon</vt:lpstr>
      <vt:lpstr>2/26  Population Growth patterns CH 6 Obj. TSW learn about carrying capacity, different growth patterns of species and how different limiting factors contribute to the growth of a population. p. 56NB</vt:lpstr>
      <vt:lpstr>Carrying Capacity Page 53</vt:lpstr>
      <vt:lpstr>Decomposing – Soil page 27 NB Write up your soil analysis. </vt:lpstr>
      <vt:lpstr>Eutrophication P. 49NB</vt:lpstr>
      <vt:lpstr>2/29 Population Characteristics CH 6 Obj., TSW identify population characteristics, other factors that influence them, and identify factors that affect wetland diversity, pg. 58NB</vt:lpstr>
      <vt:lpstr>Ecosystems respond to disturbance</vt:lpstr>
      <vt:lpstr>Factors that Regulate Population Abundance and Distribution</vt:lpstr>
      <vt:lpstr>PowerPoint Presentation</vt:lpstr>
      <vt:lpstr>Metapopulations</vt:lpstr>
      <vt:lpstr>Wetland Presentation pg. 63</vt:lpstr>
      <vt:lpstr>In the News... </vt:lpstr>
      <vt:lpstr>3/1 Human Population CH 7 Obj. TSW learn about age structure graphs, demographic transition &amp; practice population questions. P. 60 NB</vt:lpstr>
      <vt:lpstr>Age Structure</vt:lpstr>
      <vt:lpstr>Changes in Population Size</vt:lpstr>
      <vt:lpstr>Growth Rate of a Country</vt:lpstr>
      <vt:lpstr>#2.</vt:lpstr>
      <vt:lpstr>3/2 Human Population CH 7 Obj. TSW identify demography/factors that drive human population, identify the stages of demographic transition, and identify why scientists disagree about reaching the human carrying capacity, pg. 62  NB </vt:lpstr>
      <vt:lpstr>Factors that Drive Human Population Growth</vt:lpstr>
      <vt:lpstr>The Demographic Transition p. 61 NB</vt:lpstr>
      <vt:lpstr>The Stages of the Demographic Transition</vt:lpstr>
      <vt:lpstr>Theory of Demographic Transition</vt:lpstr>
      <vt:lpstr>PowerPoint Presentation</vt:lpstr>
      <vt:lpstr>Why Scientists Disagree about the Carrying Capacity?</vt:lpstr>
      <vt:lpstr>PowerPoint Presentation</vt:lpstr>
      <vt:lpstr>3/3 Human Population CH 7 Obj. TSW be able to explain the relationship between economic development and affluence, the crude birth and death rate at the national and global level, and perform a practice problem, pg. 64 </vt:lpstr>
      <vt:lpstr>Changes in Population Size</vt:lpstr>
      <vt:lpstr>Carrying Capacity of Earth for humans</vt:lpstr>
      <vt:lpstr>Changes in Population Size</vt:lpstr>
      <vt:lpstr>#3</vt:lpstr>
      <vt:lpstr>2003 Q #2. APES FRQ - Population</vt:lpstr>
      <vt:lpstr>3/4 Human Population CH 7 Obj. TSW identify how fertility, family planning, and life expectancy all affect population size and growth, p.66NB</vt:lpstr>
      <vt:lpstr>Total Fertility Rate </vt:lpstr>
      <vt:lpstr>Fertility</vt:lpstr>
      <vt:lpstr>Life Expectancy </vt:lpstr>
      <vt:lpstr>Infant Mortality rates</vt:lpstr>
      <vt:lpstr>Family Planning </vt:lpstr>
      <vt:lpstr>3/7 Human Population CH 7 Obj. TSW identify how ecological footprints are measured and the parts of the IPAT equation, pg. 68NB</vt:lpstr>
      <vt:lpstr>Ecological Footprints</vt:lpstr>
      <vt:lpstr>Ecological Footprint</vt:lpstr>
      <vt:lpstr>IPAT  Impact= Population X Affluence X Technology  </vt:lpstr>
      <vt:lpstr>PowerPoint Presentation</vt:lpstr>
      <vt:lpstr>PowerPoint Presentation</vt:lpstr>
      <vt:lpstr>3/8  Population Review, CH 6 &amp; 7 Obj. TSW study, review, and ask questions for their Topic III Test tomorrow p.70 NB</vt:lpstr>
      <vt:lpstr>K- selected vs. r-selected graphs of species growth patterns</vt:lpstr>
      <vt:lpstr>Reproductive Strategies</vt:lpstr>
      <vt:lpstr>Logistic Growth Model</vt:lpstr>
      <vt:lpstr>Growth and decline of Reindeer population</vt:lpstr>
      <vt:lpstr>PowerPoint Presentation</vt:lpstr>
      <vt:lpstr>Survivorship Curves</vt:lpstr>
      <vt:lpstr>Age Structure Graphs</vt:lpstr>
      <vt:lpstr>Taboo Partner 1 face the screen Partner 2 face the wall</vt:lpstr>
      <vt:lpstr>Taboo</vt:lpstr>
      <vt:lpstr>Taboo</vt:lpstr>
      <vt:lpstr>Taboo</vt:lpstr>
      <vt:lpstr>Taboo</vt:lpstr>
      <vt:lpstr>In the News…</vt:lpstr>
      <vt:lpstr>PowerPoint Presentation</vt:lpstr>
      <vt:lpstr>3/9 Midterm Studying and Refuel Program Obj. TSW answer questions to improve their studying and brainstorm ideas for Refuel Poster p.72NB</vt:lpstr>
      <vt:lpstr>In the News... </vt:lpstr>
      <vt:lpstr>PowerPoint Presentation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10/1 Population Characteristics CH 6 Obj., TSW identify population characteristics, other factors that influence them, and identify factors that affect wetland diversity, pg. 64</dc:title>
  <dc:creator>Jennifer McAllister</dc:creator>
  <cp:lastModifiedBy>Jennifer Mc Allister</cp:lastModifiedBy>
  <cp:revision>110</cp:revision>
  <cp:lastPrinted>2016-03-04T15:01:58Z</cp:lastPrinted>
  <dcterms:created xsi:type="dcterms:W3CDTF">2014-10-10T18:01:02Z</dcterms:created>
  <dcterms:modified xsi:type="dcterms:W3CDTF">2016-03-04T15:37:40Z</dcterms:modified>
</cp:coreProperties>
</file>