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438278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157602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1435907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1779666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1979740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2005762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346732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115960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3116544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136639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399279-7ACF-491F-BC46-9F13C4847539}" type="datetimeFigureOut">
              <a:rPr lang="en-US" smtClean="0"/>
              <a:pPr/>
              <a:t>10/27/2011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2289875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399279-7ACF-491F-BC46-9F13C4847539}" type="datetimeFigureOut">
              <a:rPr lang="en-US" smtClean="0"/>
              <a:pPr/>
              <a:t>10/27/2011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919B4-7A72-4798-91D1-2845B63BF628}" type="slidenum">
              <a:rPr lang="en-US" smtClean="0"/>
              <a:pPr/>
              <a:t>‹#›</a:t>
            </a:fld>
            <a:endParaRPr lang="en-US"/>
          </a:p>
        </p:txBody>
      </p:sp>
    </p:spTree>
    <p:extLst>
      <p:ext uri="{BB962C8B-B14F-4D97-AF65-F5344CB8AC3E}">
        <p14:creationId xmlns:p14="http://schemas.microsoft.com/office/powerpoint/2010/main" xmlns="" val="1784430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0" y="0"/>
            <a:ext cx="3810000" cy="1470025"/>
          </a:xfrm>
        </p:spPr>
        <p:txBody>
          <a:bodyPr/>
          <a:lstStyle/>
          <a:p>
            <a:r>
              <a:rPr lang="en-US" dirty="0" smtClean="0"/>
              <a:t>CH 22, 23 &amp; 24</a:t>
            </a:r>
            <a:endParaRPr lang="en-US" dirty="0"/>
          </a:p>
        </p:txBody>
      </p:sp>
      <p:sp>
        <p:nvSpPr>
          <p:cNvPr id="3" name="Subtitle 2"/>
          <p:cNvSpPr>
            <a:spLocks noGrp="1"/>
          </p:cNvSpPr>
          <p:nvPr>
            <p:ph type="subTitle" idx="1"/>
          </p:nvPr>
        </p:nvSpPr>
        <p:spPr>
          <a:xfrm>
            <a:off x="-20876" y="2798618"/>
            <a:ext cx="4402376" cy="1752600"/>
          </a:xfrm>
        </p:spPr>
        <p:txBody>
          <a:bodyPr>
            <a:normAutofit fontScale="92500" lnSpcReduction="20000"/>
          </a:bodyPr>
          <a:lstStyle/>
          <a:p>
            <a:r>
              <a:rPr lang="en-US" dirty="0" smtClean="0">
                <a:solidFill>
                  <a:schemeClr val="tx2"/>
                </a:solidFill>
              </a:rPr>
              <a:t>Descent with modification: A </a:t>
            </a:r>
            <a:r>
              <a:rPr lang="en-US" dirty="0">
                <a:solidFill>
                  <a:schemeClr val="tx2"/>
                </a:solidFill>
              </a:rPr>
              <a:t>D</a:t>
            </a:r>
            <a:r>
              <a:rPr lang="en-US" dirty="0" smtClean="0">
                <a:solidFill>
                  <a:schemeClr val="tx2"/>
                </a:solidFill>
              </a:rPr>
              <a:t>arwinian view of Life</a:t>
            </a:r>
          </a:p>
          <a:p>
            <a:r>
              <a:rPr lang="en-US" dirty="0" smtClean="0">
                <a:solidFill>
                  <a:schemeClr val="tx2"/>
                </a:solidFill>
              </a:rPr>
              <a:t>Evolution of Populations</a:t>
            </a:r>
          </a:p>
          <a:p>
            <a:r>
              <a:rPr lang="en-US" dirty="0" smtClean="0">
                <a:solidFill>
                  <a:schemeClr val="tx2"/>
                </a:solidFill>
              </a:rPr>
              <a:t>Origin of Species</a:t>
            </a:r>
            <a:endParaRPr lang="en-US" dirty="0">
              <a:solidFill>
                <a:schemeClr val="tx2"/>
              </a:solidFill>
            </a:endParaRPr>
          </a:p>
        </p:txBody>
      </p:sp>
      <p:pic>
        <p:nvPicPr>
          <p:cNvPr id="1026" name="Picture 2" descr="http://anguscarroll.files.wordpress.com/2010/06/darwin-bio-2-voyage-ma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12" y="0"/>
            <a:ext cx="5465484" cy="28194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http://www.pbs.org/wgbh/evolution/library/01/6/images/l_016_02_l.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81500" y="2590800"/>
            <a:ext cx="4762500" cy="2705100"/>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http://ts1.mm.bing.net/images/thumbnail.aspx?q=1312039705472&amp;id=e0c6f780ab874b28353ebfd536fe5f8c&amp;url=http%3a%2f%2fwww.djusd.k12.ca.us%2fdavishigh%2famoriarty%2fimages%2fPopulations.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4457699"/>
            <a:ext cx="2828925" cy="2400301"/>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2819400" y="5257800"/>
            <a:ext cx="5791200" cy="923330"/>
          </a:xfrm>
          <a:prstGeom prst="rect">
            <a:avLst/>
          </a:prstGeom>
          <a:noFill/>
        </p:spPr>
        <p:txBody>
          <a:bodyPr wrap="square" rtlCol="0">
            <a:spAutoFit/>
          </a:bodyPr>
          <a:lstStyle/>
          <a:p>
            <a:r>
              <a:rPr lang="en-US" dirty="0" smtClean="0"/>
              <a:t>10/26 Obj.  TSW explain how selection works in a variety of ways using examples and they will do the bird beak lab to demonstrate understanding.</a:t>
            </a:r>
            <a:endParaRPr lang="en-US" dirty="0"/>
          </a:p>
        </p:txBody>
      </p:sp>
    </p:spTree>
    <p:extLst>
      <p:ext uri="{BB962C8B-B14F-4D97-AF65-F5344CB8AC3E}">
        <p14:creationId xmlns:p14="http://schemas.microsoft.com/office/powerpoint/2010/main" xmlns="" val="2483270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Natural Selection</a:t>
            </a:r>
            <a:br>
              <a:rPr lang="en-US" dirty="0" smtClean="0"/>
            </a:br>
            <a:r>
              <a:rPr lang="en-US" dirty="0" smtClean="0"/>
              <a:t>Mechanism of Adaptive Evolution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Directional Selection – more common during period of environmental change, or migration to a new habitat with different environmental conditions.</a:t>
            </a:r>
          </a:p>
          <a:p>
            <a:r>
              <a:rPr lang="en-US" dirty="0" smtClean="0"/>
              <a:t>Diversifying Selection- environmental conditions are varied that favors individuals of both extremes over the intermediate.</a:t>
            </a:r>
          </a:p>
          <a:p>
            <a:r>
              <a:rPr lang="en-US" dirty="0" smtClean="0"/>
              <a:t>Stabilizing Selection – acts against extreme phenotypes and favors the intermediate.</a:t>
            </a:r>
          </a:p>
          <a:p>
            <a:r>
              <a:rPr lang="en-US" dirty="0" smtClean="0"/>
              <a:t>Sexual dimorphism – distinction in appearance, either size, plumage (intersexual selection), manes, antlers (</a:t>
            </a:r>
            <a:r>
              <a:rPr lang="en-US" dirty="0" err="1" smtClean="0"/>
              <a:t>intrasexual</a:t>
            </a:r>
            <a:r>
              <a:rPr lang="en-US" dirty="0" smtClean="0"/>
              <a:t> selection)</a:t>
            </a:r>
            <a:endParaRPr lang="en-US" dirty="0"/>
          </a:p>
        </p:txBody>
      </p:sp>
    </p:spTree>
    <p:extLst>
      <p:ext uri="{BB962C8B-B14F-4D97-AF65-F5344CB8AC3E}">
        <p14:creationId xmlns:p14="http://schemas.microsoft.com/office/powerpoint/2010/main" xmlns="" val="427220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66925" y="274638"/>
            <a:ext cx="3114676" cy="1143000"/>
          </a:xfrm>
        </p:spPr>
        <p:txBody>
          <a:bodyPr>
            <a:normAutofit fontScale="90000"/>
          </a:bodyPr>
          <a:lstStyle/>
          <a:p>
            <a:r>
              <a:rPr lang="en-US" dirty="0" smtClean="0"/>
              <a:t>The Origin of species </a:t>
            </a:r>
            <a:endParaRPr lang="en-US" dirty="0"/>
          </a:p>
        </p:txBody>
      </p:sp>
      <p:sp>
        <p:nvSpPr>
          <p:cNvPr id="3" name="Content Placeholder 2"/>
          <p:cNvSpPr>
            <a:spLocks noGrp="1"/>
          </p:cNvSpPr>
          <p:nvPr>
            <p:ph idx="1"/>
          </p:nvPr>
        </p:nvSpPr>
        <p:spPr>
          <a:xfrm>
            <a:off x="457200" y="1752600"/>
            <a:ext cx="8229600" cy="4373563"/>
          </a:xfrm>
        </p:spPr>
        <p:txBody>
          <a:bodyPr>
            <a:normAutofit lnSpcReduction="10000"/>
          </a:bodyPr>
          <a:lstStyle/>
          <a:p>
            <a:r>
              <a:rPr lang="en-US" dirty="0" err="1" smtClean="0"/>
              <a:t>Prezygotic</a:t>
            </a:r>
            <a:endParaRPr lang="en-US" dirty="0" smtClean="0"/>
          </a:p>
          <a:p>
            <a:r>
              <a:rPr lang="en-US" dirty="0" err="1" smtClean="0"/>
              <a:t>Postzygotic</a:t>
            </a:r>
            <a:r>
              <a:rPr lang="en-US" dirty="0" smtClean="0"/>
              <a:t> Barriers</a:t>
            </a:r>
          </a:p>
          <a:p>
            <a:r>
              <a:rPr lang="en-US" dirty="0" smtClean="0"/>
              <a:t>Modes of speciation</a:t>
            </a:r>
          </a:p>
          <a:p>
            <a:pPr lvl="1"/>
            <a:r>
              <a:rPr lang="en-US" dirty="0" smtClean="0"/>
              <a:t>Allopatric speciation</a:t>
            </a:r>
          </a:p>
          <a:p>
            <a:pPr lvl="2"/>
            <a:r>
              <a:rPr lang="en-US" dirty="0" smtClean="0"/>
              <a:t>Adaptive radiation</a:t>
            </a:r>
          </a:p>
          <a:p>
            <a:pPr lvl="1"/>
            <a:r>
              <a:rPr lang="en-US" dirty="0" smtClean="0"/>
              <a:t>Sympatric speciation</a:t>
            </a:r>
          </a:p>
          <a:p>
            <a:r>
              <a:rPr lang="en-US" dirty="0" smtClean="0"/>
              <a:t>Allopolyploid</a:t>
            </a:r>
          </a:p>
          <a:p>
            <a:r>
              <a:rPr lang="en-US" dirty="0" smtClean="0"/>
              <a:t>Punctuated Equilibrium</a:t>
            </a:r>
          </a:p>
          <a:p>
            <a:pPr marL="0" indent="0">
              <a:buNone/>
            </a:pPr>
            <a:endParaRPr lang="en-US" dirty="0" smtClean="0"/>
          </a:p>
          <a:p>
            <a:pPr lvl="1"/>
            <a:endParaRPr lang="en-US" dirty="0"/>
          </a:p>
        </p:txBody>
      </p:sp>
      <p:pic>
        <p:nvPicPr>
          <p:cNvPr id="3074" name="Picture 2" descr="http://163.16.28.248/bio/activelearner/19/images/ch19c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2066925" cy="1851246"/>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4" descr="http://science.kennesaw.edu/%7Ejdirnber/Bio2108/Lecture/LecEvolution/24-05-HybridSterility-L.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86400" y="0"/>
            <a:ext cx="3657600" cy="5715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18648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a:xfrm>
            <a:off x="457200" y="1143000"/>
            <a:ext cx="8229600" cy="4525963"/>
          </a:xfrm>
        </p:spPr>
        <p:txBody>
          <a:bodyPr>
            <a:normAutofit/>
          </a:bodyPr>
          <a:lstStyle/>
          <a:p>
            <a:r>
              <a:rPr lang="en-US" dirty="0" smtClean="0"/>
              <a:t>You get to pick your top 3 schools and look up what AP score is accepted by them. I hope this will give you a real goal for what to work towards.  You may be surprised at what you find, be prepared to share out. In addition, find what the school charges per credit hour so that you can see the $$$ savings as well.</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2008 Form B FRQ Q#3 </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dirty="0" smtClean="0"/>
              <a:t> Evolution is one of the unifying themes of biology. Evolution involves change in the frequencies of alleles in a population. For a particular genetic locus in a population, the frequency of the recessive allele (a) is 0.4 and the frequency of the dominant allele (A) is 0.6.</a:t>
            </a:r>
          </a:p>
          <a:p>
            <a:pPr>
              <a:buNone/>
            </a:pPr>
            <a:r>
              <a:rPr lang="en-US" dirty="0" smtClean="0"/>
              <a:t>(a) What is the frequency of each genotype (AA, </a:t>
            </a:r>
            <a:r>
              <a:rPr lang="en-US" dirty="0" err="1" smtClean="0"/>
              <a:t>Aa</a:t>
            </a:r>
            <a:r>
              <a:rPr lang="en-US" dirty="0" smtClean="0"/>
              <a:t>, </a:t>
            </a:r>
            <a:r>
              <a:rPr lang="en-US" dirty="0" err="1" smtClean="0"/>
              <a:t>aa</a:t>
            </a:r>
            <a:r>
              <a:rPr lang="en-US" dirty="0" smtClean="0"/>
              <a:t>) in this population? What is the frequency of the dominant phenotype? (4 pts)</a:t>
            </a:r>
          </a:p>
          <a:p>
            <a:pPr>
              <a:buNone/>
            </a:pPr>
            <a:r>
              <a:rPr lang="en-US" dirty="0" smtClean="0"/>
              <a:t>(b) How can the Hardy-Weinberg principle of genetic equilibrium be used to determine whether this population is evolving? (2 pts)</a:t>
            </a:r>
          </a:p>
          <a:p>
            <a:pPr>
              <a:buNone/>
            </a:pPr>
            <a:r>
              <a:rPr lang="en-US" dirty="0" smtClean="0"/>
              <a:t>(c) Identify a particular environmental change and describe how it might alter allelic frequencies in this population. Explain which condition of the Hardy-Weinberg principle would not be met. (4 pts)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381000"/>
          <a:ext cx="8991595" cy="6032500"/>
        </p:xfrm>
        <a:graphic>
          <a:graphicData uri="http://schemas.openxmlformats.org/drawingml/2006/table">
            <a:tbl>
              <a:tblPr/>
              <a:tblGrid>
                <a:gridCol w="533400"/>
                <a:gridCol w="914400"/>
                <a:gridCol w="685800"/>
                <a:gridCol w="914400"/>
                <a:gridCol w="762000"/>
                <a:gridCol w="838200"/>
                <a:gridCol w="838200"/>
                <a:gridCol w="762000"/>
                <a:gridCol w="990600"/>
                <a:gridCol w="990600"/>
                <a:gridCol w="761995"/>
              </a:tblGrid>
              <a:tr h="425450">
                <a:tc rowSpan="2">
                  <a:txBody>
                    <a:bodyPr/>
                    <a:lstStyle/>
                    <a:p>
                      <a:pPr marL="0" marR="0">
                        <a:lnSpc>
                          <a:spcPct val="115000"/>
                        </a:lnSpc>
                        <a:spcBef>
                          <a:spcPts val="0"/>
                        </a:spcBef>
                        <a:spcAft>
                          <a:spcPts val="0"/>
                        </a:spcAft>
                      </a:pPr>
                      <a:r>
                        <a:rPr lang="en-US" sz="900" b="1" dirty="0">
                          <a:latin typeface="Calibri"/>
                          <a:ea typeface="Calibri"/>
                          <a:cs typeface="Times New Roman"/>
                        </a:rPr>
                        <a:t>Class Results</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marL="0" marR="0" algn="ctr">
                        <a:lnSpc>
                          <a:spcPct val="115000"/>
                        </a:lnSpc>
                        <a:spcBef>
                          <a:spcPts val="0"/>
                        </a:spcBef>
                        <a:spcAft>
                          <a:spcPts val="0"/>
                        </a:spcAft>
                      </a:pPr>
                      <a:r>
                        <a:rPr lang="en-US" sz="900" b="1" dirty="0">
                          <a:latin typeface="Calibri"/>
                          <a:ea typeface="Calibri"/>
                          <a:cs typeface="Times New Roman"/>
                        </a:rPr>
                        <a:t>BEAK TYPES</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latin typeface="Calibri"/>
                          <a:ea typeface="Calibri"/>
                          <a:cs typeface="Times New Roman"/>
                        </a:rPr>
                        <a:t>Chopsticks </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latin typeface="Calibri"/>
                          <a:ea typeface="Calibri"/>
                          <a:cs typeface="Times New Roman"/>
                        </a:rPr>
                        <a:t>Clothespins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latin typeface="Calibri"/>
                          <a:ea typeface="Calibri"/>
                          <a:cs typeface="Times New Roman"/>
                        </a:rPr>
                        <a:t>Spoons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latin typeface="Calibri"/>
                          <a:ea typeface="Calibri"/>
                          <a:cs typeface="Times New Roman"/>
                        </a:rPr>
                        <a:t>Tweezers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err="1">
                          <a:latin typeface="Calibri"/>
                          <a:ea typeface="Calibri"/>
                          <a:cs typeface="Times New Roman"/>
                        </a:rPr>
                        <a:t>Scoopulas</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Knife</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Straws</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Fingers</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Scissors</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rowSpan="12">
                  <a:txBody>
                    <a:bodyPr/>
                    <a:lstStyle/>
                    <a:p>
                      <a:pPr marL="71755" marR="71755" algn="ctr">
                        <a:lnSpc>
                          <a:spcPct val="115000"/>
                        </a:lnSpc>
                        <a:spcBef>
                          <a:spcPts val="0"/>
                        </a:spcBef>
                        <a:spcAft>
                          <a:spcPts val="0"/>
                        </a:spcAft>
                      </a:pPr>
                      <a:r>
                        <a:rPr lang="en-US" sz="900" b="1">
                          <a:latin typeface="Calibri"/>
                          <a:ea typeface="Calibri"/>
                          <a:cs typeface="Times New Roman"/>
                        </a:rPr>
                        <a:t>Prey Types</a:t>
                      </a:r>
                      <a:endParaRPr lang="en-US" sz="900">
                        <a:latin typeface="Calibri"/>
                        <a:ea typeface="Calibri"/>
                        <a:cs typeface="Times New Roman"/>
                      </a:endParaRPr>
                    </a:p>
                  </a:txBody>
                  <a:tcPr marL="55766" marR="55766"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latin typeface="Calibri"/>
                          <a:ea typeface="Calibri"/>
                          <a:cs typeface="Times New Roman"/>
                        </a:rPr>
                        <a:t>Popcorn Kernels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4.5</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7.7</a:t>
                      </a:r>
                    </a:p>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15</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12.6</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8.3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i="1" dirty="0" smtClean="0">
                          <a:solidFill>
                            <a:srgbClr val="FF0000"/>
                          </a:solidFill>
                          <a:latin typeface="Calibri"/>
                          <a:ea typeface="Calibri"/>
                          <a:cs typeface="Times New Roman"/>
                        </a:rPr>
                        <a:t>28.6</a:t>
                      </a:r>
                      <a:endParaRPr lang="en-US" sz="900"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13.7</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a:latin typeface="Calibri"/>
                          <a:ea typeface="Calibri"/>
                          <a:cs typeface="Times New Roman"/>
                        </a:rPr>
                        <a:t>Packing Material</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a:latin typeface="Calibri"/>
                          <a:ea typeface="Calibri"/>
                          <a:cs typeface="Times New Roman"/>
                        </a:rPr>
                        <a:t>Toothpicks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a:latin typeface="Calibri"/>
                          <a:ea typeface="Calibri"/>
                          <a:cs typeface="Times New Roman"/>
                        </a:rPr>
                        <a:t>Paper Clips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a:latin typeface="Calibri"/>
                          <a:ea typeface="Calibri"/>
                          <a:cs typeface="Times New Roman"/>
                        </a:rPr>
                        <a:t>Rubber Bands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9.5</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13.7</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3.3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10.6</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1.3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2.3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16.6</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12.3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a:latin typeface="Calibri"/>
                          <a:ea typeface="Calibri"/>
                          <a:cs typeface="Times New Roman"/>
                        </a:rPr>
                        <a:t>Small Red Beans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7</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5.7</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10.3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15.6</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7.3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5.3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2</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13.3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a:latin typeface="Calibri"/>
                          <a:ea typeface="Calibri"/>
                          <a:cs typeface="Times New Roman"/>
                        </a:rPr>
                        <a:t>Sunflower Seeds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a:latin typeface="Calibri"/>
                          <a:ea typeface="Calibri"/>
                          <a:cs typeface="Times New Roman"/>
                        </a:rPr>
                        <a:t>Wheat</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31</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6</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3.3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15.3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14.3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29.6</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dirty="0" smtClean="0">
                          <a:solidFill>
                            <a:srgbClr val="FF0000"/>
                          </a:solidFill>
                          <a:latin typeface="Calibri"/>
                          <a:ea typeface="Calibri"/>
                          <a:cs typeface="Times New Roman"/>
                        </a:rPr>
                        <a:t>54.6</a:t>
                      </a:r>
                      <a:endParaRPr lang="en-US" sz="900" b="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16.3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a:latin typeface="Calibri"/>
                          <a:ea typeface="Calibri"/>
                          <a:cs typeface="Times New Roman"/>
                        </a:rPr>
                        <a:t>Lentils</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15</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8.3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5.3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14</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12.6</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32.3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21</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14.6</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650">
                <a:tc vMerge="1">
                  <a:txBody>
                    <a:bodyPr/>
                    <a:lstStyle/>
                    <a:p>
                      <a:endParaRPr lang="en-US"/>
                    </a:p>
                  </a:txBody>
                  <a:tcPr/>
                </a:tc>
                <a:tc>
                  <a:txBody>
                    <a:bodyPr/>
                    <a:lstStyle/>
                    <a:p>
                      <a:pPr marL="0" marR="0">
                        <a:lnSpc>
                          <a:spcPct val="115000"/>
                        </a:lnSpc>
                        <a:spcBef>
                          <a:spcPts val="0"/>
                        </a:spcBef>
                        <a:spcAft>
                          <a:spcPts val="0"/>
                        </a:spcAft>
                      </a:pPr>
                      <a:r>
                        <a:rPr lang="en-US" sz="900" dirty="0" smtClean="0">
                          <a:latin typeface="Calibri"/>
                          <a:ea typeface="Calibri"/>
                          <a:cs typeface="Times New Roman"/>
                        </a:rPr>
                        <a:t>Small Red &amp; White Beans</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7.3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12.3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11</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7</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7</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12</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16.6</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dirty="0" smtClean="0">
                          <a:latin typeface="Calibri"/>
                          <a:ea typeface="Calibri"/>
                          <a:cs typeface="Times New Roman"/>
                        </a:rPr>
                        <a:t>Kidney Beans</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9</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7.3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10</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10</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4.6</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7.8</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19.3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18.3</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50">
                <a:tc vMerge="1">
                  <a:txBody>
                    <a:bodyPr/>
                    <a:lstStyle/>
                    <a:p>
                      <a:endParaRPr lang="en-US"/>
                    </a:p>
                  </a:txBody>
                  <a:tcPr/>
                </a:tc>
                <a:tc>
                  <a:txBody>
                    <a:bodyPr/>
                    <a:lstStyle/>
                    <a:p>
                      <a:pPr marL="0" marR="0">
                        <a:lnSpc>
                          <a:spcPct val="115000"/>
                        </a:lnSpc>
                        <a:spcBef>
                          <a:spcPts val="0"/>
                        </a:spcBef>
                        <a:spcAft>
                          <a:spcPts val="0"/>
                        </a:spcAft>
                      </a:pPr>
                      <a:r>
                        <a:rPr lang="en-US" sz="900" dirty="0">
                          <a:latin typeface="Calibri"/>
                          <a:ea typeface="Calibri"/>
                          <a:cs typeface="Times New Roman"/>
                        </a:rPr>
                        <a:t>Rice</a:t>
                      </a: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5.5</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21.7</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10</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24</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6.3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6.3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i="1" dirty="0" smtClean="0">
                          <a:solidFill>
                            <a:srgbClr val="FF0000"/>
                          </a:solidFill>
                          <a:latin typeface="Calibri"/>
                          <a:ea typeface="Calibri"/>
                          <a:cs typeface="Times New Roman"/>
                        </a:rPr>
                        <a:t>17</a:t>
                      </a:r>
                      <a:endParaRPr lang="en-US" sz="900" b="1" i="1" dirty="0">
                        <a:solidFill>
                          <a:srgbClr val="FF0000"/>
                        </a:solidFill>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smtClean="0">
                          <a:latin typeface="Calibri"/>
                          <a:ea typeface="Calibri"/>
                          <a:cs typeface="Times New Roman"/>
                        </a:rPr>
                        <a:t>7.3</a:t>
                      </a: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latin typeface="Calibri"/>
                        <a:ea typeface="Calibri"/>
                        <a:cs typeface="Times New Roman"/>
                      </a:endParaRPr>
                    </a:p>
                  </a:txBody>
                  <a:tcPr marL="55766" marR="557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31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Data Table 2. Fill in this table during class discussion, recording the average yield for each predator.</a:t>
            </a: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70350" y="609600"/>
            <a:ext cx="5149850" cy="1143000"/>
          </a:xfrm>
        </p:spPr>
        <p:txBody>
          <a:bodyPr>
            <a:normAutofit fontScale="90000"/>
          </a:bodyPr>
          <a:lstStyle/>
          <a:p>
            <a:r>
              <a:rPr lang="en-US" dirty="0" smtClean="0"/>
              <a:t>Darwin – The Origin of Species</a:t>
            </a:r>
            <a:endParaRPr lang="en-US" dirty="0"/>
          </a:p>
        </p:txBody>
      </p:sp>
      <p:sp>
        <p:nvSpPr>
          <p:cNvPr id="3" name="Content Placeholder 2"/>
          <p:cNvSpPr>
            <a:spLocks noGrp="1"/>
          </p:cNvSpPr>
          <p:nvPr>
            <p:ph idx="1"/>
          </p:nvPr>
        </p:nvSpPr>
        <p:spPr>
          <a:xfrm>
            <a:off x="37706" y="2514600"/>
            <a:ext cx="9106293" cy="3611563"/>
          </a:xfrm>
        </p:spPr>
        <p:txBody>
          <a:bodyPr>
            <a:normAutofit/>
          </a:bodyPr>
          <a:lstStyle/>
          <a:p>
            <a:pPr marL="0" indent="0">
              <a:buNone/>
            </a:pPr>
            <a:r>
              <a:rPr lang="en-US" sz="2800" dirty="0" smtClean="0"/>
              <a:t>1</a:t>
            </a:r>
            <a:r>
              <a:rPr lang="en-US" sz="2800" baseline="30000" dirty="0" smtClean="0"/>
              <a:t>st</a:t>
            </a:r>
            <a:r>
              <a:rPr lang="en-US" sz="2800" dirty="0" smtClean="0"/>
              <a:t> – Species of organisms inhabiting Earth today descended from ancestral species.</a:t>
            </a:r>
          </a:p>
          <a:p>
            <a:pPr marL="0" indent="0">
              <a:buNone/>
            </a:pPr>
            <a:r>
              <a:rPr lang="en-US" sz="2800" dirty="0" smtClean="0"/>
              <a:t>2</a:t>
            </a:r>
            <a:r>
              <a:rPr lang="en-US" sz="2800" baseline="30000" dirty="0" smtClean="0"/>
              <a:t>nd</a:t>
            </a:r>
            <a:r>
              <a:rPr lang="en-US" sz="2800" dirty="0" smtClean="0"/>
              <a:t> – Mechanism for evolution  - Natural Selection, populations of organisms change over time &amp; those with favorable characteristics produce more offspring than others.</a:t>
            </a:r>
          </a:p>
          <a:p>
            <a:pPr marL="0" indent="0">
              <a:buNone/>
            </a:pPr>
            <a:r>
              <a:rPr lang="en-US" sz="2800" dirty="0" smtClean="0"/>
              <a:t>The result is evolutionary adaptation, inherited characteristics enhance organisms survival.</a:t>
            </a:r>
            <a:endParaRPr lang="en-US" sz="2800" dirty="0"/>
          </a:p>
        </p:txBody>
      </p:sp>
      <p:pic>
        <p:nvPicPr>
          <p:cNvPr id="2050" name="Picture 2" descr="http://1.bp.blogspot.com/_Ki7LkhJ3QIg/S9Xyv8ZqpXI/AAAAAAAAADI/JJGGIM70phQ/s1600/naturalselection1.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707" y="-786"/>
            <a:ext cx="3914775" cy="2590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5530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7070"/>
            <a:ext cx="9144000" cy="769070"/>
          </a:xfrm>
        </p:spPr>
        <p:txBody>
          <a:bodyPr>
            <a:normAutofit fontScale="90000"/>
          </a:bodyPr>
          <a:lstStyle/>
          <a:p>
            <a:r>
              <a:rPr lang="en-US" sz="3100" dirty="0" smtClean="0"/>
              <a:t>Historical Context</a:t>
            </a:r>
            <a:br>
              <a:rPr lang="en-US" sz="3100" dirty="0" smtClean="0"/>
            </a:br>
            <a:r>
              <a:rPr lang="en-US" sz="2700" dirty="0"/>
              <a:t>A</a:t>
            </a:r>
            <a:r>
              <a:rPr lang="en-US" sz="2700" dirty="0" smtClean="0"/>
              <a:t>merican Revolution 1776, French Revolution 1789, U. S. Civil War 1860</a:t>
            </a:r>
            <a:endParaRPr lang="en-US" sz="2700" dirty="0"/>
          </a:p>
        </p:txBody>
      </p:sp>
      <p:sp>
        <p:nvSpPr>
          <p:cNvPr id="3" name="Content Placeholder 2"/>
          <p:cNvSpPr>
            <a:spLocks noGrp="1"/>
          </p:cNvSpPr>
          <p:nvPr>
            <p:ph idx="1"/>
          </p:nvPr>
        </p:nvSpPr>
        <p:spPr>
          <a:xfrm>
            <a:off x="0" y="685800"/>
            <a:ext cx="9144000" cy="6172200"/>
          </a:xfrm>
        </p:spPr>
        <p:txBody>
          <a:bodyPr>
            <a:normAutofit fontScale="47500" lnSpcReduction="20000"/>
          </a:bodyPr>
          <a:lstStyle/>
          <a:p>
            <a:r>
              <a:rPr lang="en-US" sz="4400" dirty="0" smtClean="0"/>
              <a:t>Linnaeus (taxonomy, Genus, species) – Phylogeny, helped Darwin later name species. K,P,C,O,F,G,s</a:t>
            </a:r>
          </a:p>
          <a:p>
            <a:r>
              <a:rPr lang="en-US" sz="4400" dirty="0" smtClean="0"/>
              <a:t>Hutton (gradualism) – profound change in organisms develop in a slow continuous process.</a:t>
            </a:r>
          </a:p>
          <a:p>
            <a:r>
              <a:rPr lang="en-US" sz="4400" dirty="0" smtClean="0"/>
              <a:t>Lamarck (evolution) – wrong (inheritance of acquired characteristics), but on the right track, lines of decent, use &amp; disuse</a:t>
            </a:r>
          </a:p>
          <a:p>
            <a:r>
              <a:rPr lang="en-US" sz="4400" dirty="0" smtClean="0"/>
              <a:t>Malthus (populations) – struggle for existence due to resources available, capacity to overproduce offspring.</a:t>
            </a:r>
          </a:p>
          <a:p>
            <a:r>
              <a:rPr lang="en-US" sz="4400" dirty="0" smtClean="0"/>
              <a:t>Cuvier (paleontology)-but believe that species could never evolve.</a:t>
            </a:r>
          </a:p>
          <a:p>
            <a:r>
              <a:rPr lang="en-US" sz="4400" dirty="0" smtClean="0"/>
              <a:t>Lyell (Uniformitarianism, geologist)- the rates of geologic processes operate the same today as in the past.</a:t>
            </a:r>
          </a:p>
          <a:p>
            <a:r>
              <a:rPr lang="en-US" sz="4400" dirty="0" smtClean="0"/>
              <a:t>Darwin (Evolution Natural Selection)- Strongly influence by Hutton &amp; Lyell.  Geologic change – slow &amp; continuous, thus adds up to a substantial change.</a:t>
            </a:r>
          </a:p>
          <a:p>
            <a:r>
              <a:rPr lang="en-US" sz="4400" dirty="0" smtClean="0"/>
              <a:t>Mendel (Inheritance) – Pea plants – Complete dominance, monohybrid X</a:t>
            </a:r>
          </a:p>
          <a:p>
            <a:r>
              <a:rPr lang="en-US" sz="4400" dirty="0" smtClean="0"/>
              <a:t>Wallace (Evolution) – came to the same conclusion as Darwin and asked Darwin to read his paper.  As a result it forced Darwin to publish before him. </a:t>
            </a:r>
          </a:p>
          <a:p>
            <a:endParaRPr lang="en-US" sz="4400" dirty="0" smtClean="0"/>
          </a:p>
          <a:p>
            <a:endParaRPr lang="en-US" dirty="0" smtClean="0"/>
          </a:p>
          <a:p>
            <a:endParaRPr lang="en-US" dirty="0"/>
          </a:p>
        </p:txBody>
      </p:sp>
    </p:spTree>
    <p:extLst>
      <p:ext uri="{BB962C8B-B14F-4D97-AF65-F5344CB8AC3E}">
        <p14:creationId xmlns:p14="http://schemas.microsoft.com/office/powerpoint/2010/main" xmlns="" val="247172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http://www.answersingenesis.org/assets/images/articles/ee/v2/whale-vestigial-structure.jpg"/>
          <p:cNvPicPr>
            <a:picLocks noChangeAspect="1" noChangeArrowheads="1"/>
          </p:cNvPicPr>
          <p:nvPr/>
        </p:nvPicPr>
        <p:blipFill>
          <a:blip r:embed="rId2" cstate="print"/>
          <a:srcRect/>
          <a:stretch>
            <a:fillRect/>
          </a:stretch>
        </p:blipFill>
        <p:spPr bwMode="auto">
          <a:xfrm>
            <a:off x="533400" y="1420834"/>
            <a:ext cx="8128654" cy="543716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a:bodyPr>
          <a:lstStyle/>
          <a:p>
            <a:r>
              <a:rPr lang="en-US" sz="2800" dirty="0" smtClean="0"/>
              <a:t>Origin of Species</a:t>
            </a:r>
            <a:endParaRPr lang="en-US" sz="2800" dirty="0"/>
          </a:p>
        </p:txBody>
      </p:sp>
      <p:sp>
        <p:nvSpPr>
          <p:cNvPr id="3" name="Content Placeholder 2"/>
          <p:cNvSpPr>
            <a:spLocks noGrp="1"/>
          </p:cNvSpPr>
          <p:nvPr>
            <p:ph idx="1"/>
          </p:nvPr>
        </p:nvSpPr>
        <p:spPr>
          <a:xfrm>
            <a:off x="0" y="457200"/>
            <a:ext cx="9144000" cy="5668963"/>
          </a:xfrm>
        </p:spPr>
        <p:txBody>
          <a:bodyPr>
            <a:normAutofit fontScale="85000" lnSpcReduction="20000"/>
          </a:bodyPr>
          <a:lstStyle/>
          <a:p>
            <a:r>
              <a:rPr lang="en-US" b="1" dirty="0" smtClean="0"/>
              <a:t>Occurrence of Evolution </a:t>
            </a:r>
            <a:r>
              <a:rPr lang="en-US" dirty="0" smtClean="0"/>
              <a:t>– explanation of life’s unity &amp; diversity</a:t>
            </a:r>
          </a:p>
          <a:p>
            <a:r>
              <a:rPr lang="en-US" dirty="0" smtClean="0"/>
              <a:t>Natural Selection is its Mechanism for adaptive evolution.</a:t>
            </a:r>
          </a:p>
          <a:p>
            <a:r>
              <a:rPr lang="en-US" dirty="0" smtClean="0"/>
              <a:t>Darwin did not use the word evolution until the last paragraph of his book, instead he used descent with modification.</a:t>
            </a:r>
          </a:p>
          <a:p>
            <a:r>
              <a:rPr lang="en-US" dirty="0" smtClean="0"/>
              <a:t>Darwin’s Main Ideas: *Read P. 435 Observations &amp; Inferences</a:t>
            </a:r>
          </a:p>
          <a:p>
            <a:r>
              <a:rPr lang="en-US" dirty="0" smtClean="0"/>
              <a:t>Natural Selection is differential success in reproduction (unequal ability of individuals to survive and reproduce).</a:t>
            </a:r>
          </a:p>
          <a:p>
            <a:r>
              <a:rPr lang="en-US" dirty="0" smtClean="0"/>
              <a:t>Natural Selection occurs through an interaction between the environment and the variability inherent amount the individual organisms making up a population.</a:t>
            </a:r>
          </a:p>
          <a:p>
            <a:r>
              <a:rPr lang="en-US" dirty="0" smtClean="0"/>
              <a:t>The product of natural selection is the adaptation of populations of organisms to their environment.</a:t>
            </a:r>
          </a:p>
          <a:p>
            <a:endParaRPr lang="en-US" dirty="0" smtClean="0"/>
          </a:p>
          <a:p>
            <a:endParaRPr lang="en-US" dirty="0"/>
          </a:p>
        </p:txBody>
      </p:sp>
    </p:spTree>
    <p:extLst>
      <p:ext uri="{BB962C8B-B14F-4D97-AF65-F5344CB8AC3E}">
        <p14:creationId xmlns:p14="http://schemas.microsoft.com/office/powerpoint/2010/main" xmlns="" val="165604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a:bodyPr>
          <a:lstStyle/>
          <a:p>
            <a:r>
              <a:rPr lang="en-US" sz="2800" dirty="0" smtClean="0"/>
              <a:t>Evidence for Evolution</a:t>
            </a:r>
            <a:endParaRPr lang="en-US" sz="2800" dirty="0"/>
          </a:p>
        </p:txBody>
      </p:sp>
      <p:sp>
        <p:nvSpPr>
          <p:cNvPr id="3" name="Content Placeholder 2"/>
          <p:cNvSpPr>
            <a:spLocks noGrp="1"/>
          </p:cNvSpPr>
          <p:nvPr>
            <p:ph idx="1"/>
          </p:nvPr>
        </p:nvSpPr>
        <p:spPr>
          <a:xfrm>
            <a:off x="0" y="533400"/>
            <a:ext cx="9178636" cy="6324600"/>
          </a:xfrm>
        </p:spPr>
        <p:txBody>
          <a:bodyPr>
            <a:normAutofit fontScale="70000" lnSpcReduction="20000"/>
          </a:bodyPr>
          <a:lstStyle/>
          <a:p>
            <a:r>
              <a:rPr lang="en-US" dirty="0"/>
              <a:t>Example: Camouflage – flower </a:t>
            </a:r>
            <a:r>
              <a:rPr lang="en-US" dirty="0" err="1"/>
              <a:t>mantid</a:t>
            </a:r>
            <a:r>
              <a:rPr lang="en-US" dirty="0"/>
              <a:t>, tree </a:t>
            </a:r>
            <a:r>
              <a:rPr lang="en-US" dirty="0" err="1"/>
              <a:t>mantid</a:t>
            </a:r>
            <a:r>
              <a:rPr lang="en-US" dirty="0"/>
              <a:t>, SA </a:t>
            </a:r>
            <a:r>
              <a:rPr lang="en-US" dirty="0" err="1"/>
              <a:t>mantid</a:t>
            </a:r>
            <a:r>
              <a:rPr lang="en-US" dirty="0"/>
              <a:t>.</a:t>
            </a:r>
          </a:p>
          <a:p>
            <a:r>
              <a:rPr lang="en-US" dirty="0"/>
              <a:t>Populations in evolution, not individuals</a:t>
            </a:r>
          </a:p>
          <a:p>
            <a:r>
              <a:rPr lang="en-US" dirty="0"/>
              <a:t>Inherited adaptations that can evolve in a population</a:t>
            </a:r>
          </a:p>
          <a:p>
            <a:r>
              <a:rPr lang="en-US" dirty="0"/>
              <a:t>Natural Selection in Action – Insecticides and antibiotics, drug resistant HIV</a:t>
            </a:r>
          </a:p>
          <a:p>
            <a:r>
              <a:rPr lang="en-US" dirty="0" smtClean="0"/>
              <a:t>Homology – </a:t>
            </a:r>
            <a:r>
              <a:rPr lang="en-US" dirty="0"/>
              <a:t>s</a:t>
            </a:r>
            <a:r>
              <a:rPr lang="en-US" dirty="0" smtClean="0"/>
              <a:t>imilarity in characteristics resulting from common ancestry</a:t>
            </a:r>
          </a:p>
          <a:p>
            <a:r>
              <a:rPr lang="en-US" dirty="0" smtClean="0"/>
              <a:t>Homologous structures – structures may have different function, yet have similar structure and show relationship of a common ancestor.</a:t>
            </a:r>
          </a:p>
          <a:p>
            <a:r>
              <a:rPr lang="en-US" dirty="0" smtClean="0"/>
              <a:t>Vestigial Organs – historical remnants of structure that had importance in ancestors, but are no longer used in present day species.</a:t>
            </a:r>
          </a:p>
          <a:p>
            <a:pPr lvl="1"/>
            <a:r>
              <a:rPr lang="en-US" dirty="0" smtClean="0"/>
              <a:t>Example – Pelvis of snake or whale</a:t>
            </a:r>
          </a:p>
          <a:p>
            <a:r>
              <a:rPr lang="en-US" dirty="0" smtClean="0"/>
              <a:t>Embryological Homologies – embryological development  have pharyngeal pouches at some stage of development</a:t>
            </a:r>
          </a:p>
          <a:p>
            <a:r>
              <a:rPr lang="en-US" dirty="0" smtClean="0"/>
              <a:t>Molecular Homologies – all species of life use the same </a:t>
            </a:r>
            <a:r>
              <a:rPr lang="en-US" dirty="0"/>
              <a:t>b</a:t>
            </a:r>
            <a:r>
              <a:rPr lang="en-US" dirty="0" smtClean="0"/>
              <a:t>asic </a:t>
            </a:r>
            <a:r>
              <a:rPr lang="en-US" dirty="0"/>
              <a:t>g</a:t>
            </a:r>
            <a:r>
              <a:rPr lang="en-US" dirty="0" smtClean="0"/>
              <a:t>enetic machinery of DNA and RNA, &amp; the Genetic Code is universal.</a:t>
            </a:r>
          </a:p>
          <a:p>
            <a:r>
              <a:rPr lang="en-US" dirty="0" smtClean="0"/>
              <a:t>Homologies &amp; Tree of Life – a branching pattern showing evolutionary relationships of organisms.</a:t>
            </a:r>
            <a:endParaRPr lang="en-US" dirty="0"/>
          </a:p>
        </p:txBody>
      </p:sp>
    </p:spTree>
    <p:extLst>
      <p:ext uri="{BB962C8B-B14F-4D97-AF65-F5344CB8AC3E}">
        <p14:creationId xmlns:p14="http://schemas.microsoft.com/office/powerpoint/2010/main" xmlns="" val="320404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Population genetics</a:t>
            </a:r>
            <a:endParaRPr lang="en-US" dirty="0"/>
          </a:p>
        </p:txBody>
      </p:sp>
      <p:sp>
        <p:nvSpPr>
          <p:cNvPr id="3" name="Content Placeholder 2"/>
          <p:cNvSpPr>
            <a:spLocks noGrp="1"/>
          </p:cNvSpPr>
          <p:nvPr>
            <p:ph idx="1"/>
          </p:nvPr>
        </p:nvSpPr>
        <p:spPr>
          <a:xfrm>
            <a:off x="2309" y="838200"/>
            <a:ext cx="8686800" cy="5440363"/>
          </a:xfrm>
        </p:spPr>
        <p:txBody>
          <a:bodyPr>
            <a:normAutofit fontScale="92500" lnSpcReduction="10000"/>
          </a:bodyPr>
          <a:lstStyle/>
          <a:p>
            <a:r>
              <a:rPr lang="en-US" dirty="0" smtClean="0"/>
              <a:t>A populations gene pool is defined by its allele frequencies.</a:t>
            </a:r>
          </a:p>
          <a:p>
            <a:r>
              <a:rPr lang="en-US" dirty="0" smtClean="0"/>
              <a:t>Hardy Weinberg describes a non-evolving population</a:t>
            </a:r>
          </a:p>
          <a:p>
            <a:r>
              <a:rPr lang="en-US" dirty="0" smtClean="0"/>
              <a:t>Population Genetics – studies the genetics </a:t>
            </a:r>
            <a:r>
              <a:rPr lang="en-US" dirty="0"/>
              <a:t>v</a:t>
            </a:r>
            <a:r>
              <a:rPr lang="en-US" dirty="0" smtClean="0"/>
              <a:t>ariation within populations &amp; quantifies the variations.</a:t>
            </a:r>
          </a:p>
          <a:p>
            <a:r>
              <a:rPr lang="en-US" dirty="0" smtClean="0"/>
              <a:t>Gene pool – all the alleles of the individual in a population at a certain gene loci.</a:t>
            </a:r>
          </a:p>
          <a:p>
            <a:r>
              <a:rPr lang="en-US" dirty="0" smtClean="0"/>
              <a:t>What is the allelic frequency of a population of 500 flowers R (red) r (white). 20 are homozygous recessive (</a:t>
            </a:r>
            <a:r>
              <a:rPr lang="en-US" dirty="0" err="1" smtClean="0"/>
              <a:t>rr</a:t>
            </a:r>
            <a:r>
              <a:rPr lang="en-US" dirty="0" smtClean="0"/>
              <a:t>)?</a:t>
            </a:r>
            <a:endParaRPr lang="en-US" dirty="0"/>
          </a:p>
        </p:txBody>
      </p:sp>
    </p:spTree>
    <p:extLst>
      <p:ext uri="{BB962C8B-B14F-4D97-AF65-F5344CB8AC3E}">
        <p14:creationId xmlns:p14="http://schemas.microsoft.com/office/powerpoint/2010/main" xmlns="" val="386529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Microevolution</a:t>
            </a:r>
            <a:endParaRPr lang="en-US" dirty="0"/>
          </a:p>
        </p:txBody>
      </p:sp>
      <p:sp>
        <p:nvSpPr>
          <p:cNvPr id="3" name="Content Placeholder 2"/>
          <p:cNvSpPr>
            <a:spLocks noGrp="1"/>
          </p:cNvSpPr>
          <p:nvPr>
            <p:ph idx="1"/>
          </p:nvPr>
        </p:nvSpPr>
        <p:spPr>
          <a:xfrm>
            <a:off x="0" y="1066800"/>
            <a:ext cx="9144000" cy="5059363"/>
          </a:xfrm>
        </p:spPr>
        <p:txBody>
          <a:bodyPr>
            <a:normAutofit fontScale="70000" lnSpcReduction="20000"/>
          </a:bodyPr>
          <a:lstStyle/>
          <a:p>
            <a:r>
              <a:rPr lang="en-US" dirty="0" smtClean="0"/>
              <a:t>A generation – to – generation change in a population’s frequencies of alleles.</a:t>
            </a:r>
          </a:p>
          <a:p>
            <a:r>
              <a:rPr lang="en-US" dirty="0" smtClean="0"/>
              <a:t>Causes of Microevolution</a:t>
            </a:r>
          </a:p>
          <a:p>
            <a:pPr lvl="1"/>
            <a:r>
              <a:rPr lang="en-US" dirty="0" smtClean="0"/>
              <a:t>Genetics Drift – the smaller the sample, the greater the chance of deviation from an idealized result that is due to chance.</a:t>
            </a:r>
          </a:p>
          <a:p>
            <a:pPr lvl="2"/>
            <a:r>
              <a:rPr lang="en-US" b="1" dirty="0" smtClean="0"/>
              <a:t>Bottleneck Effect </a:t>
            </a:r>
            <a:r>
              <a:rPr lang="en-US" dirty="0" smtClean="0"/>
              <a:t>– disasters, natural or man made reduce the size of a population drastically.  The survivors may not be representative of the original population.</a:t>
            </a:r>
          </a:p>
          <a:p>
            <a:pPr lvl="2"/>
            <a:r>
              <a:rPr lang="en-US" dirty="0" smtClean="0"/>
              <a:t>Reduces the overall genetic variability of the population ex. Cheetah</a:t>
            </a:r>
          </a:p>
          <a:p>
            <a:pPr lvl="2"/>
            <a:r>
              <a:rPr lang="en-US" b="1" dirty="0"/>
              <a:t>Founder Effect </a:t>
            </a:r>
            <a:r>
              <a:rPr lang="en-US" dirty="0" smtClean="0"/>
              <a:t>– a few individuals of a larger population colonize an isolated island, lake, or new habitat. Ex. </a:t>
            </a:r>
            <a:r>
              <a:rPr lang="en-US" dirty="0" err="1" smtClean="0"/>
              <a:t>Triatan</a:t>
            </a:r>
            <a:r>
              <a:rPr lang="en-US" dirty="0" smtClean="0"/>
              <a:t> da </a:t>
            </a:r>
            <a:r>
              <a:rPr lang="en-US" dirty="0" err="1" smtClean="0"/>
              <a:t>Chunha</a:t>
            </a:r>
            <a:r>
              <a:rPr lang="en-US" dirty="0" smtClean="0"/>
              <a:t> island, retinitis </a:t>
            </a:r>
            <a:r>
              <a:rPr lang="en-US" dirty="0" err="1" smtClean="0"/>
              <a:t>pigmentosa</a:t>
            </a:r>
            <a:r>
              <a:rPr lang="en-US" dirty="0" smtClean="0"/>
              <a:t> (frequency much higher, than mainland population)</a:t>
            </a:r>
          </a:p>
          <a:p>
            <a:pPr lvl="1"/>
            <a:r>
              <a:rPr lang="en-US" dirty="0" smtClean="0"/>
              <a:t>Natural Selection </a:t>
            </a:r>
          </a:p>
          <a:p>
            <a:pPr lvl="2"/>
            <a:r>
              <a:rPr lang="en-US" dirty="0" smtClean="0"/>
              <a:t>Differential survival,-predators, pollinators, camouflage, mimicry, defenses</a:t>
            </a:r>
          </a:p>
          <a:p>
            <a:pPr lvl="1"/>
            <a:r>
              <a:rPr lang="en-US" dirty="0" smtClean="0"/>
              <a:t>Gene Flow – immigration, emigration of individuals to &amp; from populations</a:t>
            </a:r>
          </a:p>
          <a:p>
            <a:pPr lvl="1"/>
            <a:r>
              <a:rPr lang="en-US" dirty="0" smtClean="0"/>
              <a:t>Mutations – change in organism’s DNA, transmitted to gametes can immediately change the gene pool</a:t>
            </a:r>
            <a:endParaRPr lang="en-US" dirty="0"/>
          </a:p>
        </p:txBody>
      </p:sp>
    </p:spTree>
    <p:extLst>
      <p:ext uri="{BB962C8B-B14F-4D97-AF65-F5344CB8AC3E}">
        <p14:creationId xmlns:p14="http://schemas.microsoft.com/office/powerpoint/2010/main" xmlns="" val="35556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545"/>
            <a:ext cx="8229600" cy="773545"/>
          </a:xfrm>
        </p:spPr>
        <p:txBody>
          <a:bodyPr/>
          <a:lstStyle/>
          <a:p>
            <a:r>
              <a:rPr lang="en-US" dirty="0" smtClean="0"/>
              <a:t>Genetic Variation</a:t>
            </a:r>
            <a:endParaRPr lang="en-US" dirty="0"/>
          </a:p>
        </p:txBody>
      </p:sp>
      <p:sp>
        <p:nvSpPr>
          <p:cNvPr id="3" name="Content Placeholder 2"/>
          <p:cNvSpPr>
            <a:spLocks noGrp="1"/>
          </p:cNvSpPr>
          <p:nvPr>
            <p:ph idx="1"/>
          </p:nvPr>
        </p:nvSpPr>
        <p:spPr>
          <a:xfrm>
            <a:off x="0" y="762000"/>
            <a:ext cx="9144000" cy="5364163"/>
          </a:xfrm>
        </p:spPr>
        <p:txBody>
          <a:bodyPr>
            <a:normAutofit fontScale="70000" lnSpcReduction="20000"/>
          </a:bodyPr>
          <a:lstStyle/>
          <a:p>
            <a:r>
              <a:rPr lang="en-US" dirty="0" smtClean="0"/>
              <a:t>Quantitative variation usually indicates polygenic inheritance ( additive effect of two or more genes  on a single phenotype</a:t>
            </a:r>
          </a:p>
          <a:p>
            <a:r>
              <a:rPr lang="en-US" dirty="0" smtClean="0"/>
              <a:t>Polymorphism – Blood types – A, B, O, AB, applies to discrete characters, two or more forms; human height (polygenic) is not an example polymorphism</a:t>
            </a:r>
          </a:p>
          <a:p>
            <a:r>
              <a:rPr lang="en-US" dirty="0" smtClean="0"/>
              <a:t>Geographic variation – differences in gene pools between populations due to some environmental factors.</a:t>
            </a:r>
          </a:p>
          <a:p>
            <a:r>
              <a:rPr lang="en-US" dirty="0" smtClean="0"/>
              <a:t>Mutation – new alleles  or change in the nucleotide sequence of DNA.</a:t>
            </a:r>
          </a:p>
          <a:p>
            <a:r>
              <a:rPr lang="en-US" dirty="0" smtClean="0"/>
              <a:t>Sexual Recombination – meiosis, 1 chromosome inherited from each parent, crossing over (prophase 1), segregate randomly into separate gametes, random union of egg and sperm</a:t>
            </a:r>
          </a:p>
          <a:p>
            <a:r>
              <a:rPr lang="en-US" dirty="0" err="1" smtClean="0"/>
              <a:t>Diploidy</a:t>
            </a:r>
            <a:r>
              <a:rPr lang="en-US" dirty="0" smtClean="0"/>
              <a:t>- having 2 alleles for each trait, recessive is hidden by the dominant allele, (not exposed to NS) but if the environment changes, the heterozygote may be selected for or even the homozygous recessive.</a:t>
            </a:r>
          </a:p>
          <a:p>
            <a:r>
              <a:rPr lang="en-US" dirty="0" smtClean="0"/>
              <a:t>Heterozygote advantage – Sickle Cell Anemia, resistant to malaria</a:t>
            </a:r>
          </a:p>
          <a:p>
            <a:r>
              <a:rPr lang="en-US" dirty="0" smtClean="0"/>
              <a:t>Neutral variation – human fingerprints</a:t>
            </a:r>
            <a:endParaRPr lang="en-US" dirty="0"/>
          </a:p>
        </p:txBody>
      </p:sp>
    </p:spTree>
    <p:extLst>
      <p:ext uri="{BB962C8B-B14F-4D97-AF65-F5344CB8AC3E}">
        <p14:creationId xmlns:p14="http://schemas.microsoft.com/office/powerpoint/2010/main" xmlns="" val="374603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725</TotalTime>
  <Words>1333</Words>
  <Application>Microsoft Office PowerPoint</Application>
  <PresentationFormat>On-screen Show (4:3)</PresentationFormat>
  <Paragraphs>176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CH 22, 23 &amp; 24</vt:lpstr>
      <vt:lpstr>Darwin – The Origin of Species</vt:lpstr>
      <vt:lpstr>Historical Context American Revolution 1776, French Revolution 1789, U. S. Civil War 1860</vt:lpstr>
      <vt:lpstr>Slide 4</vt:lpstr>
      <vt:lpstr>Origin of Species</vt:lpstr>
      <vt:lpstr>Evidence for Evolution</vt:lpstr>
      <vt:lpstr>Population genetics</vt:lpstr>
      <vt:lpstr>Microevolution</vt:lpstr>
      <vt:lpstr>Genetic Variation</vt:lpstr>
      <vt:lpstr>Natural Selection Mechanism of Adaptive Evolution</vt:lpstr>
      <vt:lpstr>The Origin of species </vt:lpstr>
      <vt:lpstr>Homework!</vt:lpstr>
      <vt:lpstr>2008 Form B FRQ Q#3 </vt:lpstr>
      <vt:lpstr>Slide 14</vt:lpstr>
      <vt:lpstr>Slide 15</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22, 23 &amp;24</dc:title>
  <dc:creator>Jennifer Marie McAllister</dc:creator>
  <cp:lastModifiedBy>Administrator</cp:lastModifiedBy>
  <cp:revision>33</cp:revision>
  <dcterms:created xsi:type="dcterms:W3CDTF">2011-10-23T01:17:00Z</dcterms:created>
  <dcterms:modified xsi:type="dcterms:W3CDTF">2011-10-27T13:54:15Z</dcterms:modified>
</cp:coreProperties>
</file>