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A0D24-63B3-4BFB-BFC7-223FB6C865B7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A0FFD-29E7-49CB-8FFC-3C8A2B142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ts.edu/~gdallal/dof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130425"/>
            <a:ext cx="5715000" cy="1470025"/>
          </a:xfrm>
        </p:spPr>
        <p:txBody>
          <a:bodyPr/>
          <a:lstStyle/>
          <a:p>
            <a:r>
              <a:rPr lang="en-US" dirty="0" smtClean="0"/>
              <a:t>Lab #7</a:t>
            </a:r>
            <a:br>
              <a:rPr lang="en-US" dirty="0" smtClean="0"/>
            </a:br>
            <a:r>
              <a:rPr lang="en-US" dirty="0" smtClean="0"/>
              <a:t>Genetics of Organisms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Fast growth plant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&amp; 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Corn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phenotypic ratio of a monohybrid cross?</a:t>
            </a:r>
          </a:p>
          <a:p>
            <a:r>
              <a:rPr lang="en-US" dirty="0" smtClean="0"/>
              <a:t>How many would you expect to be homozygous dominant or heterozygous out of 84?</a:t>
            </a:r>
          </a:p>
          <a:p>
            <a:r>
              <a:rPr lang="en-US" dirty="0" smtClean="0"/>
              <a:t>How many would you expect to be homozygous recessive out of 84?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difference explained by random chance or a variation in the sample?</a:t>
            </a:r>
          </a:p>
          <a:p>
            <a:r>
              <a:rPr lang="en-US" dirty="0" smtClean="0"/>
              <a:t>If we were doing medical studies on people…?</a:t>
            </a:r>
          </a:p>
          <a:p>
            <a:r>
              <a:rPr lang="en-US" dirty="0" smtClean="0"/>
              <a:t>Chi-square analysis is performed to test the validity of a </a:t>
            </a:r>
            <a:r>
              <a:rPr lang="en-US" b="1" dirty="0" smtClean="0"/>
              <a:t>null hypothesis </a:t>
            </a:r>
            <a:r>
              <a:rPr lang="en-US" dirty="0" smtClean="0"/>
              <a:t>(no statistically significant difference) or a test indicates that the data vary too much from the expected 3:1 then an </a:t>
            </a:r>
            <a:r>
              <a:rPr lang="en-US" b="1" dirty="0" smtClean="0"/>
              <a:t>alternative hypothesis </a:t>
            </a:r>
            <a:r>
              <a:rPr lang="en-US" dirty="0" smtClean="0"/>
              <a:t>is accepted.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for chi-square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20574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Phenotype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Genotype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Observed (o)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Expected 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(o-e)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GG or </a:t>
                      </a:r>
                      <a:r>
                        <a:rPr lang="en-US" dirty="0" err="1" smtClean="0"/>
                        <a:t>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Albino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mailer.fsu.edu/~slosh/ChiSquareFormul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1"/>
            <a:ext cx="2819400" cy="1064097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3581400"/>
          <a:ext cx="8153397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143000"/>
                <a:gridCol w="1295400"/>
                <a:gridCol w="1371600"/>
                <a:gridCol w="838200"/>
                <a:gridCol w="968826"/>
                <a:gridCol w="1164771"/>
              </a:tblGrid>
              <a:tr h="599440">
                <a:tc>
                  <a:txBody>
                    <a:bodyPr/>
                    <a:lstStyle/>
                    <a:p>
                      <a:r>
                        <a:rPr lang="en-US" dirty="0" smtClean="0"/>
                        <a:t>Phenotype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Genotype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Observed (o)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Expected 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(o-e)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(o-e)2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(o – e)2</a:t>
                      </a:r>
                    </a:p>
                    <a:p>
                      <a:r>
                        <a:rPr lang="en-US" dirty="0" smtClean="0"/>
                        <a:t>     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wings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 wings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Chi-square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Square -Corn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" y="1600200"/>
          <a:ext cx="8686797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632856"/>
                <a:gridCol w="1600200"/>
                <a:gridCol w="838200"/>
                <a:gridCol w="892628"/>
                <a:gridCol w="1240971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Phenotype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Genotype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 Observed (o)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 Expected (e)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(o-e)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(o-e)2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(o – e)2</a:t>
                      </a:r>
                    </a:p>
                    <a:p>
                      <a:r>
                        <a:rPr lang="en-US" dirty="0" smtClean="0"/>
                        <a:t>     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DD, </a:t>
                      </a:r>
                      <a:r>
                        <a:rPr lang="en-US" dirty="0" err="1" smtClean="0"/>
                        <a:t>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&lt;1% </a:t>
                      </a:r>
                      <a:r>
                        <a:rPr lang="en-US" smtClean="0"/>
                        <a:t>statistically valid </a:t>
                      </a:r>
                      <a:r>
                        <a:rPr lang="en-US" smtClean="0">
                          <a:sym typeface="Wingdings" pitchFamily="2" charset="2"/>
                        </a:rPr>
                        <a:t>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Degrees of freedom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“a way of keeping score”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Calculate the chi- square value for these 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many degrees of freedom are there?</a:t>
            </a:r>
          </a:p>
          <a:p>
            <a:pPr marL="514350" indent="-514350">
              <a:buNone/>
            </a:pPr>
            <a:r>
              <a:rPr lang="en-US" dirty="0" smtClean="0"/>
              <a:t>WHY? 2 degrees of freedom.  The parameter for the problem is population characteristic, in this </a:t>
            </a:r>
            <a:r>
              <a:rPr lang="en-US" dirty="0" err="1" smtClean="0"/>
              <a:t>case:Phenotypes</a:t>
            </a:r>
            <a:r>
              <a:rPr lang="en-US" dirty="0" smtClean="0"/>
              <a:t>.  We have 3 phenotypes LL – long, </a:t>
            </a:r>
            <a:r>
              <a:rPr lang="en-US" dirty="0" err="1" smtClean="0"/>
              <a:t>Ll</a:t>
            </a:r>
            <a:r>
              <a:rPr lang="en-US" dirty="0" smtClean="0"/>
              <a:t>- Intermediate, </a:t>
            </a:r>
            <a:r>
              <a:rPr lang="en-US" dirty="0" err="1" smtClean="0"/>
              <a:t>ll</a:t>
            </a:r>
            <a:r>
              <a:rPr lang="en-US" dirty="0" smtClean="0"/>
              <a:t>- short wings.  Each of these phenotypes are independent variables. The degrees of Freedom is calculated by subtracting the parameter from the independent variable, in this case: 3-1 = 2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(chi-square) = 2.2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According to the critical value of X</a:t>
            </a:r>
            <a:r>
              <a:rPr lang="en-US" baseline="30000" dirty="0" smtClean="0"/>
              <a:t>2</a:t>
            </a:r>
            <a:r>
              <a:rPr lang="en-US" dirty="0" smtClean="0"/>
              <a:t>, can you accept or reject the null hypothesis? </a:t>
            </a:r>
          </a:p>
          <a:p>
            <a:pPr marL="514350" indent="-514350">
              <a:buNone/>
            </a:pPr>
            <a:r>
              <a:rPr lang="en-US" dirty="0" smtClean="0"/>
              <a:t>Accept null hypothesis because the observed data results fit the expected results, and are considered significant. .05 = 5% probability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Carolina Fast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Phenotypes</a:t>
            </a:r>
          </a:p>
          <a:p>
            <a:r>
              <a:rPr lang="en-US" dirty="0" smtClean="0"/>
              <a:t>Purple or </a:t>
            </a:r>
            <a:r>
              <a:rPr lang="en-US" dirty="0" err="1" smtClean="0"/>
              <a:t>Nonpurple</a:t>
            </a:r>
            <a:endParaRPr lang="en-US" dirty="0" smtClean="0"/>
          </a:p>
          <a:p>
            <a:r>
              <a:rPr lang="en-US" dirty="0" smtClean="0"/>
              <a:t>Standard or Rosette Dwarf</a:t>
            </a:r>
          </a:p>
          <a:p>
            <a:r>
              <a:rPr lang="en-US" dirty="0" smtClean="0"/>
              <a:t>Cross F1 x F1  What ratio do you expect for both of the traits?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1"/>
          <a:ext cx="8229600" cy="388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4264">
                <a:tc>
                  <a:txBody>
                    <a:bodyPr/>
                    <a:lstStyle/>
                    <a:p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Wrinkled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Dark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Yellow (dark)</a:t>
                      </a:r>
                      <a:endParaRPr lang="en-US" dirty="0"/>
                    </a:p>
                  </a:txBody>
                  <a:tcPr/>
                </a:tc>
              </a:tr>
              <a:tr h="3137670">
                <a:tc>
                  <a:txBody>
                    <a:bodyPr/>
                    <a:lstStyle/>
                    <a:p>
                      <a:r>
                        <a:rPr lang="en-US" dirty="0" smtClean="0"/>
                        <a:t>384</a:t>
                      </a:r>
                    </a:p>
                    <a:p>
                      <a:r>
                        <a:rPr lang="en-US" dirty="0" smtClean="0"/>
                        <a:t>406</a:t>
                      </a:r>
                    </a:p>
                    <a:p>
                      <a:r>
                        <a:rPr lang="en-US" dirty="0" smtClean="0"/>
                        <a:t>572</a:t>
                      </a:r>
                    </a:p>
                    <a:p>
                      <a:r>
                        <a:rPr lang="en-US" dirty="0" smtClean="0"/>
                        <a:t>412</a:t>
                      </a:r>
                    </a:p>
                    <a:p>
                      <a:r>
                        <a:rPr lang="en-US" dirty="0" smtClean="0"/>
                        <a:t>328</a:t>
                      </a:r>
                    </a:p>
                    <a:p>
                      <a:r>
                        <a:rPr lang="en-US" dirty="0" smtClean="0"/>
                        <a:t>416</a:t>
                      </a:r>
                    </a:p>
                    <a:p>
                      <a:r>
                        <a:rPr lang="en-US" dirty="0" smtClean="0"/>
                        <a:t>516</a:t>
                      </a:r>
                    </a:p>
                    <a:p>
                      <a:r>
                        <a:rPr lang="en-US" dirty="0" smtClean="0"/>
                        <a:t>459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928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</a:p>
                    <a:p>
                      <a:r>
                        <a:rPr lang="en-US" dirty="0" smtClean="0"/>
                        <a:t>132 (8 black)</a:t>
                      </a:r>
                    </a:p>
                    <a:p>
                      <a:r>
                        <a:rPr lang="en-US" dirty="0" smtClean="0"/>
                        <a:t>223 (2 black)</a:t>
                      </a:r>
                    </a:p>
                    <a:p>
                      <a:r>
                        <a:rPr lang="en-US" dirty="0" smtClean="0"/>
                        <a:t>127 (8)</a:t>
                      </a:r>
                    </a:p>
                    <a:p>
                      <a:r>
                        <a:rPr lang="en-US" dirty="0" smtClean="0"/>
                        <a:t>172</a:t>
                      </a:r>
                    </a:p>
                    <a:p>
                      <a:r>
                        <a:rPr lang="en-US" dirty="0" smtClean="0"/>
                        <a:t>110</a:t>
                      </a:r>
                    </a:p>
                    <a:p>
                      <a:r>
                        <a:rPr lang="en-US" dirty="0" smtClean="0"/>
                        <a:t>184 (1 black)</a:t>
                      </a:r>
                    </a:p>
                    <a:p>
                      <a:r>
                        <a:rPr lang="en-US" dirty="0" smtClean="0"/>
                        <a:t>164</a:t>
                      </a:r>
                    </a:p>
                    <a:p>
                      <a:r>
                        <a:rPr lang="en-US" dirty="0" smtClean="0"/>
                        <a:t>127</a:t>
                      </a:r>
                    </a:p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491</a:t>
                      </a:r>
                    </a:p>
                    <a:p>
                      <a:r>
                        <a:rPr lang="en-US" dirty="0" smtClean="0"/>
                        <a:t>489</a:t>
                      </a:r>
                    </a:p>
                    <a:p>
                      <a:r>
                        <a:rPr lang="en-US" dirty="0" smtClean="0"/>
                        <a:t>528</a:t>
                      </a:r>
                    </a:p>
                    <a:p>
                      <a:r>
                        <a:rPr lang="en-US" dirty="0" smtClean="0"/>
                        <a:t>467</a:t>
                      </a:r>
                    </a:p>
                    <a:p>
                      <a:r>
                        <a:rPr lang="en-US" dirty="0" smtClean="0"/>
                        <a:t>553</a:t>
                      </a:r>
                    </a:p>
                    <a:p>
                      <a:r>
                        <a:rPr lang="en-US" dirty="0" smtClean="0"/>
                        <a:t>462</a:t>
                      </a:r>
                    </a:p>
                    <a:p>
                      <a:r>
                        <a:rPr lang="en-US" dirty="0" smtClean="0"/>
                        <a:t>541</a:t>
                      </a:r>
                    </a:p>
                    <a:p>
                      <a:r>
                        <a:rPr lang="en-US" dirty="0" smtClean="0"/>
                        <a:t>489</a:t>
                      </a:r>
                    </a:p>
                    <a:p>
                      <a:r>
                        <a:rPr lang="en-US" dirty="0" smtClean="0"/>
                        <a:t>560</a:t>
                      </a:r>
                    </a:p>
                    <a:p>
                      <a:r>
                        <a:rPr lang="en-US" dirty="0" smtClean="0"/>
                        <a:t>409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</a:t>
                      </a:r>
                    </a:p>
                    <a:p>
                      <a:r>
                        <a:rPr lang="en-US" dirty="0" smtClean="0"/>
                        <a:t>124(100 Orange)</a:t>
                      </a:r>
                    </a:p>
                    <a:p>
                      <a:r>
                        <a:rPr lang="en-US" dirty="0" smtClean="0"/>
                        <a:t>150</a:t>
                      </a:r>
                    </a:p>
                    <a:p>
                      <a:r>
                        <a:rPr lang="en-US" dirty="0" smtClean="0"/>
                        <a:t>106</a:t>
                      </a:r>
                      <a:r>
                        <a:rPr lang="en-US" baseline="0" dirty="0" smtClean="0"/>
                        <a:t> (44 </a:t>
                      </a:r>
                      <a:r>
                        <a:rPr lang="en-US" baseline="0" dirty="0" err="1" smtClean="0"/>
                        <a:t>Orgwr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r>
                        <a:rPr lang="en-US" baseline="0" dirty="0" smtClean="0"/>
                        <a:t>133 </a:t>
                      </a:r>
                    </a:p>
                    <a:p>
                      <a:r>
                        <a:rPr lang="en-US" baseline="0" dirty="0" smtClean="0"/>
                        <a:t>129</a:t>
                      </a:r>
                    </a:p>
                    <a:p>
                      <a:r>
                        <a:rPr lang="en-US" baseline="0" dirty="0" smtClean="0"/>
                        <a:t>163</a:t>
                      </a:r>
                    </a:p>
                    <a:p>
                      <a:r>
                        <a:rPr lang="en-US" baseline="0" dirty="0" smtClean="0"/>
                        <a:t>112</a:t>
                      </a:r>
                    </a:p>
                    <a:p>
                      <a:r>
                        <a:rPr lang="en-US" baseline="0" dirty="0" smtClean="0"/>
                        <a:t>110</a:t>
                      </a:r>
                    </a:p>
                    <a:p>
                      <a:r>
                        <a:rPr lang="en-US" baseline="0" dirty="0" smtClean="0"/>
                        <a:t>149</a:t>
                      </a:r>
                      <a:endParaRPr lang="en-US" dirty="0"/>
                    </a:p>
                  </a:txBody>
                  <a:tcPr/>
                </a:tc>
              </a:tr>
              <a:tr h="374264">
                <a:tc>
                  <a:txBody>
                    <a:bodyPr/>
                    <a:lstStyle/>
                    <a:p>
                      <a:r>
                        <a:rPr lang="en-US" dirty="0" smtClean="0"/>
                        <a:t>Total  4821/10=481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1511/10=151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4989/10=499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1282/10=128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481</Words>
  <Application>Microsoft Office PowerPoint</Application>
  <PresentationFormat>On-screen Show (4:3)</PresentationFormat>
  <Paragraphs>146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Lab #7 Genetics of Organisms</vt:lpstr>
      <vt:lpstr>Statistical Analysis Section</vt:lpstr>
      <vt:lpstr>Why do we care?</vt:lpstr>
      <vt:lpstr>Formula for chi-square</vt:lpstr>
      <vt:lpstr>Chi Square -Corn</vt:lpstr>
      <vt:lpstr>Degrees of freedom “a way of keeping score”</vt:lpstr>
      <vt:lpstr>Carolina Fast Plants</vt:lpstr>
      <vt:lpstr>Slide 8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#7 Genetics of Organisms</dc:title>
  <dc:creator>Administrator</dc:creator>
  <cp:lastModifiedBy>Administrator</cp:lastModifiedBy>
  <cp:revision>38</cp:revision>
  <dcterms:created xsi:type="dcterms:W3CDTF">2011-10-17T17:50:51Z</dcterms:created>
  <dcterms:modified xsi:type="dcterms:W3CDTF">2011-10-20T20:14:27Z</dcterms:modified>
</cp:coreProperties>
</file>