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1" r:id="rId15"/>
    <p:sldId id="269" r:id="rId16"/>
    <p:sldId id="270" r:id="rId17"/>
    <p:sldId id="272" r:id="rId18"/>
    <p:sldId id="274" r:id="rId19"/>
    <p:sldId id="273" r:id="rId20"/>
    <p:sldId id="276" r:id="rId21"/>
    <p:sldId id="277" r:id="rId22"/>
    <p:sldId id="275" r:id="rId23"/>
    <p:sldId id="283" r:id="rId24"/>
    <p:sldId id="278" r:id="rId25"/>
    <p:sldId id="279" r:id="rId26"/>
    <p:sldId id="280" r:id="rId27"/>
    <p:sldId id="281" r:id="rId28"/>
    <p:sldId id="282"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3" d="100"/>
          <a:sy n="93" d="100"/>
        </p:scale>
        <p:origin x="-90" y="-28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oleObject" Target="Chart%20in%20Microsoft%20Office%20PowerPoint" TargetMode="Externa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plotArea>
      <c:layout/>
      <c:lineChart>
        <c:grouping val="standard"/>
        <c:ser>
          <c:idx val="0"/>
          <c:order val="0"/>
          <c:tx>
            <c:strRef>
              <c:f>Sheet1!$B$1</c:f>
              <c:strCache>
                <c:ptCount val="1"/>
                <c:pt idx="0">
                  <c:v>Light 1</c:v>
                </c:pt>
              </c:strCache>
            </c:strRef>
          </c:tx>
          <c:cat>
            <c:strRef>
              <c:f>Sheet1!$A$2:$A$7</c:f>
              <c:strCache>
                <c:ptCount val="6"/>
                <c:pt idx="0">
                  <c:v>Plant 1</c:v>
                </c:pt>
                <c:pt idx="1">
                  <c:v>Plant 2</c:v>
                </c:pt>
                <c:pt idx="2">
                  <c:v>Plant 3</c:v>
                </c:pt>
                <c:pt idx="3">
                  <c:v>Plant 4</c:v>
                </c:pt>
                <c:pt idx="4">
                  <c:v>Plant 5</c:v>
                </c:pt>
                <c:pt idx="5">
                  <c:v>Plant 6</c:v>
                </c:pt>
              </c:strCache>
            </c:strRef>
          </c:cat>
          <c:val>
            <c:numRef>
              <c:f>Sheet1!$B$2:$B$7</c:f>
              <c:numCache>
                <c:formatCode>General</c:formatCode>
                <c:ptCount val="6"/>
              </c:numCache>
            </c:numRef>
          </c:val>
        </c:ser>
        <c:ser>
          <c:idx val="1"/>
          <c:order val="1"/>
          <c:tx>
            <c:strRef>
              <c:f>Sheet1!$C$1</c:f>
              <c:strCache>
                <c:ptCount val="1"/>
                <c:pt idx="0">
                  <c:v>Humidity</c:v>
                </c:pt>
              </c:strCache>
            </c:strRef>
          </c:tx>
          <c:cat>
            <c:strRef>
              <c:f>Sheet1!$A$2:$A$7</c:f>
              <c:strCache>
                <c:ptCount val="6"/>
                <c:pt idx="0">
                  <c:v>Plant 1</c:v>
                </c:pt>
                <c:pt idx="1">
                  <c:v>Plant 2</c:v>
                </c:pt>
                <c:pt idx="2">
                  <c:v>Plant 3</c:v>
                </c:pt>
                <c:pt idx="3">
                  <c:v>Plant 4</c:v>
                </c:pt>
                <c:pt idx="4">
                  <c:v>Plant 5</c:v>
                </c:pt>
                <c:pt idx="5">
                  <c:v>Plant 6</c:v>
                </c:pt>
              </c:strCache>
            </c:strRef>
          </c:cat>
          <c:val>
            <c:numRef>
              <c:f>Sheet1!$C$2:$C$7</c:f>
              <c:numCache>
                <c:formatCode>General</c:formatCode>
                <c:ptCount val="6"/>
              </c:numCache>
            </c:numRef>
          </c:val>
        </c:ser>
        <c:ser>
          <c:idx val="2"/>
          <c:order val="2"/>
          <c:tx>
            <c:strRef>
              <c:f>Sheet1!$D$1</c:f>
              <c:strCache>
                <c:ptCount val="1"/>
                <c:pt idx="0">
                  <c:v>Heat</c:v>
                </c:pt>
              </c:strCache>
            </c:strRef>
          </c:tx>
          <c:cat>
            <c:strRef>
              <c:f>Sheet1!$A$2:$A$7</c:f>
              <c:strCache>
                <c:ptCount val="6"/>
                <c:pt idx="0">
                  <c:v>Plant 1</c:v>
                </c:pt>
                <c:pt idx="1">
                  <c:v>Plant 2</c:v>
                </c:pt>
                <c:pt idx="2">
                  <c:v>Plant 3</c:v>
                </c:pt>
                <c:pt idx="3">
                  <c:v>Plant 4</c:v>
                </c:pt>
                <c:pt idx="4">
                  <c:v>Plant 5</c:v>
                </c:pt>
                <c:pt idx="5">
                  <c:v>Plant 6</c:v>
                </c:pt>
              </c:strCache>
            </c:strRef>
          </c:cat>
          <c:val>
            <c:numRef>
              <c:f>Sheet1!$D$2:$D$7</c:f>
              <c:numCache>
                <c:formatCode>General</c:formatCode>
                <c:ptCount val="6"/>
              </c:numCache>
            </c:numRef>
          </c:val>
        </c:ser>
        <c:ser>
          <c:idx val="3"/>
          <c:order val="3"/>
          <c:tx>
            <c:strRef>
              <c:f>Sheet1!$E$1</c:f>
              <c:strCache>
                <c:ptCount val="1"/>
                <c:pt idx="0">
                  <c:v> Light 2</c:v>
                </c:pt>
              </c:strCache>
            </c:strRef>
          </c:tx>
          <c:cat>
            <c:strRef>
              <c:f>Sheet1!$A$2:$A$7</c:f>
              <c:strCache>
                <c:ptCount val="6"/>
                <c:pt idx="0">
                  <c:v>Plant 1</c:v>
                </c:pt>
                <c:pt idx="1">
                  <c:v>Plant 2</c:v>
                </c:pt>
                <c:pt idx="2">
                  <c:v>Plant 3</c:v>
                </c:pt>
                <c:pt idx="3">
                  <c:v>Plant 4</c:v>
                </c:pt>
                <c:pt idx="4">
                  <c:v>Plant 5</c:v>
                </c:pt>
                <c:pt idx="5">
                  <c:v>Plant 6</c:v>
                </c:pt>
              </c:strCache>
            </c:strRef>
          </c:cat>
          <c:val>
            <c:numRef>
              <c:f>Sheet1!$E$2:$E$7</c:f>
              <c:numCache>
                <c:formatCode>General</c:formatCode>
                <c:ptCount val="6"/>
              </c:numCache>
            </c:numRef>
          </c:val>
        </c:ser>
        <c:ser>
          <c:idx val="4"/>
          <c:order val="4"/>
          <c:tx>
            <c:strRef>
              <c:f>Sheet1!$F$1</c:f>
              <c:strCache>
                <c:ptCount val="1"/>
                <c:pt idx="0">
                  <c:v>Light 3</c:v>
                </c:pt>
              </c:strCache>
            </c:strRef>
          </c:tx>
          <c:cat>
            <c:strRef>
              <c:f>Sheet1!$A$2:$A$7</c:f>
              <c:strCache>
                <c:ptCount val="6"/>
                <c:pt idx="0">
                  <c:v>Plant 1</c:v>
                </c:pt>
                <c:pt idx="1">
                  <c:v>Plant 2</c:v>
                </c:pt>
                <c:pt idx="2">
                  <c:v>Plant 3</c:v>
                </c:pt>
                <c:pt idx="3">
                  <c:v>Plant 4</c:v>
                </c:pt>
                <c:pt idx="4">
                  <c:v>Plant 5</c:v>
                </c:pt>
                <c:pt idx="5">
                  <c:v>Plant 6</c:v>
                </c:pt>
              </c:strCache>
            </c:strRef>
          </c:cat>
          <c:val>
            <c:numRef>
              <c:f>Sheet1!$F$2:$F$7</c:f>
              <c:numCache>
                <c:formatCode>General</c:formatCode>
                <c:ptCount val="6"/>
              </c:numCache>
            </c:numRef>
          </c:val>
        </c:ser>
        <c:ser>
          <c:idx val="5"/>
          <c:order val="5"/>
          <c:tx>
            <c:strRef>
              <c:f>Sheet1!$G$1</c:f>
              <c:strCache>
                <c:ptCount val="1"/>
                <c:pt idx="0">
                  <c:v>Wind 1</c:v>
                </c:pt>
              </c:strCache>
            </c:strRef>
          </c:tx>
          <c:cat>
            <c:strRef>
              <c:f>Sheet1!$A$2:$A$7</c:f>
              <c:strCache>
                <c:ptCount val="6"/>
                <c:pt idx="0">
                  <c:v>Plant 1</c:v>
                </c:pt>
                <c:pt idx="1">
                  <c:v>Plant 2</c:v>
                </c:pt>
                <c:pt idx="2">
                  <c:v>Plant 3</c:v>
                </c:pt>
                <c:pt idx="3">
                  <c:v>Plant 4</c:v>
                </c:pt>
                <c:pt idx="4">
                  <c:v>Plant 5</c:v>
                </c:pt>
                <c:pt idx="5">
                  <c:v>Plant 6</c:v>
                </c:pt>
              </c:strCache>
            </c:strRef>
          </c:cat>
          <c:val>
            <c:numRef>
              <c:f>Sheet1!$G$2:$G$7</c:f>
              <c:numCache>
                <c:formatCode>General</c:formatCode>
                <c:ptCount val="6"/>
              </c:numCache>
            </c:numRef>
          </c:val>
        </c:ser>
        <c:ser>
          <c:idx val="6"/>
          <c:order val="6"/>
          <c:tx>
            <c:strRef>
              <c:f>Sheet1!$H$1</c:f>
              <c:strCache>
                <c:ptCount val="1"/>
                <c:pt idx="0">
                  <c:v>Wind 2</c:v>
                </c:pt>
              </c:strCache>
            </c:strRef>
          </c:tx>
          <c:cat>
            <c:strRef>
              <c:f>Sheet1!$A$2:$A$7</c:f>
              <c:strCache>
                <c:ptCount val="6"/>
                <c:pt idx="0">
                  <c:v>Plant 1</c:v>
                </c:pt>
                <c:pt idx="1">
                  <c:v>Plant 2</c:v>
                </c:pt>
                <c:pt idx="2">
                  <c:v>Plant 3</c:v>
                </c:pt>
                <c:pt idx="3">
                  <c:v>Plant 4</c:v>
                </c:pt>
                <c:pt idx="4">
                  <c:v>Plant 5</c:v>
                </c:pt>
                <c:pt idx="5">
                  <c:v>Plant 6</c:v>
                </c:pt>
              </c:strCache>
            </c:strRef>
          </c:cat>
          <c:val>
            <c:numRef>
              <c:f>Sheet1!$H$2:$H$7</c:f>
              <c:numCache>
                <c:formatCode>General</c:formatCode>
                <c:ptCount val="6"/>
              </c:numCache>
            </c:numRef>
          </c:val>
        </c:ser>
        <c:ser>
          <c:idx val="7"/>
          <c:order val="7"/>
          <c:tx>
            <c:strRef>
              <c:f>Sheet1!$I$1</c:f>
              <c:strCache>
                <c:ptCount val="1"/>
                <c:pt idx="0">
                  <c:v> Wind 3</c:v>
                </c:pt>
              </c:strCache>
            </c:strRef>
          </c:tx>
          <c:cat>
            <c:strRef>
              <c:f>Sheet1!$A$2:$A$7</c:f>
              <c:strCache>
                <c:ptCount val="6"/>
                <c:pt idx="0">
                  <c:v>Plant 1</c:v>
                </c:pt>
                <c:pt idx="1">
                  <c:v>Plant 2</c:v>
                </c:pt>
                <c:pt idx="2">
                  <c:v>Plant 3</c:v>
                </c:pt>
                <c:pt idx="3">
                  <c:v>Plant 4</c:v>
                </c:pt>
                <c:pt idx="4">
                  <c:v>Plant 5</c:v>
                </c:pt>
                <c:pt idx="5">
                  <c:v>Plant 6</c:v>
                </c:pt>
              </c:strCache>
            </c:strRef>
          </c:cat>
          <c:val>
            <c:numRef>
              <c:f>Sheet1!$I$2:$I$7</c:f>
              <c:numCache>
                <c:formatCode>General</c:formatCode>
                <c:ptCount val="6"/>
              </c:numCache>
            </c:numRef>
          </c:val>
        </c:ser>
        <c:marker val="1"/>
        <c:axId val="313227904"/>
        <c:axId val="313254272"/>
      </c:lineChart>
      <c:catAx>
        <c:axId val="313227904"/>
        <c:scaling>
          <c:orientation val="minMax"/>
        </c:scaling>
        <c:axPos val="b"/>
        <c:tickLblPos val="nextTo"/>
        <c:crossAx val="313254272"/>
        <c:crosses val="autoZero"/>
        <c:auto val="1"/>
        <c:lblAlgn val="ctr"/>
        <c:lblOffset val="100"/>
      </c:catAx>
      <c:valAx>
        <c:axId val="313254272"/>
        <c:scaling>
          <c:orientation val="minMax"/>
        </c:scaling>
        <c:axPos val="l"/>
        <c:majorGridlines/>
        <c:numFmt formatCode="General" sourceLinked="1"/>
        <c:tickLblPos val="nextTo"/>
        <c:crossAx val="313227904"/>
        <c:crosses val="autoZero"/>
        <c:crossBetween val="between"/>
      </c:valAx>
    </c:plotArea>
    <c:legend>
      <c:legendPos val="r"/>
      <c:layout/>
    </c:legend>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layout/>
    </c:title>
    <c:plotArea>
      <c:layout/>
      <c:lineChart>
        <c:grouping val="standard"/>
        <c:ser>
          <c:idx val="0"/>
          <c:order val="0"/>
          <c:tx>
            <c:strRef>
              <c:f>'[Chart in Microsoft Office PowerPoint]Sheet1'!$B$1</c:f>
              <c:strCache>
                <c:ptCount val="1"/>
                <c:pt idx="0">
                  <c:v>Light 1</c:v>
                </c:pt>
              </c:strCache>
            </c:strRef>
          </c:tx>
          <c:cat>
            <c:strRef>
              <c:f>'[Chart in Microsoft Office PowerPoint]Sheet1'!$A$2:$A$7</c:f>
              <c:strCache>
                <c:ptCount val="6"/>
                <c:pt idx="0">
                  <c:v>Plant 1</c:v>
                </c:pt>
                <c:pt idx="1">
                  <c:v>Plant 2</c:v>
                </c:pt>
                <c:pt idx="2">
                  <c:v>Plant 3</c:v>
                </c:pt>
                <c:pt idx="3">
                  <c:v>Plant 4</c:v>
                </c:pt>
                <c:pt idx="4">
                  <c:v>Plant 5</c:v>
                </c:pt>
                <c:pt idx="5">
                  <c:v>Plant 6</c:v>
                </c:pt>
              </c:strCache>
            </c:strRef>
          </c:cat>
          <c:val>
            <c:numRef>
              <c:f>'[Chart in Microsoft Office PowerPoint]Sheet1'!$B$2:$B$7</c:f>
              <c:numCache>
                <c:formatCode>General</c:formatCode>
                <c:ptCount val="6"/>
              </c:numCache>
            </c:numRef>
          </c:val>
        </c:ser>
        <c:ser>
          <c:idx val="1"/>
          <c:order val="1"/>
          <c:tx>
            <c:strRef>
              <c:f>'[Chart in Microsoft Office PowerPoint]Sheet1'!$C$1</c:f>
              <c:strCache>
                <c:ptCount val="1"/>
                <c:pt idx="0">
                  <c:v>Humidity</c:v>
                </c:pt>
              </c:strCache>
            </c:strRef>
          </c:tx>
          <c:cat>
            <c:strRef>
              <c:f>'[Chart in Microsoft Office PowerPoint]Sheet1'!$A$2:$A$7</c:f>
              <c:strCache>
                <c:ptCount val="6"/>
                <c:pt idx="0">
                  <c:v>Plant 1</c:v>
                </c:pt>
                <c:pt idx="1">
                  <c:v>Plant 2</c:v>
                </c:pt>
                <c:pt idx="2">
                  <c:v>Plant 3</c:v>
                </c:pt>
                <c:pt idx="3">
                  <c:v>Plant 4</c:v>
                </c:pt>
                <c:pt idx="4">
                  <c:v>Plant 5</c:v>
                </c:pt>
                <c:pt idx="5">
                  <c:v>Plant 6</c:v>
                </c:pt>
              </c:strCache>
            </c:strRef>
          </c:cat>
          <c:val>
            <c:numRef>
              <c:f>'[Chart in Microsoft Office PowerPoint]Sheet1'!$C$2:$C$7</c:f>
              <c:numCache>
                <c:formatCode>General</c:formatCode>
                <c:ptCount val="6"/>
              </c:numCache>
            </c:numRef>
          </c:val>
        </c:ser>
        <c:ser>
          <c:idx val="2"/>
          <c:order val="2"/>
          <c:tx>
            <c:strRef>
              <c:f>'[Chart in Microsoft Office PowerPoint]Sheet1'!$D$1</c:f>
              <c:strCache>
                <c:ptCount val="1"/>
                <c:pt idx="0">
                  <c:v>Heat</c:v>
                </c:pt>
              </c:strCache>
            </c:strRef>
          </c:tx>
          <c:cat>
            <c:strRef>
              <c:f>'[Chart in Microsoft Office PowerPoint]Sheet1'!$A$2:$A$7</c:f>
              <c:strCache>
                <c:ptCount val="6"/>
                <c:pt idx="0">
                  <c:v>Plant 1</c:v>
                </c:pt>
                <c:pt idx="1">
                  <c:v>Plant 2</c:v>
                </c:pt>
                <c:pt idx="2">
                  <c:v>Plant 3</c:v>
                </c:pt>
                <c:pt idx="3">
                  <c:v>Plant 4</c:v>
                </c:pt>
                <c:pt idx="4">
                  <c:v>Plant 5</c:v>
                </c:pt>
                <c:pt idx="5">
                  <c:v>Plant 6</c:v>
                </c:pt>
              </c:strCache>
            </c:strRef>
          </c:cat>
          <c:val>
            <c:numRef>
              <c:f>'[Chart in Microsoft Office PowerPoint]Sheet1'!$D$2:$D$7</c:f>
              <c:numCache>
                <c:formatCode>General</c:formatCode>
                <c:ptCount val="6"/>
              </c:numCache>
            </c:numRef>
          </c:val>
        </c:ser>
        <c:ser>
          <c:idx val="3"/>
          <c:order val="3"/>
          <c:tx>
            <c:strRef>
              <c:f>'[Chart in Microsoft Office PowerPoint]Sheet1'!$E$1</c:f>
              <c:strCache>
                <c:ptCount val="1"/>
                <c:pt idx="0">
                  <c:v> Light 2</c:v>
                </c:pt>
              </c:strCache>
            </c:strRef>
          </c:tx>
          <c:cat>
            <c:strRef>
              <c:f>'[Chart in Microsoft Office PowerPoint]Sheet1'!$A$2:$A$7</c:f>
              <c:strCache>
                <c:ptCount val="6"/>
                <c:pt idx="0">
                  <c:v>Plant 1</c:v>
                </c:pt>
                <c:pt idx="1">
                  <c:v>Plant 2</c:v>
                </c:pt>
                <c:pt idx="2">
                  <c:v>Plant 3</c:v>
                </c:pt>
                <c:pt idx="3">
                  <c:v>Plant 4</c:v>
                </c:pt>
                <c:pt idx="4">
                  <c:v>Plant 5</c:v>
                </c:pt>
                <c:pt idx="5">
                  <c:v>Plant 6</c:v>
                </c:pt>
              </c:strCache>
            </c:strRef>
          </c:cat>
          <c:val>
            <c:numRef>
              <c:f>'[Chart in Microsoft Office PowerPoint]Sheet1'!$E$2:$E$7</c:f>
              <c:numCache>
                <c:formatCode>General</c:formatCode>
                <c:ptCount val="6"/>
              </c:numCache>
            </c:numRef>
          </c:val>
        </c:ser>
        <c:ser>
          <c:idx val="4"/>
          <c:order val="4"/>
          <c:tx>
            <c:strRef>
              <c:f>'[Chart in Microsoft Office PowerPoint]Sheet1'!$F$1</c:f>
              <c:strCache>
                <c:ptCount val="1"/>
                <c:pt idx="0">
                  <c:v>Light 3</c:v>
                </c:pt>
              </c:strCache>
            </c:strRef>
          </c:tx>
          <c:cat>
            <c:strRef>
              <c:f>'[Chart in Microsoft Office PowerPoint]Sheet1'!$A$2:$A$7</c:f>
              <c:strCache>
                <c:ptCount val="6"/>
                <c:pt idx="0">
                  <c:v>Plant 1</c:v>
                </c:pt>
                <c:pt idx="1">
                  <c:v>Plant 2</c:v>
                </c:pt>
                <c:pt idx="2">
                  <c:v>Plant 3</c:v>
                </c:pt>
                <c:pt idx="3">
                  <c:v>Plant 4</c:v>
                </c:pt>
                <c:pt idx="4">
                  <c:v>Plant 5</c:v>
                </c:pt>
                <c:pt idx="5">
                  <c:v>Plant 6</c:v>
                </c:pt>
              </c:strCache>
            </c:strRef>
          </c:cat>
          <c:val>
            <c:numRef>
              <c:f>'[Chart in Microsoft Office PowerPoint]Sheet1'!$F$2:$F$7</c:f>
              <c:numCache>
                <c:formatCode>General</c:formatCode>
                <c:ptCount val="6"/>
              </c:numCache>
            </c:numRef>
          </c:val>
        </c:ser>
        <c:ser>
          <c:idx val="5"/>
          <c:order val="5"/>
          <c:tx>
            <c:strRef>
              <c:f>'[Chart in Microsoft Office PowerPoint]Sheet1'!$G$1</c:f>
              <c:strCache>
                <c:ptCount val="1"/>
                <c:pt idx="0">
                  <c:v>Wind 1</c:v>
                </c:pt>
              </c:strCache>
            </c:strRef>
          </c:tx>
          <c:cat>
            <c:strRef>
              <c:f>'[Chart in Microsoft Office PowerPoint]Sheet1'!$A$2:$A$7</c:f>
              <c:strCache>
                <c:ptCount val="6"/>
                <c:pt idx="0">
                  <c:v>Plant 1</c:v>
                </c:pt>
                <c:pt idx="1">
                  <c:v>Plant 2</c:v>
                </c:pt>
                <c:pt idx="2">
                  <c:v>Plant 3</c:v>
                </c:pt>
                <c:pt idx="3">
                  <c:v>Plant 4</c:v>
                </c:pt>
                <c:pt idx="4">
                  <c:v>Plant 5</c:v>
                </c:pt>
                <c:pt idx="5">
                  <c:v>Plant 6</c:v>
                </c:pt>
              </c:strCache>
            </c:strRef>
          </c:cat>
          <c:val>
            <c:numRef>
              <c:f>'[Chart in Microsoft Office PowerPoint]Sheet1'!$G$2:$G$7</c:f>
              <c:numCache>
                <c:formatCode>General</c:formatCode>
                <c:ptCount val="6"/>
              </c:numCache>
            </c:numRef>
          </c:val>
        </c:ser>
        <c:ser>
          <c:idx val="6"/>
          <c:order val="6"/>
          <c:tx>
            <c:strRef>
              <c:f>'[Chart in Microsoft Office PowerPoint]Sheet1'!$H$1</c:f>
              <c:strCache>
                <c:ptCount val="1"/>
                <c:pt idx="0">
                  <c:v>Wind 2</c:v>
                </c:pt>
              </c:strCache>
            </c:strRef>
          </c:tx>
          <c:cat>
            <c:strRef>
              <c:f>'[Chart in Microsoft Office PowerPoint]Sheet1'!$A$2:$A$7</c:f>
              <c:strCache>
                <c:ptCount val="6"/>
                <c:pt idx="0">
                  <c:v>Plant 1</c:v>
                </c:pt>
                <c:pt idx="1">
                  <c:v>Plant 2</c:v>
                </c:pt>
                <c:pt idx="2">
                  <c:v>Plant 3</c:v>
                </c:pt>
                <c:pt idx="3">
                  <c:v>Plant 4</c:v>
                </c:pt>
                <c:pt idx="4">
                  <c:v>Plant 5</c:v>
                </c:pt>
                <c:pt idx="5">
                  <c:v>Plant 6</c:v>
                </c:pt>
              </c:strCache>
            </c:strRef>
          </c:cat>
          <c:val>
            <c:numRef>
              <c:f>'[Chart in Microsoft Office PowerPoint]Sheet1'!$H$2:$H$7</c:f>
              <c:numCache>
                <c:formatCode>General</c:formatCode>
                <c:ptCount val="6"/>
              </c:numCache>
            </c:numRef>
          </c:val>
        </c:ser>
        <c:ser>
          <c:idx val="7"/>
          <c:order val="7"/>
          <c:tx>
            <c:strRef>
              <c:f>'[Chart in Microsoft Office PowerPoint]Sheet1'!$I$1</c:f>
              <c:strCache>
                <c:ptCount val="1"/>
                <c:pt idx="0">
                  <c:v> Wind 3</c:v>
                </c:pt>
              </c:strCache>
            </c:strRef>
          </c:tx>
          <c:cat>
            <c:strRef>
              <c:f>'[Chart in Microsoft Office PowerPoint]Sheet1'!$A$2:$A$7</c:f>
              <c:strCache>
                <c:ptCount val="6"/>
                <c:pt idx="0">
                  <c:v>Plant 1</c:v>
                </c:pt>
                <c:pt idx="1">
                  <c:v>Plant 2</c:v>
                </c:pt>
                <c:pt idx="2">
                  <c:v>Plant 3</c:v>
                </c:pt>
                <c:pt idx="3">
                  <c:v>Plant 4</c:v>
                </c:pt>
                <c:pt idx="4">
                  <c:v>Plant 5</c:v>
                </c:pt>
                <c:pt idx="5">
                  <c:v>Plant 6</c:v>
                </c:pt>
              </c:strCache>
            </c:strRef>
          </c:cat>
          <c:val>
            <c:numRef>
              <c:f>'[Chart in Microsoft Office PowerPoint]Sheet1'!$I$2:$I$7</c:f>
              <c:numCache>
                <c:formatCode>General</c:formatCode>
                <c:ptCount val="6"/>
              </c:numCache>
            </c:numRef>
          </c:val>
        </c:ser>
        <c:marker val="1"/>
        <c:axId val="335558528"/>
        <c:axId val="335560064"/>
      </c:lineChart>
      <c:catAx>
        <c:axId val="335558528"/>
        <c:scaling>
          <c:orientation val="minMax"/>
        </c:scaling>
        <c:axPos val="b"/>
        <c:majorTickMark val="none"/>
        <c:tickLblPos val="nextTo"/>
        <c:crossAx val="335560064"/>
        <c:crosses val="autoZero"/>
        <c:auto val="1"/>
        <c:lblAlgn val="ctr"/>
        <c:lblOffset val="100"/>
      </c:catAx>
      <c:valAx>
        <c:axId val="335560064"/>
        <c:scaling>
          <c:orientation val="minMax"/>
        </c:scaling>
        <c:axPos val="l"/>
        <c:majorGridlines/>
        <c:title>
          <c:tx>
            <c:rich>
              <a:bodyPr/>
              <a:lstStyle/>
              <a:p>
                <a:pPr>
                  <a:defRPr/>
                </a:pPr>
                <a:r>
                  <a:rPr lang="en-US"/>
                  <a:t>mL/m2</a:t>
                </a:r>
                <a:r>
                  <a:rPr lang="en-US" baseline="0"/>
                  <a:t>   Water Loss</a:t>
                </a:r>
                <a:endParaRPr lang="en-US"/>
              </a:p>
            </c:rich>
          </c:tx>
          <c:layout/>
        </c:title>
        <c:numFmt formatCode="General" sourceLinked="1"/>
        <c:majorTickMark val="none"/>
        <c:tickLblPos val="nextTo"/>
        <c:crossAx val="335558528"/>
        <c:crosses val="autoZero"/>
        <c:crossBetween val="between"/>
      </c:valAx>
    </c:plotArea>
    <c:legend>
      <c:legendPos val="r"/>
      <c:layout/>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layout/>
    </c:title>
    <c:plotArea>
      <c:layout/>
      <c:barChart>
        <c:barDir val="col"/>
        <c:grouping val="clustered"/>
        <c:ser>
          <c:idx val="0"/>
          <c:order val="0"/>
          <c:tx>
            <c:strRef>
              <c:f>Sheet1!$B$1</c:f>
              <c:strCache>
                <c:ptCount val="1"/>
                <c:pt idx="0">
                  <c:v>Cold Water</c:v>
                </c:pt>
              </c:strCache>
            </c:strRef>
          </c:tx>
          <c:cat>
            <c:strRef>
              <c:f>Sheet1!$A$2:$A$7</c:f>
              <c:strCache>
                <c:ptCount val="6"/>
                <c:pt idx="0">
                  <c:v>Group 1</c:v>
                </c:pt>
                <c:pt idx="1">
                  <c:v>Group 2</c:v>
                </c:pt>
                <c:pt idx="2">
                  <c:v>Group 3</c:v>
                </c:pt>
                <c:pt idx="3">
                  <c:v>Group 4</c:v>
                </c:pt>
                <c:pt idx="4">
                  <c:v>Group5</c:v>
                </c:pt>
                <c:pt idx="5">
                  <c:v> Group6</c:v>
                </c:pt>
              </c:strCache>
            </c:strRef>
          </c:cat>
          <c:val>
            <c:numRef>
              <c:f>Sheet1!$B$2:$B$7</c:f>
              <c:numCache>
                <c:formatCode>General</c:formatCode>
                <c:ptCount val="6"/>
                <c:pt idx="0">
                  <c:v>7.5</c:v>
                </c:pt>
                <c:pt idx="1">
                  <c:v>3.2</c:v>
                </c:pt>
                <c:pt idx="2">
                  <c:v>2.9</c:v>
                </c:pt>
                <c:pt idx="3">
                  <c:v>3</c:v>
                </c:pt>
                <c:pt idx="4">
                  <c:v>2.7</c:v>
                </c:pt>
                <c:pt idx="5">
                  <c:v>5.0999999999999996</c:v>
                </c:pt>
              </c:numCache>
            </c:numRef>
          </c:val>
        </c:ser>
        <c:ser>
          <c:idx val="1"/>
          <c:order val="1"/>
          <c:tx>
            <c:strRef>
              <c:f>Sheet1!$C$1</c:f>
              <c:strCache>
                <c:ptCount val="1"/>
                <c:pt idx="0">
                  <c:v>Room Tem Water</c:v>
                </c:pt>
              </c:strCache>
            </c:strRef>
          </c:tx>
          <c:cat>
            <c:strRef>
              <c:f>Sheet1!$A$2:$A$7</c:f>
              <c:strCache>
                <c:ptCount val="6"/>
                <c:pt idx="0">
                  <c:v>Group 1</c:v>
                </c:pt>
                <c:pt idx="1">
                  <c:v>Group 2</c:v>
                </c:pt>
                <c:pt idx="2">
                  <c:v>Group 3</c:v>
                </c:pt>
                <c:pt idx="3">
                  <c:v>Group 4</c:v>
                </c:pt>
                <c:pt idx="4">
                  <c:v>Group5</c:v>
                </c:pt>
                <c:pt idx="5">
                  <c:v> Group6</c:v>
                </c:pt>
              </c:strCache>
            </c:strRef>
          </c:cat>
          <c:val>
            <c:numRef>
              <c:f>Sheet1!$C$2:$C$7</c:f>
              <c:numCache>
                <c:formatCode>General</c:formatCode>
                <c:ptCount val="6"/>
                <c:pt idx="0">
                  <c:v>4.5</c:v>
                </c:pt>
                <c:pt idx="1">
                  <c:v>3.7</c:v>
                </c:pt>
                <c:pt idx="2">
                  <c:v>5.5</c:v>
                </c:pt>
                <c:pt idx="3">
                  <c:v>4</c:v>
                </c:pt>
                <c:pt idx="4">
                  <c:v>3.3</c:v>
                </c:pt>
                <c:pt idx="5">
                  <c:v>5.5</c:v>
                </c:pt>
              </c:numCache>
            </c:numRef>
          </c:val>
        </c:ser>
        <c:ser>
          <c:idx val="2"/>
          <c:order val="2"/>
          <c:tx>
            <c:strRef>
              <c:f>Sheet1!$D$1</c:f>
              <c:strCache>
                <c:ptCount val="1"/>
                <c:pt idx="0">
                  <c:v>Hot water</c:v>
                </c:pt>
              </c:strCache>
            </c:strRef>
          </c:tx>
          <c:cat>
            <c:strRef>
              <c:f>Sheet1!$A$2:$A$7</c:f>
              <c:strCache>
                <c:ptCount val="6"/>
                <c:pt idx="0">
                  <c:v>Group 1</c:v>
                </c:pt>
                <c:pt idx="1">
                  <c:v>Group 2</c:v>
                </c:pt>
                <c:pt idx="2">
                  <c:v>Group 3</c:v>
                </c:pt>
                <c:pt idx="3">
                  <c:v>Group 4</c:v>
                </c:pt>
                <c:pt idx="4">
                  <c:v>Group5</c:v>
                </c:pt>
                <c:pt idx="5">
                  <c:v> Group6</c:v>
                </c:pt>
              </c:strCache>
            </c:strRef>
          </c:cat>
          <c:val>
            <c:numRef>
              <c:f>Sheet1!$D$2:$D$7</c:f>
              <c:numCache>
                <c:formatCode>General</c:formatCode>
                <c:ptCount val="6"/>
                <c:pt idx="0">
                  <c:v>3.9</c:v>
                </c:pt>
                <c:pt idx="1">
                  <c:v>1.5</c:v>
                </c:pt>
                <c:pt idx="2">
                  <c:v>2.2999999999999998</c:v>
                </c:pt>
                <c:pt idx="3">
                  <c:v>2</c:v>
                </c:pt>
                <c:pt idx="4">
                  <c:v>2.2000000000000002</c:v>
                </c:pt>
                <c:pt idx="5">
                  <c:v>4</c:v>
                </c:pt>
              </c:numCache>
            </c:numRef>
          </c:val>
        </c:ser>
        <c:axId val="317799424"/>
        <c:axId val="314753792"/>
      </c:barChart>
      <c:catAx>
        <c:axId val="317799424"/>
        <c:scaling>
          <c:orientation val="minMax"/>
        </c:scaling>
        <c:axPos val="b"/>
        <c:majorTickMark val="none"/>
        <c:tickLblPos val="nextTo"/>
        <c:crossAx val="314753792"/>
        <c:crosses val="autoZero"/>
        <c:auto val="1"/>
        <c:lblAlgn val="ctr"/>
        <c:lblOffset val="100"/>
      </c:catAx>
      <c:valAx>
        <c:axId val="314753792"/>
        <c:scaling>
          <c:orientation val="minMax"/>
        </c:scaling>
        <c:axPos val="l"/>
        <c:majorGridlines/>
        <c:numFmt formatCode="General" sourceLinked="1"/>
        <c:majorTickMark val="none"/>
        <c:tickLblPos val="nextTo"/>
        <c:crossAx val="317799424"/>
        <c:crosses val="autoZero"/>
        <c:crossBetween val="between"/>
      </c:valAx>
    </c:plotArea>
    <c:legend>
      <c:legendPos val="r"/>
      <c:layout/>
    </c:legend>
    <c:plotVisOnly val="1"/>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clustered"/>
        <c:ser>
          <c:idx val="0"/>
          <c:order val="0"/>
          <c:tx>
            <c:strRef>
              <c:f>Sheet1!$B$1</c:f>
              <c:strCache>
                <c:ptCount val="1"/>
                <c:pt idx="0">
                  <c:v>Series 1</c:v>
                </c:pt>
              </c:strCache>
            </c:strRef>
          </c:tx>
          <c:cat>
            <c:strRef>
              <c:f>Sheet1!$A$2:$A$8</c:f>
              <c:strCache>
                <c:ptCount val="7"/>
                <c:pt idx="0">
                  <c:v>Group 1 Initial  Reading</c:v>
                </c:pt>
                <c:pt idx="1">
                  <c:v>Group 2 Dark</c:v>
                </c:pt>
                <c:pt idx="2">
                  <c:v>Group 3 100%</c:v>
                </c:pt>
                <c:pt idx="3">
                  <c:v>Group 4 65%</c:v>
                </c:pt>
                <c:pt idx="4">
                  <c:v>Group 5 25 %</c:v>
                </c:pt>
                <c:pt idx="5">
                  <c:v>Group 6 10%</c:v>
                </c:pt>
                <c:pt idx="6">
                  <c:v>Group 7 2%</c:v>
                </c:pt>
              </c:strCache>
            </c:strRef>
          </c:cat>
          <c:val>
            <c:numRef>
              <c:f>Sheet1!$B$2:$B$8</c:f>
              <c:numCache>
                <c:formatCode>General</c:formatCode>
                <c:ptCount val="7"/>
                <c:pt idx="0">
                  <c:v>6.6</c:v>
                </c:pt>
                <c:pt idx="6">
                  <c:v>0</c:v>
                </c:pt>
              </c:numCache>
            </c:numRef>
          </c:val>
        </c:ser>
        <c:ser>
          <c:idx val="1"/>
          <c:order val="1"/>
          <c:tx>
            <c:strRef>
              <c:f>Sheet1!$C$1</c:f>
              <c:strCache>
                <c:ptCount val="1"/>
                <c:pt idx="0">
                  <c:v>Column1</c:v>
                </c:pt>
              </c:strCache>
            </c:strRef>
          </c:tx>
          <c:cat>
            <c:strRef>
              <c:f>Sheet1!$A$2:$A$8</c:f>
              <c:strCache>
                <c:ptCount val="7"/>
                <c:pt idx="0">
                  <c:v>Group 1 Initial  Reading</c:v>
                </c:pt>
                <c:pt idx="1">
                  <c:v>Group 2 Dark</c:v>
                </c:pt>
                <c:pt idx="2">
                  <c:v>Group 3 100%</c:v>
                </c:pt>
                <c:pt idx="3">
                  <c:v>Group 4 65%</c:v>
                </c:pt>
                <c:pt idx="4">
                  <c:v>Group 5 25 %</c:v>
                </c:pt>
                <c:pt idx="5">
                  <c:v>Group 6 10%</c:v>
                </c:pt>
                <c:pt idx="6">
                  <c:v>Group 7 2%</c:v>
                </c:pt>
              </c:strCache>
            </c:strRef>
          </c:cat>
          <c:val>
            <c:numRef>
              <c:f>Sheet1!$C$2:$C$8</c:f>
              <c:numCache>
                <c:formatCode>General</c:formatCode>
                <c:ptCount val="7"/>
              </c:numCache>
            </c:numRef>
          </c:val>
        </c:ser>
        <c:ser>
          <c:idx val="2"/>
          <c:order val="2"/>
          <c:tx>
            <c:strRef>
              <c:f>Sheet1!$D$1</c:f>
              <c:strCache>
                <c:ptCount val="1"/>
                <c:pt idx="0">
                  <c:v>Series 3</c:v>
                </c:pt>
              </c:strCache>
            </c:strRef>
          </c:tx>
          <c:cat>
            <c:strRef>
              <c:f>Sheet1!$A$2:$A$8</c:f>
              <c:strCache>
                <c:ptCount val="7"/>
                <c:pt idx="0">
                  <c:v>Group 1 Initial  Reading</c:v>
                </c:pt>
                <c:pt idx="1">
                  <c:v>Group 2 Dark</c:v>
                </c:pt>
                <c:pt idx="2">
                  <c:v>Group 3 100%</c:v>
                </c:pt>
                <c:pt idx="3">
                  <c:v>Group 4 65%</c:v>
                </c:pt>
                <c:pt idx="4">
                  <c:v>Group 5 25 %</c:v>
                </c:pt>
                <c:pt idx="5">
                  <c:v>Group 6 10%</c:v>
                </c:pt>
                <c:pt idx="6">
                  <c:v>Group 7 2%</c:v>
                </c:pt>
              </c:strCache>
            </c:strRef>
          </c:cat>
          <c:val>
            <c:numRef>
              <c:f>Sheet1!$D$2:$D$8</c:f>
              <c:numCache>
                <c:formatCode>General</c:formatCode>
                <c:ptCount val="7"/>
              </c:numCache>
            </c:numRef>
          </c:val>
        </c:ser>
        <c:axId val="317917440"/>
        <c:axId val="317923328"/>
      </c:barChart>
      <c:catAx>
        <c:axId val="317917440"/>
        <c:scaling>
          <c:orientation val="minMax"/>
        </c:scaling>
        <c:axPos val="b"/>
        <c:tickLblPos val="nextTo"/>
        <c:crossAx val="317923328"/>
        <c:crosses val="autoZero"/>
        <c:auto val="1"/>
        <c:lblAlgn val="ctr"/>
        <c:lblOffset val="100"/>
      </c:catAx>
      <c:valAx>
        <c:axId val="317923328"/>
        <c:scaling>
          <c:orientation val="minMax"/>
        </c:scaling>
        <c:axPos val="l"/>
        <c:majorGridlines/>
        <c:numFmt formatCode="General" sourceLinked="1"/>
        <c:tickLblPos val="nextTo"/>
        <c:crossAx val="317917440"/>
        <c:crosses val="autoZero"/>
        <c:crossBetween val="between"/>
      </c:valAx>
    </c:plotArea>
    <c:legend>
      <c:legendPos val="r"/>
      <c:layout/>
    </c:legend>
    <c:plotVisOnly val="1"/>
  </c:chart>
  <c:txPr>
    <a:bodyPr/>
    <a:lstStyle/>
    <a:p>
      <a:pPr>
        <a:defRPr sz="1800"/>
      </a:pPr>
      <a:endParaRPr lang="en-US"/>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2CA932E-D39C-4429-B7F7-24C754BEE92B}" type="datetimeFigureOut">
              <a:rPr lang="en-US" smtClean="0"/>
              <a:pPr/>
              <a:t>11/28/2011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223152-712B-4470-B530-0DD86B092D27}" type="slidenum">
              <a:rPr lang="en-US" smtClean="0"/>
              <a:pPr/>
              <a:t>‹#›</a:t>
            </a:fld>
            <a:endParaRPr lang="en-US"/>
          </a:p>
        </p:txBody>
      </p:sp>
    </p:spTree>
    <p:extLst>
      <p:ext uri="{BB962C8B-B14F-4D97-AF65-F5344CB8AC3E}">
        <p14:creationId xmlns="" xmlns:p14="http://schemas.microsoft.com/office/powerpoint/2010/main" val="3351471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CA932E-D39C-4429-B7F7-24C754BEE92B}" type="datetimeFigureOut">
              <a:rPr lang="en-US" smtClean="0"/>
              <a:pPr/>
              <a:t>11/28/2011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223152-712B-4470-B530-0DD86B092D27}" type="slidenum">
              <a:rPr lang="en-US" smtClean="0"/>
              <a:pPr/>
              <a:t>‹#›</a:t>
            </a:fld>
            <a:endParaRPr lang="en-US"/>
          </a:p>
        </p:txBody>
      </p:sp>
    </p:spTree>
    <p:extLst>
      <p:ext uri="{BB962C8B-B14F-4D97-AF65-F5344CB8AC3E}">
        <p14:creationId xmlns="" xmlns:p14="http://schemas.microsoft.com/office/powerpoint/2010/main" val="1143488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CA932E-D39C-4429-B7F7-24C754BEE92B}" type="datetimeFigureOut">
              <a:rPr lang="en-US" smtClean="0"/>
              <a:pPr/>
              <a:t>11/28/2011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223152-712B-4470-B530-0DD86B092D27}" type="slidenum">
              <a:rPr lang="en-US" smtClean="0"/>
              <a:pPr/>
              <a:t>‹#›</a:t>
            </a:fld>
            <a:endParaRPr lang="en-US"/>
          </a:p>
        </p:txBody>
      </p:sp>
    </p:spTree>
    <p:extLst>
      <p:ext uri="{BB962C8B-B14F-4D97-AF65-F5344CB8AC3E}">
        <p14:creationId xmlns="" xmlns:p14="http://schemas.microsoft.com/office/powerpoint/2010/main" val="3729732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CA932E-D39C-4429-B7F7-24C754BEE92B}" type="datetimeFigureOut">
              <a:rPr lang="en-US" smtClean="0"/>
              <a:pPr/>
              <a:t>11/28/2011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223152-712B-4470-B530-0DD86B092D27}" type="slidenum">
              <a:rPr lang="en-US" smtClean="0"/>
              <a:pPr/>
              <a:t>‹#›</a:t>
            </a:fld>
            <a:endParaRPr lang="en-US"/>
          </a:p>
        </p:txBody>
      </p:sp>
    </p:spTree>
    <p:extLst>
      <p:ext uri="{BB962C8B-B14F-4D97-AF65-F5344CB8AC3E}">
        <p14:creationId xmlns="" xmlns:p14="http://schemas.microsoft.com/office/powerpoint/2010/main" val="28035476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2CA932E-D39C-4429-B7F7-24C754BEE92B}" type="datetimeFigureOut">
              <a:rPr lang="en-US" smtClean="0"/>
              <a:pPr/>
              <a:t>11/28/2011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223152-712B-4470-B530-0DD86B092D27}" type="slidenum">
              <a:rPr lang="en-US" smtClean="0"/>
              <a:pPr/>
              <a:t>‹#›</a:t>
            </a:fld>
            <a:endParaRPr lang="en-US"/>
          </a:p>
        </p:txBody>
      </p:sp>
    </p:spTree>
    <p:extLst>
      <p:ext uri="{BB962C8B-B14F-4D97-AF65-F5344CB8AC3E}">
        <p14:creationId xmlns="" xmlns:p14="http://schemas.microsoft.com/office/powerpoint/2010/main" val="221699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2CA932E-D39C-4429-B7F7-24C754BEE92B}" type="datetimeFigureOut">
              <a:rPr lang="en-US" smtClean="0"/>
              <a:pPr/>
              <a:t>11/28/2011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223152-712B-4470-B530-0DD86B092D27}" type="slidenum">
              <a:rPr lang="en-US" smtClean="0"/>
              <a:pPr/>
              <a:t>‹#›</a:t>
            </a:fld>
            <a:endParaRPr lang="en-US"/>
          </a:p>
        </p:txBody>
      </p:sp>
    </p:spTree>
    <p:extLst>
      <p:ext uri="{BB962C8B-B14F-4D97-AF65-F5344CB8AC3E}">
        <p14:creationId xmlns="" xmlns:p14="http://schemas.microsoft.com/office/powerpoint/2010/main" val="1291571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2CA932E-D39C-4429-B7F7-24C754BEE92B}" type="datetimeFigureOut">
              <a:rPr lang="en-US" smtClean="0"/>
              <a:pPr/>
              <a:t>11/28/2011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223152-712B-4470-B530-0DD86B092D27}" type="slidenum">
              <a:rPr lang="en-US" smtClean="0"/>
              <a:pPr/>
              <a:t>‹#›</a:t>
            </a:fld>
            <a:endParaRPr lang="en-US"/>
          </a:p>
        </p:txBody>
      </p:sp>
    </p:spTree>
    <p:extLst>
      <p:ext uri="{BB962C8B-B14F-4D97-AF65-F5344CB8AC3E}">
        <p14:creationId xmlns="" xmlns:p14="http://schemas.microsoft.com/office/powerpoint/2010/main" val="3739035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2CA932E-D39C-4429-B7F7-24C754BEE92B}" type="datetimeFigureOut">
              <a:rPr lang="en-US" smtClean="0"/>
              <a:pPr/>
              <a:t>11/28/2011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223152-712B-4470-B530-0DD86B092D27}" type="slidenum">
              <a:rPr lang="en-US" smtClean="0"/>
              <a:pPr/>
              <a:t>‹#›</a:t>
            </a:fld>
            <a:endParaRPr lang="en-US"/>
          </a:p>
        </p:txBody>
      </p:sp>
    </p:spTree>
    <p:extLst>
      <p:ext uri="{BB962C8B-B14F-4D97-AF65-F5344CB8AC3E}">
        <p14:creationId xmlns="" xmlns:p14="http://schemas.microsoft.com/office/powerpoint/2010/main" val="147923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CA932E-D39C-4429-B7F7-24C754BEE92B}" type="datetimeFigureOut">
              <a:rPr lang="en-US" smtClean="0"/>
              <a:pPr/>
              <a:t>11/28/2011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223152-712B-4470-B530-0DD86B092D27}" type="slidenum">
              <a:rPr lang="en-US" smtClean="0"/>
              <a:pPr/>
              <a:t>‹#›</a:t>
            </a:fld>
            <a:endParaRPr lang="en-US"/>
          </a:p>
        </p:txBody>
      </p:sp>
    </p:spTree>
    <p:extLst>
      <p:ext uri="{BB962C8B-B14F-4D97-AF65-F5344CB8AC3E}">
        <p14:creationId xmlns="" xmlns:p14="http://schemas.microsoft.com/office/powerpoint/2010/main" val="3981532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CA932E-D39C-4429-B7F7-24C754BEE92B}" type="datetimeFigureOut">
              <a:rPr lang="en-US" smtClean="0"/>
              <a:pPr/>
              <a:t>11/28/2011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223152-712B-4470-B530-0DD86B092D27}" type="slidenum">
              <a:rPr lang="en-US" smtClean="0"/>
              <a:pPr/>
              <a:t>‹#›</a:t>
            </a:fld>
            <a:endParaRPr lang="en-US"/>
          </a:p>
        </p:txBody>
      </p:sp>
    </p:spTree>
    <p:extLst>
      <p:ext uri="{BB962C8B-B14F-4D97-AF65-F5344CB8AC3E}">
        <p14:creationId xmlns="" xmlns:p14="http://schemas.microsoft.com/office/powerpoint/2010/main" val="426744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CA932E-D39C-4429-B7F7-24C754BEE92B}" type="datetimeFigureOut">
              <a:rPr lang="en-US" smtClean="0"/>
              <a:pPr/>
              <a:t>11/28/2011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223152-712B-4470-B530-0DD86B092D27}" type="slidenum">
              <a:rPr lang="en-US" smtClean="0"/>
              <a:pPr/>
              <a:t>‹#›</a:t>
            </a:fld>
            <a:endParaRPr lang="en-US"/>
          </a:p>
        </p:txBody>
      </p:sp>
    </p:spTree>
    <p:extLst>
      <p:ext uri="{BB962C8B-B14F-4D97-AF65-F5344CB8AC3E}">
        <p14:creationId xmlns="" xmlns:p14="http://schemas.microsoft.com/office/powerpoint/2010/main" val="2902128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CA932E-D39C-4429-B7F7-24C754BEE92B}" type="datetimeFigureOut">
              <a:rPr lang="en-US" smtClean="0"/>
              <a:pPr/>
              <a:t>11/28/2011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223152-712B-4470-B530-0DD86B092D27}" type="slidenum">
              <a:rPr lang="en-US" smtClean="0"/>
              <a:pPr/>
              <a:t>‹#›</a:t>
            </a:fld>
            <a:endParaRPr lang="en-US"/>
          </a:p>
        </p:txBody>
      </p:sp>
    </p:spTree>
    <p:extLst>
      <p:ext uri="{BB962C8B-B14F-4D97-AF65-F5344CB8AC3E}">
        <p14:creationId xmlns="" xmlns:p14="http://schemas.microsoft.com/office/powerpoint/2010/main" val="31419828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seattlecentral.edu/faculty/gschultz/Chapter%2036%20-%20transport%20in%20plants.pdf"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29200" y="0"/>
            <a:ext cx="4114800" cy="3600450"/>
          </a:xfrm>
        </p:spPr>
        <p:txBody>
          <a:bodyPr>
            <a:normAutofit/>
          </a:bodyPr>
          <a:lstStyle/>
          <a:p>
            <a:r>
              <a:rPr lang="en-US" dirty="0" smtClean="0">
                <a:hlinkClick r:id="rId2"/>
              </a:rPr>
              <a:t>Transport</a:t>
            </a:r>
            <a:r>
              <a:rPr lang="en-US" dirty="0" smtClean="0"/>
              <a:t> in plants, plant nutrition, plant responses</a:t>
            </a:r>
            <a:endParaRPr lang="en-US" dirty="0"/>
          </a:p>
        </p:txBody>
      </p:sp>
      <p:sp>
        <p:nvSpPr>
          <p:cNvPr id="3" name="Subtitle 2"/>
          <p:cNvSpPr>
            <a:spLocks noGrp="1"/>
          </p:cNvSpPr>
          <p:nvPr>
            <p:ph type="subTitle" idx="1"/>
          </p:nvPr>
        </p:nvSpPr>
        <p:spPr>
          <a:xfrm>
            <a:off x="4979554" y="3733800"/>
            <a:ext cx="4169063" cy="1752600"/>
          </a:xfrm>
        </p:spPr>
        <p:txBody>
          <a:bodyPr>
            <a:normAutofit fontScale="77500" lnSpcReduction="20000"/>
          </a:bodyPr>
          <a:lstStyle/>
          <a:p>
            <a:r>
              <a:rPr lang="en-US" dirty="0" err="1" smtClean="0">
                <a:solidFill>
                  <a:schemeClr val="tx2"/>
                </a:solidFill>
              </a:rPr>
              <a:t>Obj</a:t>
            </a:r>
            <a:r>
              <a:rPr lang="en-US" dirty="0" smtClean="0">
                <a:solidFill>
                  <a:schemeClr val="tx2"/>
                </a:solidFill>
              </a:rPr>
              <a:t>: TSW understand and demonstrate how plants transport nutrients, and respond to their environment by doing two plant labs.</a:t>
            </a:r>
            <a:endParaRPr lang="en-US" dirty="0">
              <a:solidFill>
                <a:schemeClr val="tx2"/>
              </a:solidFill>
            </a:endParaRPr>
          </a:p>
        </p:txBody>
      </p:sp>
      <p:pic>
        <p:nvPicPr>
          <p:cNvPr id="1026" name="Picture 2" descr="http://www.nicerweb.com/bio1152/Locked/media/ch36/36_02VascPlantTransport.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11545" y="0"/>
            <a:ext cx="4991100" cy="533400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7410511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1143000"/>
          </a:xfrm>
        </p:spPr>
        <p:txBody>
          <a:bodyPr/>
          <a:lstStyle/>
          <a:p>
            <a:r>
              <a:rPr lang="en-US" dirty="0" smtClean="0"/>
              <a:t>Plant responses</a:t>
            </a:r>
            <a:endParaRPr lang="en-US" dirty="0"/>
          </a:p>
        </p:txBody>
      </p:sp>
      <p:sp>
        <p:nvSpPr>
          <p:cNvPr id="3" name="Content Placeholder 2"/>
          <p:cNvSpPr>
            <a:spLocks noGrp="1"/>
          </p:cNvSpPr>
          <p:nvPr>
            <p:ph idx="1"/>
          </p:nvPr>
        </p:nvSpPr>
        <p:spPr>
          <a:xfrm>
            <a:off x="0" y="838200"/>
            <a:ext cx="9144000" cy="5287963"/>
          </a:xfrm>
        </p:spPr>
        <p:txBody>
          <a:bodyPr>
            <a:normAutofit fontScale="77500" lnSpcReduction="20000"/>
          </a:bodyPr>
          <a:lstStyle/>
          <a:p>
            <a:r>
              <a:rPr lang="en-US" dirty="0" smtClean="0"/>
              <a:t>Apoptosis – programmed cell death</a:t>
            </a:r>
          </a:p>
          <a:p>
            <a:pPr lvl="1"/>
            <a:r>
              <a:rPr lang="en-US" dirty="0" smtClean="0"/>
              <a:t>Very busy time, require new gene expression</a:t>
            </a:r>
          </a:p>
          <a:p>
            <a:pPr lvl="1"/>
            <a:r>
              <a:rPr lang="en-US" dirty="0" smtClean="0"/>
              <a:t>Newly formed enzymes break down many chemical </a:t>
            </a:r>
            <a:r>
              <a:rPr lang="en-US" err="1" smtClean="0"/>
              <a:t>components</a:t>
            </a:r>
            <a:r>
              <a:rPr lang="en-US" smtClean="0"/>
              <a:t>: chlorophyll</a:t>
            </a:r>
            <a:r>
              <a:rPr lang="en-US" dirty="0" smtClean="0"/>
              <a:t>, DNA, RNA, Proteins, Membrane lipids</a:t>
            </a:r>
          </a:p>
          <a:p>
            <a:r>
              <a:rPr lang="en-US" dirty="0" smtClean="0"/>
              <a:t>Phototropism- growth toward light</a:t>
            </a:r>
          </a:p>
          <a:p>
            <a:r>
              <a:rPr lang="en-US" dirty="0" smtClean="0"/>
              <a:t>Circadian rhythms – internal clock</a:t>
            </a:r>
          </a:p>
          <a:p>
            <a:r>
              <a:rPr lang="en-US" dirty="0" err="1" smtClean="0"/>
              <a:t>Photoperiodism</a:t>
            </a:r>
            <a:endParaRPr lang="en-US" dirty="0" smtClean="0"/>
          </a:p>
          <a:p>
            <a:pPr lvl="1"/>
            <a:r>
              <a:rPr lang="en-US" dirty="0" smtClean="0"/>
              <a:t>Short day plants-  flowers when nights are long</a:t>
            </a:r>
          </a:p>
          <a:p>
            <a:pPr lvl="1"/>
            <a:r>
              <a:rPr lang="en-US" dirty="0" smtClean="0"/>
              <a:t>Long day plants – flowers when nights are short</a:t>
            </a:r>
          </a:p>
          <a:p>
            <a:r>
              <a:rPr lang="en-US" dirty="0" err="1" smtClean="0"/>
              <a:t>Gravitropism</a:t>
            </a:r>
            <a:r>
              <a:rPr lang="en-US" dirty="0" smtClean="0"/>
              <a:t> – roots growing downward into the soil, stems exhibit negative </a:t>
            </a:r>
            <a:r>
              <a:rPr lang="en-US" dirty="0" err="1" smtClean="0"/>
              <a:t>gravitropism</a:t>
            </a:r>
            <a:endParaRPr lang="en-US" dirty="0" smtClean="0"/>
          </a:p>
          <a:p>
            <a:r>
              <a:rPr lang="en-US" dirty="0" err="1" smtClean="0"/>
              <a:t>Trigmotropism</a:t>
            </a:r>
            <a:r>
              <a:rPr lang="en-US" dirty="0" smtClean="0"/>
              <a:t> – touch sensitive</a:t>
            </a:r>
          </a:p>
          <a:p>
            <a:r>
              <a:rPr lang="en-US" dirty="0" smtClean="0"/>
              <a:t>Plant defense – physical defense- thorns</a:t>
            </a:r>
          </a:p>
          <a:p>
            <a:pPr lvl="1"/>
            <a:r>
              <a:rPr lang="en-US" dirty="0" smtClean="0"/>
              <a:t>Chemical defense – distasteful, poisonous (toxic), airborne attractants that bring animals that destroy herbivores</a:t>
            </a:r>
          </a:p>
        </p:txBody>
      </p:sp>
    </p:spTree>
    <p:extLst>
      <p:ext uri="{BB962C8B-B14F-4D97-AF65-F5344CB8AC3E}">
        <p14:creationId xmlns="" xmlns:p14="http://schemas.microsoft.com/office/powerpoint/2010/main" val="3282844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sosceles Triangle 1"/>
          <p:cNvSpPr/>
          <p:nvPr/>
        </p:nvSpPr>
        <p:spPr>
          <a:xfrm>
            <a:off x="533400" y="228600"/>
            <a:ext cx="8153400" cy="6477000"/>
          </a:xfrm>
          <a:prstGeom prst="triangl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cxnSp>
        <p:nvCxnSpPr>
          <p:cNvPr id="4" name="Straight Connector 3"/>
          <p:cNvCxnSpPr/>
          <p:nvPr/>
        </p:nvCxnSpPr>
        <p:spPr>
          <a:xfrm flipV="1">
            <a:off x="1828800" y="4419600"/>
            <a:ext cx="52578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V="1">
            <a:off x="3124200" y="2438400"/>
            <a:ext cx="28194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419600" y="2514600"/>
            <a:ext cx="76200" cy="1905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048000" y="4495800"/>
            <a:ext cx="0" cy="2209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486400" y="4419600"/>
            <a:ext cx="76200" cy="2286000"/>
          </a:xfrm>
          <a:prstGeom prst="line">
            <a:avLst/>
          </a:prstGeom>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791200" y="457200"/>
            <a:ext cx="2362200" cy="523220"/>
          </a:xfrm>
          <a:prstGeom prst="rect">
            <a:avLst/>
          </a:prstGeom>
          <a:noFill/>
          <a:ln>
            <a:solidFill>
              <a:schemeClr val="tx1"/>
            </a:solidFill>
          </a:ln>
        </p:spPr>
        <p:txBody>
          <a:bodyPr wrap="square" rtlCol="0">
            <a:spAutoFit/>
          </a:bodyPr>
          <a:lstStyle/>
          <a:p>
            <a:r>
              <a:rPr lang="en-US" sz="2800" dirty="0" smtClean="0"/>
              <a:t>Transpiration</a:t>
            </a:r>
            <a:endParaRPr lang="en-US" sz="2800" dirty="0"/>
          </a:p>
        </p:txBody>
      </p:sp>
      <p:sp>
        <p:nvSpPr>
          <p:cNvPr id="14" name="TextBox 13"/>
          <p:cNvSpPr txBox="1"/>
          <p:nvPr/>
        </p:nvSpPr>
        <p:spPr>
          <a:xfrm>
            <a:off x="0" y="914400"/>
            <a:ext cx="1447800" cy="523220"/>
          </a:xfrm>
          <a:prstGeom prst="rect">
            <a:avLst/>
          </a:prstGeom>
          <a:noFill/>
          <a:ln>
            <a:solidFill>
              <a:schemeClr val="tx1"/>
            </a:solidFill>
          </a:ln>
        </p:spPr>
        <p:txBody>
          <a:bodyPr wrap="square" rtlCol="0">
            <a:spAutoFit/>
          </a:bodyPr>
          <a:lstStyle/>
          <a:p>
            <a:r>
              <a:rPr lang="en-US" sz="2800" dirty="0" smtClean="0"/>
              <a:t>stomata</a:t>
            </a:r>
            <a:endParaRPr lang="en-US" sz="2800" dirty="0"/>
          </a:p>
        </p:txBody>
      </p:sp>
      <p:sp>
        <p:nvSpPr>
          <p:cNvPr id="15" name="TextBox 14"/>
          <p:cNvSpPr txBox="1"/>
          <p:nvPr/>
        </p:nvSpPr>
        <p:spPr>
          <a:xfrm>
            <a:off x="6705600" y="1371600"/>
            <a:ext cx="1600200" cy="523220"/>
          </a:xfrm>
          <a:prstGeom prst="rect">
            <a:avLst/>
          </a:prstGeom>
          <a:noFill/>
          <a:ln>
            <a:solidFill>
              <a:schemeClr val="tx1"/>
            </a:solidFill>
          </a:ln>
        </p:spPr>
        <p:txBody>
          <a:bodyPr wrap="square" rtlCol="0">
            <a:spAutoFit/>
          </a:bodyPr>
          <a:lstStyle/>
          <a:p>
            <a:r>
              <a:rPr lang="en-US" sz="2800" dirty="0" err="1" smtClean="0"/>
              <a:t>guttation</a:t>
            </a:r>
            <a:endParaRPr lang="en-US" sz="2800" dirty="0"/>
          </a:p>
        </p:txBody>
      </p:sp>
      <p:sp>
        <p:nvSpPr>
          <p:cNvPr id="16" name="TextBox 15"/>
          <p:cNvSpPr txBox="1"/>
          <p:nvPr/>
        </p:nvSpPr>
        <p:spPr>
          <a:xfrm>
            <a:off x="381000" y="1981200"/>
            <a:ext cx="1143000" cy="523220"/>
          </a:xfrm>
          <a:prstGeom prst="rect">
            <a:avLst/>
          </a:prstGeom>
          <a:noFill/>
          <a:ln>
            <a:solidFill>
              <a:schemeClr val="tx1"/>
            </a:solidFill>
          </a:ln>
        </p:spPr>
        <p:txBody>
          <a:bodyPr wrap="square" rtlCol="0">
            <a:spAutoFit/>
          </a:bodyPr>
          <a:lstStyle/>
          <a:p>
            <a:r>
              <a:rPr lang="en-US" sz="2800" dirty="0" err="1" smtClean="0"/>
              <a:t>auxin</a:t>
            </a:r>
            <a:endParaRPr lang="en-US" sz="2800" dirty="0"/>
          </a:p>
        </p:txBody>
      </p:sp>
      <p:sp>
        <p:nvSpPr>
          <p:cNvPr id="17" name="TextBox 16"/>
          <p:cNvSpPr txBox="1"/>
          <p:nvPr/>
        </p:nvSpPr>
        <p:spPr>
          <a:xfrm>
            <a:off x="1295400" y="304800"/>
            <a:ext cx="2286000" cy="523220"/>
          </a:xfrm>
          <a:prstGeom prst="rect">
            <a:avLst/>
          </a:prstGeom>
          <a:noFill/>
          <a:ln>
            <a:solidFill>
              <a:schemeClr val="tx1"/>
            </a:solidFill>
          </a:ln>
        </p:spPr>
        <p:txBody>
          <a:bodyPr wrap="square" rtlCol="0">
            <a:spAutoFit/>
          </a:bodyPr>
          <a:lstStyle/>
          <a:p>
            <a:r>
              <a:rPr lang="en-US" sz="2800" dirty="0" smtClean="0"/>
              <a:t>tropism</a:t>
            </a:r>
            <a:endParaRPr lang="en-US" sz="2800" dirty="0"/>
          </a:p>
        </p:txBody>
      </p:sp>
      <p:sp>
        <p:nvSpPr>
          <p:cNvPr id="18" name="TextBox 17"/>
          <p:cNvSpPr txBox="1"/>
          <p:nvPr/>
        </p:nvSpPr>
        <p:spPr>
          <a:xfrm>
            <a:off x="6705600" y="2514600"/>
            <a:ext cx="1981200" cy="523220"/>
          </a:xfrm>
          <a:prstGeom prst="rect">
            <a:avLst/>
          </a:prstGeom>
          <a:noFill/>
          <a:ln>
            <a:solidFill>
              <a:schemeClr val="tx1"/>
            </a:solidFill>
          </a:ln>
        </p:spPr>
        <p:txBody>
          <a:bodyPr wrap="square" rtlCol="0">
            <a:spAutoFit/>
          </a:bodyPr>
          <a:lstStyle/>
          <a:p>
            <a:r>
              <a:rPr lang="en-US" sz="2800" dirty="0" smtClean="0"/>
              <a:t>Osmosis</a:t>
            </a:r>
            <a:endParaRPr lang="en-US" sz="2800" dirty="0"/>
          </a:p>
        </p:txBody>
      </p:sp>
      <p:sp>
        <p:nvSpPr>
          <p:cNvPr id="19" name="TextBox 18"/>
          <p:cNvSpPr txBox="1"/>
          <p:nvPr/>
        </p:nvSpPr>
        <p:spPr>
          <a:xfrm>
            <a:off x="4038600" y="1447800"/>
            <a:ext cx="1524000" cy="523220"/>
          </a:xfrm>
          <a:prstGeom prst="rect">
            <a:avLst/>
          </a:prstGeom>
          <a:noFill/>
          <a:ln>
            <a:solidFill>
              <a:schemeClr val="tx1"/>
            </a:solidFill>
          </a:ln>
        </p:spPr>
        <p:txBody>
          <a:bodyPr wrap="square" rtlCol="0">
            <a:spAutoFit/>
          </a:bodyPr>
          <a:lstStyle/>
          <a:p>
            <a:r>
              <a:rPr lang="en-US" sz="2800" dirty="0" smtClean="0"/>
              <a:t>Phloem</a:t>
            </a:r>
            <a:endParaRPr lang="en-US" sz="2800" dirty="0"/>
          </a:p>
        </p:txBody>
      </p:sp>
      <p:sp>
        <p:nvSpPr>
          <p:cNvPr id="20" name="TextBox 19"/>
          <p:cNvSpPr txBox="1"/>
          <p:nvPr/>
        </p:nvSpPr>
        <p:spPr>
          <a:xfrm>
            <a:off x="3048000" y="3200400"/>
            <a:ext cx="1371600" cy="523220"/>
          </a:xfrm>
          <a:prstGeom prst="rect">
            <a:avLst/>
          </a:prstGeom>
          <a:noFill/>
          <a:ln>
            <a:solidFill>
              <a:schemeClr val="tx1"/>
            </a:solidFill>
          </a:ln>
        </p:spPr>
        <p:txBody>
          <a:bodyPr wrap="square" rtlCol="0">
            <a:spAutoFit/>
          </a:bodyPr>
          <a:lstStyle/>
          <a:p>
            <a:r>
              <a:rPr lang="en-US" sz="2800" dirty="0" smtClean="0"/>
              <a:t>Xylem</a:t>
            </a:r>
            <a:endParaRPr lang="en-US" sz="2800" dirty="0"/>
          </a:p>
        </p:txBody>
      </p:sp>
      <p:sp>
        <p:nvSpPr>
          <p:cNvPr id="21" name="TextBox 20"/>
          <p:cNvSpPr txBox="1"/>
          <p:nvPr/>
        </p:nvSpPr>
        <p:spPr>
          <a:xfrm>
            <a:off x="4648200" y="3200400"/>
            <a:ext cx="2286000" cy="523220"/>
          </a:xfrm>
          <a:prstGeom prst="rect">
            <a:avLst/>
          </a:prstGeom>
          <a:noFill/>
          <a:ln>
            <a:solidFill>
              <a:schemeClr val="tx1"/>
            </a:solidFill>
          </a:ln>
        </p:spPr>
        <p:txBody>
          <a:bodyPr wrap="square" rtlCol="0">
            <a:spAutoFit/>
          </a:bodyPr>
          <a:lstStyle/>
          <a:p>
            <a:r>
              <a:rPr lang="en-US" sz="2800" dirty="0" smtClean="0"/>
              <a:t>epidermis</a:t>
            </a:r>
            <a:endParaRPr lang="en-US" sz="2800" dirty="0"/>
          </a:p>
        </p:txBody>
      </p:sp>
      <p:sp>
        <p:nvSpPr>
          <p:cNvPr id="22" name="TextBox 21"/>
          <p:cNvSpPr txBox="1"/>
          <p:nvPr/>
        </p:nvSpPr>
        <p:spPr>
          <a:xfrm>
            <a:off x="381000" y="5181600"/>
            <a:ext cx="2667000" cy="523220"/>
          </a:xfrm>
          <a:prstGeom prst="rect">
            <a:avLst/>
          </a:prstGeom>
          <a:noFill/>
          <a:ln>
            <a:solidFill>
              <a:schemeClr val="tx1"/>
            </a:solidFill>
          </a:ln>
        </p:spPr>
        <p:txBody>
          <a:bodyPr wrap="square" rtlCol="0">
            <a:spAutoFit/>
          </a:bodyPr>
          <a:lstStyle/>
          <a:p>
            <a:r>
              <a:rPr lang="en-US" sz="2800" dirty="0" smtClean="0"/>
              <a:t>macronutrients</a:t>
            </a:r>
            <a:endParaRPr lang="en-US" sz="2800" dirty="0"/>
          </a:p>
        </p:txBody>
      </p:sp>
      <p:sp>
        <p:nvSpPr>
          <p:cNvPr id="24" name="TextBox 23"/>
          <p:cNvSpPr txBox="1"/>
          <p:nvPr/>
        </p:nvSpPr>
        <p:spPr>
          <a:xfrm>
            <a:off x="3276600" y="5181600"/>
            <a:ext cx="2133600" cy="523220"/>
          </a:xfrm>
          <a:prstGeom prst="rect">
            <a:avLst/>
          </a:prstGeom>
          <a:noFill/>
        </p:spPr>
        <p:txBody>
          <a:bodyPr wrap="square" rtlCol="0">
            <a:spAutoFit/>
          </a:bodyPr>
          <a:lstStyle/>
          <a:p>
            <a:r>
              <a:rPr lang="en-US" sz="2800" dirty="0" smtClean="0"/>
              <a:t>ethylene</a:t>
            </a:r>
            <a:endParaRPr lang="en-US" sz="2800" dirty="0"/>
          </a:p>
        </p:txBody>
      </p:sp>
      <p:sp>
        <p:nvSpPr>
          <p:cNvPr id="25" name="TextBox 24"/>
          <p:cNvSpPr txBox="1"/>
          <p:nvPr/>
        </p:nvSpPr>
        <p:spPr>
          <a:xfrm>
            <a:off x="5867400" y="5029200"/>
            <a:ext cx="2133600" cy="523220"/>
          </a:xfrm>
          <a:prstGeom prst="rect">
            <a:avLst/>
          </a:prstGeom>
          <a:noFill/>
        </p:spPr>
        <p:txBody>
          <a:bodyPr wrap="square" rtlCol="0">
            <a:spAutoFit/>
          </a:bodyPr>
          <a:lstStyle/>
          <a:p>
            <a:r>
              <a:rPr lang="en-US" sz="2800" dirty="0" smtClean="0"/>
              <a:t>Bulk Flow</a:t>
            </a:r>
            <a:endParaRPr lang="en-US"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Quick Write-</a:t>
            </a:r>
            <a:br>
              <a:rPr lang="en-US" dirty="0" smtClean="0"/>
            </a:br>
            <a:r>
              <a:rPr lang="en-US" dirty="0" smtClean="0"/>
              <a:t>Transpiration</a:t>
            </a:r>
            <a:endParaRPr lang="en-US" dirty="0"/>
          </a:p>
        </p:txBody>
      </p:sp>
      <p:sp>
        <p:nvSpPr>
          <p:cNvPr id="3" name="Content Placeholder 2"/>
          <p:cNvSpPr>
            <a:spLocks noGrp="1"/>
          </p:cNvSpPr>
          <p:nvPr>
            <p:ph idx="1"/>
          </p:nvPr>
        </p:nvSpPr>
        <p:spPr/>
        <p:txBody>
          <a:bodyPr/>
          <a:lstStyle/>
          <a:p>
            <a:r>
              <a:rPr lang="en-US" dirty="0" smtClean="0"/>
              <a:t>Describe transpiration, include the part of the plant that are involved.   Explain how transpiration works and why it is important.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t>Transpiration</a:t>
            </a:r>
            <a:br>
              <a:rPr lang="en-US" dirty="0" smtClean="0"/>
            </a:br>
            <a:r>
              <a:rPr lang="en-US" dirty="0" smtClean="0"/>
              <a:t>Just </a:t>
            </a:r>
            <a:r>
              <a:rPr lang="en-US" dirty="0" err="1" smtClean="0"/>
              <a:t>mL</a:t>
            </a:r>
            <a:r>
              <a:rPr lang="en-US" dirty="0" smtClean="0"/>
              <a:t> water loss (or gain) in each plant</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Transpiration</a:t>
            </a:r>
            <a:endParaRPr lang="en-US" dirty="0"/>
          </a:p>
        </p:txBody>
      </p:sp>
      <p:sp>
        <p:nvSpPr>
          <p:cNvPr id="3" name="Content Placeholder 2"/>
          <p:cNvSpPr>
            <a:spLocks noGrp="1"/>
          </p:cNvSpPr>
          <p:nvPr>
            <p:ph idx="1"/>
          </p:nvPr>
        </p:nvSpPr>
        <p:spPr/>
        <p:txBody>
          <a:bodyPr/>
          <a:lstStyle/>
          <a:p>
            <a:endParaRPr lang="en-US"/>
          </a:p>
        </p:txBody>
      </p:sp>
      <p:graphicFrame>
        <p:nvGraphicFramePr>
          <p:cNvPr id="4" name="Chart 3"/>
          <p:cNvGraphicFramePr/>
          <p:nvPr/>
        </p:nvGraphicFramePr>
        <p:xfrm>
          <a:off x="228600" y="1219200"/>
          <a:ext cx="8915400" cy="4648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Symbiotic Relationships p. 42</a:t>
            </a:r>
            <a:endParaRPr lang="en-US" dirty="0"/>
          </a:p>
        </p:txBody>
      </p:sp>
      <p:sp>
        <p:nvSpPr>
          <p:cNvPr id="3" name="Content Placeholder 2"/>
          <p:cNvSpPr>
            <a:spLocks noGrp="1"/>
          </p:cNvSpPr>
          <p:nvPr>
            <p:ph idx="1"/>
          </p:nvPr>
        </p:nvSpPr>
        <p:spPr/>
        <p:txBody>
          <a:bodyPr/>
          <a:lstStyle/>
          <a:p>
            <a:r>
              <a:rPr lang="en-US" dirty="0" smtClean="0"/>
              <a:t>Identify &amp; Describe a type of symbiotic relationship involving plants, and how each organism benefits.  How is this important to </a:t>
            </a:r>
            <a:r>
              <a:rPr lang="en-US" dirty="0" err="1" smtClean="0"/>
              <a:t>coevolution</a:t>
            </a:r>
            <a:r>
              <a:rPr lang="en-US" dirty="0" smtClean="0"/>
              <a:t>?</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685800"/>
          </a:xfrm>
        </p:spPr>
        <p:txBody>
          <a:bodyPr>
            <a:normAutofit/>
          </a:bodyPr>
          <a:lstStyle/>
          <a:p>
            <a:r>
              <a:rPr lang="en-US" sz="3200" dirty="0" smtClean="0"/>
              <a:t>Lab #9 Transpiration</a:t>
            </a:r>
            <a:endParaRPr lang="en-US" sz="3200" dirty="0"/>
          </a:p>
        </p:txBody>
      </p:sp>
      <p:sp>
        <p:nvSpPr>
          <p:cNvPr id="3" name="Content Placeholder 2"/>
          <p:cNvSpPr>
            <a:spLocks noGrp="1"/>
          </p:cNvSpPr>
          <p:nvPr>
            <p:ph idx="1"/>
          </p:nvPr>
        </p:nvSpPr>
        <p:spPr>
          <a:xfrm>
            <a:off x="0" y="533400"/>
            <a:ext cx="9144000" cy="6172200"/>
          </a:xfrm>
        </p:spPr>
        <p:txBody>
          <a:bodyPr>
            <a:normAutofit fontScale="92500" lnSpcReduction="20000"/>
          </a:bodyPr>
          <a:lstStyle/>
          <a:p>
            <a:r>
              <a:rPr lang="en-US" dirty="0" smtClean="0"/>
              <a:t>Choose 1 or the 2 methods  to determine the water loss in </a:t>
            </a:r>
            <a:r>
              <a:rPr lang="en-US" dirty="0" err="1" smtClean="0"/>
              <a:t>mL</a:t>
            </a:r>
            <a:r>
              <a:rPr lang="en-US" dirty="0" smtClean="0"/>
              <a:t>/m</a:t>
            </a:r>
            <a:r>
              <a:rPr lang="en-US" baseline="30000" dirty="0" smtClean="0"/>
              <a:t>2</a:t>
            </a:r>
          </a:p>
          <a:p>
            <a:pPr lvl="1"/>
            <a:r>
              <a:rPr lang="en-US" dirty="0" smtClean="0"/>
              <a:t>Leaf Trace Method</a:t>
            </a:r>
          </a:p>
          <a:p>
            <a:pPr lvl="2"/>
            <a:r>
              <a:rPr lang="en-US" dirty="0" smtClean="0"/>
              <a:t>Total surface area is calculated by dividing the total number of blocks coved by 4.   ____ = Leaf surface area (m</a:t>
            </a:r>
            <a:r>
              <a:rPr lang="en-US" baseline="30000" dirty="0" smtClean="0"/>
              <a:t>2</a:t>
            </a:r>
            <a:r>
              <a:rPr lang="en-US" dirty="0" smtClean="0"/>
              <a:t>)</a:t>
            </a:r>
          </a:p>
          <a:p>
            <a:pPr lvl="1"/>
            <a:r>
              <a:rPr lang="en-US" dirty="0" smtClean="0"/>
              <a:t>Leaf Mass Method</a:t>
            </a:r>
          </a:p>
          <a:p>
            <a:pPr lvl="2"/>
            <a:r>
              <a:rPr lang="en-US" dirty="0" smtClean="0"/>
              <a:t>Cut 1cm2 section out of a leaf</a:t>
            </a:r>
          </a:p>
          <a:p>
            <a:pPr lvl="2"/>
            <a:r>
              <a:rPr lang="en-US" dirty="0" smtClean="0"/>
              <a:t>Mass the leaf</a:t>
            </a:r>
          </a:p>
          <a:p>
            <a:pPr lvl="2"/>
            <a:r>
              <a:rPr lang="en-US" dirty="0" smtClean="0"/>
              <a:t>Multiple the section by 10,000  to calculate the g/m</a:t>
            </a:r>
            <a:r>
              <a:rPr lang="en-US" baseline="30000" dirty="0" smtClean="0"/>
              <a:t>2</a:t>
            </a:r>
            <a:r>
              <a:rPr lang="en-US" dirty="0" smtClean="0"/>
              <a:t>.</a:t>
            </a:r>
          </a:p>
          <a:p>
            <a:pPr lvl="2"/>
            <a:r>
              <a:rPr lang="en-US" dirty="0" smtClean="0"/>
              <a:t>Divide the total mass of the leaves by the g/m</a:t>
            </a:r>
            <a:r>
              <a:rPr lang="en-US" baseline="30000" dirty="0" smtClean="0"/>
              <a:t>2 </a:t>
            </a:r>
            <a:r>
              <a:rPr lang="en-US" dirty="0" smtClean="0"/>
              <a:t>=  83g/m2_____ = leaf surface Area (m</a:t>
            </a:r>
            <a:r>
              <a:rPr lang="en-US" baseline="30000" dirty="0" smtClean="0"/>
              <a:t>2</a:t>
            </a:r>
            <a:r>
              <a:rPr lang="en-US" dirty="0" smtClean="0"/>
              <a:t>)</a:t>
            </a:r>
          </a:p>
          <a:p>
            <a:pPr lvl="2"/>
            <a:r>
              <a:rPr lang="en-US" dirty="0" smtClean="0"/>
              <a:t>Water Loss:m</a:t>
            </a:r>
            <a:r>
              <a:rPr lang="en-US" baseline="30000" dirty="0" smtClean="0"/>
              <a:t>2</a:t>
            </a:r>
            <a:r>
              <a:rPr lang="en-US" dirty="0" smtClean="0"/>
              <a:t>  Wind 1.7mL; Light1.7 </a:t>
            </a:r>
            <a:r>
              <a:rPr lang="en-US" dirty="0" err="1" smtClean="0"/>
              <a:t>mL</a:t>
            </a:r>
            <a:r>
              <a:rPr lang="en-US" dirty="0" smtClean="0"/>
              <a:t>; Heat &amp; Light .7mL; Humidity .7mL</a:t>
            </a:r>
          </a:p>
          <a:p>
            <a:pPr lvl="2"/>
            <a:r>
              <a:rPr lang="en-US" dirty="0" smtClean="0"/>
              <a:t>Wind:14.16 </a:t>
            </a:r>
            <a:r>
              <a:rPr lang="en-US" dirty="0" err="1" smtClean="0"/>
              <a:t>mL</a:t>
            </a:r>
            <a:r>
              <a:rPr lang="en-US" dirty="0" smtClean="0"/>
              <a:t>/ m</a:t>
            </a:r>
            <a:r>
              <a:rPr lang="en-US" baseline="30000" dirty="0" smtClean="0"/>
              <a:t>2</a:t>
            </a:r>
            <a:r>
              <a:rPr lang="en-US" dirty="0" smtClean="0"/>
              <a:t>; Light: 14.33mL/m</a:t>
            </a:r>
            <a:r>
              <a:rPr lang="en-US" baseline="30000" dirty="0" smtClean="0"/>
              <a:t>2</a:t>
            </a:r>
            <a:r>
              <a:rPr lang="en-US" dirty="0" smtClean="0"/>
              <a:t>; Heat &amp; Light 9.39 </a:t>
            </a:r>
            <a:r>
              <a:rPr lang="en-US" dirty="0" err="1" smtClean="0"/>
              <a:t>mL</a:t>
            </a:r>
            <a:r>
              <a:rPr lang="en-US" dirty="0" smtClean="0"/>
              <a:t>/m</a:t>
            </a:r>
            <a:r>
              <a:rPr lang="en-US" baseline="30000" dirty="0" smtClean="0"/>
              <a:t>2</a:t>
            </a:r>
            <a:r>
              <a:rPr lang="en-US" dirty="0" smtClean="0"/>
              <a:t>; Humidity: 8.07mL/m</a:t>
            </a:r>
            <a:r>
              <a:rPr lang="en-US" baseline="30000" dirty="0" smtClean="0"/>
              <a:t>2</a:t>
            </a:r>
          </a:p>
          <a:p>
            <a:r>
              <a:rPr lang="en-US" dirty="0" smtClean="0"/>
              <a:t>Record your data in Table 9.2 for the 0 value and the 30 minute value</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Final Mass of Leaves</a:t>
            </a:r>
          </a:p>
          <a:p>
            <a:r>
              <a:rPr lang="en-US" dirty="0" smtClean="0"/>
              <a:t>Wind 10.7g</a:t>
            </a:r>
          </a:p>
          <a:p>
            <a:r>
              <a:rPr lang="en-US" dirty="0" smtClean="0"/>
              <a:t>Light 11.9 g</a:t>
            </a:r>
          </a:p>
          <a:p>
            <a:r>
              <a:rPr lang="en-US" dirty="0" smtClean="0"/>
              <a:t>Heat &amp; Light 7.8 g</a:t>
            </a:r>
          </a:p>
          <a:p>
            <a:r>
              <a:rPr lang="en-US" dirty="0" smtClean="0"/>
              <a:t>Humidity 6.7 g</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Write</a:t>
            </a:r>
            <a:endParaRPr lang="en-US" dirty="0"/>
          </a:p>
        </p:txBody>
      </p:sp>
      <p:sp>
        <p:nvSpPr>
          <p:cNvPr id="3" name="Content Placeholder 2"/>
          <p:cNvSpPr>
            <a:spLocks noGrp="1"/>
          </p:cNvSpPr>
          <p:nvPr>
            <p:ph idx="1"/>
          </p:nvPr>
        </p:nvSpPr>
        <p:spPr/>
        <p:txBody>
          <a:bodyPr/>
          <a:lstStyle/>
          <a:p>
            <a:r>
              <a:rPr lang="en-US" dirty="0" smtClean="0"/>
              <a:t>Discuss some hormone effects on plants, give examples and explain how they work, why are they important?</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Lab # 12</a:t>
            </a:r>
            <a:endParaRPr lang="en-US" dirty="0"/>
          </a:p>
        </p:txBody>
      </p:sp>
      <p:sp>
        <p:nvSpPr>
          <p:cNvPr id="3" name="Content Placeholder 2"/>
          <p:cNvSpPr>
            <a:spLocks noGrp="1"/>
          </p:cNvSpPr>
          <p:nvPr>
            <p:ph idx="1"/>
          </p:nvPr>
        </p:nvSpPr>
        <p:spPr>
          <a:xfrm>
            <a:off x="0" y="838200"/>
            <a:ext cx="9144000" cy="4830763"/>
          </a:xfrm>
        </p:spPr>
        <p:txBody>
          <a:bodyPr>
            <a:normAutofit fontScale="85000" lnSpcReduction="20000"/>
          </a:bodyPr>
          <a:lstStyle/>
          <a:p>
            <a:pPr marL="514350" indent="-514350">
              <a:buFont typeface="+mj-lt"/>
              <a:buAutoNum type="arabicPeriod"/>
            </a:pPr>
            <a:r>
              <a:rPr lang="en-US" dirty="0" smtClean="0"/>
              <a:t>1</a:t>
            </a:r>
            <a:r>
              <a:rPr lang="en-US" baseline="30000" dirty="0" smtClean="0"/>
              <a:t>st</a:t>
            </a:r>
            <a:r>
              <a:rPr lang="en-US" dirty="0" smtClean="0"/>
              <a:t> measure Dissolved Oxygen of 3 different temperatures of water.  Which one holds more O</a:t>
            </a:r>
            <a:r>
              <a:rPr lang="en-US" baseline="-25000" dirty="0" smtClean="0"/>
              <a:t>2</a:t>
            </a:r>
            <a:r>
              <a:rPr lang="en-US" dirty="0" smtClean="0"/>
              <a:t>?</a:t>
            </a:r>
          </a:p>
          <a:p>
            <a:pPr marL="514350" indent="-514350">
              <a:buFont typeface="+mj-lt"/>
              <a:buAutoNum type="arabicPeriod"/>
            </a:pPr>
            <a:r>
              <a:rPr lang="en-US" dirty="0" smtClean="0"/>
              <a:t>7 Groups of students. Materials: GLX, Temperature probe, Dissolved Oxygen Sensor &amp; Absolute Pressure Sensor, 1 small beaker</a:t>
            </a:r>
          </a:p>
          <a:p>
            <a:pPr marL="514350" indent="-514350">
              <a:buFont typeface="+mj-lt"/>
              <a:buAutoNum type="arabicPeriod"/>
            </a:pPr>
            <a:r>
              <a:rPr lang="en-US" dirty="0" smtClean="0"/>
              <a:t>Hook the 3 probes into the GLX and turn it on.</a:t>
            </a:r>
          </a:p>
          <a:p>
            <a:pPr marL="514350" indent="-514350">
              <a:buFont typeface="+mj-lt"/>
              <a:buAutoNum type="arabicPeriod"/>
            </a:pPr>
            <a:r>
              <a:rPr lang="en-US" dirty="0" smtClean="0"/>
              <a:t>Press home, press right arrow to select the Digits button, press the checkmark, then Press F2 to see all three values of the probes.</a:t>
            </a:r>
          </a:p>
          <a:p>
            <a:pPr marL="514350" indent="-514350">
              <a:buFont typeface="+mj-lt"/>
              <a:buAutoNum type="arabicPeriod"/>
            </a:pPr>
            <a:r>
              <a:rPr lang="en-US" dirty="0" smtClean="0"/>
              <a:t> At a temperature of 25°C and a barometric pressure of 760 mmHg, 8.2 mg of oxygen will dissolve in one liter of water at 100% saturation.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018"/>
            <a:ext cx="3140614" cy="2011218"/>
          </a:xfrm>
        </p:spPr>
        <p:txBody>
          <a:bodyPr>
            <a:normAutofit/>
          </a:bodyPr>
          <a:lstStyle/>
          <a:p>
            <a:r>
              <a:rPr lang="en-US" dirty="0" smtClean="0"/>
              <a:t>Selective Permeability</a:t>
            </a:r>
            <a:endParaRPr lang="en-US" dirty="0"/>
          </a:p>
        </p:txBody>
      </p:sp>
      <p:sp>
        <p:nvSpPr>
          <p:cNvPr id="3" name="Content Placeholder 2"/>
          <p:cNvSpPr>
            <a:spLocks noGrp="1"/>
          </p:cNvSpPr>
          <p:nvPr>
            <p:ph idx="1"/>
          </p:nvPr>
        </p:nvSpPr>
        <p:spPr>
          <a:xfrm>
            <a:off x="3170882" y="0"/>
            <a:ext cx="5973118" cy="6858000"/>
          </a:xfrm>
        </p:spPr>
        <p:txBody>
          <a:bodyPr>
            <a:normAutofit fontScale="85000" lnSpcReduction="20000"/>
          </a:bodyPr>
          <a:lstStyle/>
          <a:p>
            <a:r>
              <a:rPr lang="en-US" sz="2800" dirty="0" smtClean="0"/>
              <a:t>Transport proteins- proteins embedded in the cell membrane, diffusion</a:t>
            </a:r>
          </a:p>
          <a:p>
            <a:r>
              <a:rPr lang="en-US" sz="2800" dirty="0" smtClean="0"/>
              <a:t>Selective  channels – allow certain ions through, bot not others, K+, not </a:t>
            </a:r>
            <a:r>
              <a:rPr lang="en-US" sz="2800" dirty="0"/>
              <a:t>N</a:t>
            </a:r>
            <a:r>
              <a:rPr lang="en-US" sz="2800" dirty="0" smtClean="0"/>
              <a:t>a+</a:t>
            </a:r>
          </a:p>
          <a:p>
            <a:r>
              <a:rPr lang="en-US" sz="2800" dirty="0" smtClean="0"/>
              <a:t>*Proton pump – hydrolyzes ATP &amp; uses the released energy to pump hydrogen ions (H+) out of the cell.  ↑H+ outside the cell, making a membrane potential (charge), inside the cell becomes more negative.</a:t>
            </a:r>
          </a:p>
          <a:p>
            <a:r>
              <a:rPr lang="en-US" sz="2800" dirty="0" smtClean="0"/>
              <a:t>Cotransport – drives the transport of different solutes (H+ downhill, &amp; NO3- uphill) for the uptake of sucrose by plant cells.</a:t>
            </a:r>
          </a:p>
          <a:p>
            <a:r>
              <a:rPr lang="en-US" sz="2800" dirty="0" smtClean="0"/>
              <a:t>Chemiosmosis – unifying principle of cellular energetics</a:t>
            </a:r>
          </a:p>
          <a:p>
            <a:r>
              <a:rPr lang="en-US" sz="2800" dirty="0" smtClean="0"/>
              <a:t>Osmosis – passive movement of water</a:t>
            </a:r>
          </a:p>
          <a:p>
            <a:r>
              <a:rPr lang="en-US" sz="2800" dirty="0" smtClean="0"/>
              <a:t>Water Potential (</a:t>
            </a:r>
            <a:r>
              <a:rPr lang="el-GR" sz="2800" dirty="0" smtClean="0"/>
              <a:t>Ψ</a:t>
            </a:r>
            <a:r>
              <a:rPr lang="en-US" sz="2800" dirty="0" smtClean="0"/>
              <a:t>)= solute concentration &amp; pressure (cell wall)</a:t>
            </a:r>
          </a:p>
          <a:p>
            <a:r>
              <a:rPr lang="en-US" sz="2800" dirty="0" err="1" smtClean="0"/>
              <a:t>Aquaporins</a:t>
            </a:r>
            <a:r>
              <a:rPr lang="en-US" sz="2800" dirty="0" smtClean="0"/>
              <a:t> – affects the rate at which water diffuses, does not affect the water potential gradient or direction of water flow</a:t>
            </a:r>
            <a:endParaRPr lang="en-US" sz="2800" dirty="0"/>
          </a:p>
        </p:txBody>
      </p:sp>
      <p:pic>
        <p:nvPicPr>
          <p:cNvPr id="2050" name="Picture 2" descr="http://images.tutorvista.com/content/transportation/plant-cell-mineral-transportation.jpe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8213" y="1676400"/>
            <a:ext cx="3191664" cy="365760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145327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 mgO</a:t>
            </a:r>
            <a:r>
              <a:rPr lang="en-US" baseline="-25000" dirty="0" smtClean="0"/>
              <a:t>2</a:t>
            </a:r>
            <a:r>
              <a:rPr lang="en-US" dirty="0" smtClean="0"/>
              <a:t>/L at cold temp, Room Temp and hot temp.</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Table 12.2 Class Mean Data Productivity</a:t>
            </a:r>
            <a:endParaRPr lang="en-US"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Lab #12 part b</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Obtain 3 vials/ group, there should be 7 groups.</a:t>
            </a:r>
          </a:p>
          <a:p>
            <a:r>
              <a:rPr lang="en-US" dirty="0" smtClean="0"/>
              <a:t>Group 1 – I “initial” </a:t>
            </a:r>
            <a:r>
              <a:rPr lang="en-US" i="1" dirty="0" smtClean="0"/>
              <a:t>Get average today only. Dennison</a:t>
            </a:r>
          </a:p>
          <a:p>
            <a:r>
              <a:rPr lang="en-US" dirty="0" smtClean="0"/>
              <a:t>Group 2 – D “dark” (Aluminum Foil) Amrita</a:t>
            </a:r>
          </a:p>
          <a:p>
            <a:r>
              <a:rPr lang="en-US" dirty="0" smtClean="0"/>
              <a:t>Group 3 – 100% (No screens) Chris</a:t>
            </a:r>
          </a:p>
          <a:p>
            <a:r>
              <a:rPr lang="en-US" dirty="0" smtClean="0"/>
              <a:t>Group 4 – 65 %  (1 screen) Jai</a:t>
            </a:r>
          </a:p>
          <a:p>
            <a:r>
              <a:rPr lang="en-US" dirty="0" smtClean="0"/>
              <a:t>Group 5 – 25 %  (3 screens) Jenna</a:t>
            </a:r>
          </a:p>
          <a:p>
            <a:r>
              <a:rPr lang="en-US" dirty="0" smtClean="0"/>
              <a:t>Group 6 – 10%  (5 screens) - Tu</a:t>
            </a:r>
          </a:p>
          <a:p>
            <a:r>
              <a:rPr lang="en-US" dirty="0" smtClean="0"/>
              <a:t>Group 7 – 2%  (8 screens)Anna</a:t>
            </a:r>
          </a:p>
          <a:p>
            <a:r>
              <a:rPr lang="en-US" dirty="0" smtClean="0"/>
              <a:t>Average the DO for the three vials, after24 hour period.</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Quick Write P. 48NB</a:t>
            </a:r>
            <a:endParaRPr lang="en-US" dirty="0"/>
          </a:p>
        </p:txBody>
      </p:sp>
      <p:sp>
        <p:nvSpPr>
          <p:cNvPr id="3" name="Content Placeholder 2"/>
          <p:cNvSpPr>
            <a:spLocks noGrp="1"/>
          </p:cNvSpPr>
          <p:nvPr>
            <p:ph idx="1"/>
          </p:nvPr>
        </p:nvSpPr>
        <p:spPr/>
        <p:txBody>
          <a:bodyPr/>
          <a:lstStyle/>
          <a:p>
            <a:pPr>
              <a:buNone/>
            </a:pPr>
            <a:r>
              <a:rPr lang="en-US" dirty="0" smtClean="0"/>
              <a:t>What does it mean to have primary productivity in a photosynthetic plant?</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Class Data – Mean Productivity  </a:t>
            </a:r>
            <a:br>
              <a:rPr lang="en-US" dirty="0" smtClean="0"/>
            </a:br>
            <a:r>
              <a:rPr lang="en-US" dirty="0" smtClean="0"/>
              <a:t>Table 12.4</a:t>
            </a:r>
            <a:endParaRPr lang="en-US" dirty="0"/>
          </a:p>
        </p:txBody>
      </p:sp>
      <p:graphicFrame>
        <p:nvGraphicFramePr>
          <p:cNvPr id="4" name="Content Placeholder 3"/>
          <p:cNvGraphicFramePr>
            <a:graphicFrameLocks noGrp="1"/>
          </p:cNvGraphicFramePr>
          <p:nvPr>
            <p:ph idx="1"/>
          </p:nvPr>
        </p:nvGraphicFramePr>
        <p:xfrm>
          <a:off x="457200" y="1600200"/>
          <a:ext cx="8686800" cy="2494280"/>
        </p:xfrm>
        <a:graphic>
          <a:graphicData uri="http://schemas.openxmlformats.org/drawingml/2006/table">
            <a:tbl>
              <a:tblPr firstRow="1" bandRow="1">
                <a:tableStyleId>{5C22544A-7EE6-4342-B048-85BDC9FD1C3A}</a:tableStyleId>
              </a:tblPr>
              <a:tblGrid>
                <a:gridCol w="1737360"/>
                <a:gridCol w="1737360"/>
                <a:gridCol w="1402080"/>
                <a:gridCol w="2514600"/>
                <a:gridCol w="1295400"/>
              </a:tblGrid>
              <a:tr h="370840">
                <a:tc>
                  <a:txBody>
                    <a:bodyPr/>
                    <a:lstStyle/>
                    <a:p>
                      <a:r>
                        <a:rPr lang="en-US" dirty="0" smtClean="0"/>
                        <a:t>#</a:t>
                      </a:r>
                      <a:r>
                        <a:rPr lang="en-US" baseline="0" dirty="0" smtClean="0"/>
                        <a:t> of Screens</a:t>
                      </a:r>
                      <a:endParaRPr lang="en-US" dirty="0"/>
                    </a:p>
                  </a:txBody>
                  <a:tcPr/>
                </a:tc>
                <a:tc>
                  <a:txBody>
                    <a:bodyPr/>
                    <a:lstStyle/>
                    <a:p>
                      <a:r>
                        <a:rPr lang="en-US" dirty="0" smtClean="0"/>
                        <a:t>% Light</a:t>
                      </a:r>
                      <a:endParaRPr lang="en-US" dirty="0"/>
                    </a:p>
                  </a:txBody>
                  <a:tcPr/>
                </a:tc>
                <a:tc>
                  <a:txBody>
                    <a:bodyPr/>
                    <a:lstStyle/>
                    <a:p>
                      <a:r>
                        <a:rPr lang="en-US" dirty="0" smtClean="0"/>
                        <a:t>Gross</a:t>
                      </a:r>
                      <a:r>
                        <a:rPr lang="en-US" baseline="0" dirty="0" smtClean="0"/>
                        <a:t> Productivity</a:t>
                      </a:r>
                      <a:endParaRPr lang="en-US" dirty="0"/>
                    </a:p>
                  </a:txBody>
                  <a:tcPr/>
                </a:tc>
                <a:tc>
                  <a:txBody>
                    <a:bodyPr/>
                    <a:lstStyle/>
                    <a:p>
                      <a:r>
                        <a:rPr lang="en-US" dirty="0" smtClean="0"/>
                        <a:t>Net Productivity</a:t>
                      </a:r>
                      <a:endParaRPr lang="en-US" dirty="0"/>
                    </a:p>
                  </a:txBody>
                  <a:tcPr/>
                </a:tc>
                <a:tc>
                  <a:txBody>
                    <a:bodyPr/>
                    <a:lstStyle/>
                    <a:p>
                      <a:r>
                        <a:rPr lang="en-US" dirty="0" smtClean="0"/>
                        <a:t>Respiration</a:t>
                      </a:r>
                      <a:endParaRPr lang="en-US" dirty="0"/>
                    </a:p>
                  </a:txBody>
                  <a:tcPr/>
                </a:tc>
              </a:tr>
              <a:tr h="370840">
                <a:tc>
                  <a:txBody>
                    <a:bodyPr/>
                    <a:lstStyle/>
                    <a:p>
                      <a:r>
                        <a:rPr lang="en-US" dirty="0" smtClean="0"/>
                        <a:t>0</a:t>
                      </a:r>
                      <a:endParaRPr lang="en-US" dirty="0"/>
                    </a:p>
                  </a:txBody>
                  <a:tcPr/>
                </a:tc>
                <a:tc>
                  <a:txBody>
                    <a:bodyPr/>
                    <a:lstStyle/>
                    <a:p>
                      <a:r>
                        <a:rPr lang="en-US" dirty="0" smtClean="0"/>
                        <a:t>100</a:t>
                      </a:r>
                      <a:endParaRPr lang="en-US" dirty="0"/>
                    </a:p>
                  </a:txBody>
                  <a:tcPr/>
                </a:tc>
                <a:tc>
                  <a:txBody>
                    <a:bodyPr/>
                    <a:lstStyle/>
                    <a:p>
                      <a:r>
                        <a:rPr lang="en-US" dirty="0" smtClean="0"/>
                        <a:t>.3 mgO</a:t>
                      </a:r>
                      <a:r>
                        <a:rPr lang="en-US" baseline="-25000" dirty="0" smtClean="0"/>
                        <a:t>2</a:t>
                      </a:r>
                      <a:r>
                        <a:rPr lang="en-US" dirty="0" smtClean="0"/>
                        <a:t> /L</a:t>
                      </a:r>
                      <a:endParaRPr lang="en-US" dirty="0"/>
                    </a:p>
                  </a:txBody>
                  <a:tcPr/>
                </a:tc>
                <a:tc>
                  <a:txBody>
                    <a:bodyPr/>
                    <a:lstStyle/>
                    <a:p>
                      <a:r>
                        <a:rPr lang="en-US" dirty="0" smtClean="0"/>
                        <a:t>6.6 – 5.03 =</a:t>
                      </a:r>
                      <a:r>
                        <a:rPr lang="en-US" baseline="0" dirty="0" smtClean="0"/>
                        <a:t> 1.62mg O</a:t>
                      </a:r>
                      <a:r>
                        <a:rPr lang="en-US" baseline="-25000" dirty="0" smtClean="0"/>
                        <a:t>2</a:t>
                      </a:r>
                      <a:r>
                        <a:rPr lang="en-US" baseline="0" dirty="0" smtClean="0"/>
                        <a:t>/L</a:t>
                      </a:r>
                      <a:endParaRPr lang="en-US" dirty="0"/>
                    </a:p>
                  </a:txBody>
                  <a:tcPr/>
                </a:tc>
                <a:tc>
                  <a:txBody>
                    <a:bodyPr/>
                    <a:lstStyle/>
                    <a:p>
                      <a:endParaRPr lang="en-US" dirty="0"/>
                    </a:p>
                  </a:txBody>
                  <a:tcPr/>
                </a:tc>
              </a:tr>
              <a:tr h="370840">
                <a:tc>
                  <a:txBody>
                    <a:bodyPr/>
                    <a:lstStyle/>
                    <a:p>
                      <a:r>
                        <a:rPr lang="en-US" dirty="0" smtClean="0"/>
                        <a:t>1</a:t>
                      </a:r>
                      <a:endParaRPr lang="en-US" dirty="0"/>
                    </a:p>
                  </a:txBody>
                  <a:tcPr/>
                </a:tc>
                <a:tc>
                  <a:txBody>
                    <a:bodyPr/>
                    <a:lstStyle/>
                    <a:p>
                      <a:r>
                        <a:rPr lang="en-US" dirty="0" smtClean="0"/>
                        <a:t>65</a:t>
                      </a:r>
                      <a:endParaRPr lang="en-US" dirty="0"/>
                    </a:p>
                  </a:txBody>
                  <a:tcPr/>
                </a:tc>
                <a:tc>
                  <a:txBody>
                    <a:bodyPr/>
                    <a:lstStyle/>
                    <a:p>
                      <a:endParaRPr lang="en-US"/>
                    </a:p>
                  </a:txBody>
                  <a:tcPr/>
                </a:tc>
                <a:tc>
                  <a:txBody>
                    <a:bodyPr/>
                    <a:lstStyle/>
                    <a:p>
                      <a:r>
                        <a:rPr lang="en-US" dirty="0" smtClean="0"/>
                        <a:t>6.6 – 5.33 = 1.27mg O</a:t>
                      </a:r>
                      <a:r>
                        <a:rPr lang="en-US" baseline="-25000" dirty="0" smtClean="0"/>
                        <a:t>2</a:t>
                      </a:r>
                      <a:r>
                        <a:rPr lang="en-US" dirty="0" smtClean="0"/>
                        <a:t>/L</a:t>
                      </a:r>
                      <a:endParaRPr lang="en-US" dirty="0"/>
                    </a:p>
                  </a:txBody>
                  <a:tcPr/>
                </a:tc>
                <a:tc>
                  <a:txBody>
                    <a:bodyPr/>
                    <a:lstStyle/>
                    <a:p>
                      <a:r>
                        <a:rPr lang="en-US" dirty="0" smtClean="0"/>
                        <a:t>X</a:t>
                      </a:r>
                      <a:endParaRPr lang="en-US" dirty="0"/>
                    </a:p>
                  </a:txBody>
                  <a:tcPr/>
                </a:tc>
              </a:tr>
              <a:tr h="370840">
                <a:tc>
                  <a:txBody>
                    <a:bodyPr/>
                    <a:lstStyle/>
                    <a:p>
                      <a:r>
                        <a:rPr lang="en-US" dirty="0" smtClean="0"/>
                        <a:t>3</a:t>
                      </a:r>
                      <a:endParaRPr lang="en-US" dirty="0"/>
                    </a:p>
                  </a:txBody>
                  <a:tcPr/>
                </a:tc>
                <a:tc>
                  <a:txBody>
                    <a:bodyPr/>
                    <a:lstStyle/>
                    <a:p>
                      <a:r>
                        <a:rPr lang="en-US" dirty="0" smtClean="0"/>
                        <a:t>25</a:t>
                      </a:r>
                      <a:endParaRPr lang="en-US" dirty="0"/>
                    </a:p>
                  </a:txBody>
                  <a:tcPr/>
                </a:tc>
                <a:tc>
                  <a:txBody>
                    <a:bodyPr/>
                    <a:lstStyle/>
                    <a:p>
                      <a:endParaRPr lang="en-US" dirty="0"/>
                    </a:p>
                  </a:txBody>
                  <a:tcPr/>
                </a:tc>
                <a:tc>
                  <a:txBody>
                    <a:bodyPr/>
                    <a:lstStyle/>
                    <a:p>
                      <a:r>
                        <a:rPr lang="en-US" dirty="0" smtClean="0"/>
                        <a:t>6.6 – 4.9 = 1.7 mg O</a:t>
                      </a:r>
                      <a:r>
                        <a:rPr lang="en-US" baseline="-25000" dirty="0" smtClean="0"/>
                        <a:t>2</a:t>
                      </a:r>
                      <a:r>
                        <a:rPr lang="en-US" dirty="0" smtClean="0"/>
                        <a:t> /L</a:t>
                      </a:r>
                      <a:endParaRPr lang="en-US" dirty="0"/>
                    </a:p>
                  </a:txBody>
                  <a:tcPr/>
                </a:tc>
                <a:tc>
                  <a:txBody>
                    <a:bodyPr/>
                    <a:lstStyle/>
                    <a:p>
                      <a:r>
                        <a:rPr lang="en-US" dirty="0" smtClean="0"/>
                        <a:t>X</a:t>
                      </a:r>
                      <a:endParaRPr lang="en-US" dirty="0"/>
                    </a:p>
                  </a:txBody>
                  <a:tcPr/>
                </a:tc>
              </a:tr>
              <a:tr h="370840">
                <a:tc>
                  <a:txBody>
                    <a:bodyPr/>
                    <a:lstStyle/>
                    <a:p>
                      <a:r>
                        <a:rPr lang="en-US" dirty="0" smtClean="0"/>
                        <a:t>5</a:t>
                      </a:r>
                      <a:endParaRPr lang="en-US" dirty="0"/>
                    </a:p>
                  </a:txBody>
                  <a:tcPr/>
                </a:tc>
                <a:tc>
                  <a:txBody>
                    <a:bodyPr/>
                    <a:lstStyle/>
                    <a:p>
                      <a:r>
                        <a:rPr lang="en-US" dirty="0" smtClean="0"/>
                        <a:t>10</a:t>
                      </a:r>
                      <a:endParaRPr lang="en-US" dirty="0"/>
                    </a:p>
                  </a:txBody>
                  <a:tcPr/>
                </a:tc>
                <a:tc>
                  <a:txBody>
                    <a:bodyPr/>
                    <a:lstStyle/>
                    <a:p>
                      <a:endParaRPr lang="en-US"/>
                    </a:p>
                  </a:txBody>
                  <a:tcPr/>
                </a:tc>
                <a:tc>
                  <a:txBody>
                    <a:bodyPr/>
                    <a:lstStyle/>
                    <a:p>
                      <a:r>
                        <a:rPr lang="en-US" dirty="0" smtClean="0"/>
                        <a:t>6.6 – 3.37 =</a:t>
                      </a:r>
                      <a:r>
                        <a:rPr lang="en-US" baseline="0" dirty="0" smtClean="0"/>
                        <a:t> 3.23 mgO</a:t>
                      </a:r>
                      <a:r>
                        <a:rPr lang="en-US" baseline="-25000" dirty="0" smtClean="0"/>
                        <a:t>2</a:t>
                      </a:r>
                      <a:r>
                        <a:rPr lang="en-US" baseline="0" dirty="0" smtClean="0"/>
                        <a:t>/L</a:t>
                      </a:r>
                      <a:r>
                        <a:rPr lang="en-US" dirty="0" smtClean="0"/>
                        <a:t> </a:t>
                      </a:r>
                      <a:endParaRPr lang="en-US" dirty="0"/>
                    </a:p>
                  </a:txBody>
                  <a:tcPr/>
                </a:tc>
                <a:tc>
                  <a:txBody>
                    <a:bodyPr/>
                    <a:lstStyle/>
                    <a:p>
                      <a:r>
                        <a:rPr lang="en-US" dirty="0" smtClean="0"/>
                        <a:t>X</a:t>
                      </a:r>
                      <a:endParaRPr lang="en-US" dirty="0"/>
                    </a:p>
                  </a:txBody>
                  <a:tcPr/>
                </a:tc>
              </a:tr>
              <a:tr h="370840">
                <a:tc>
                  <a:txBody>
                    <a:bodyPr/>
                    <a:lstStyle/>
                    <a:p>
                      <a:r>
                        <a:rPr lang="en-US" dirty="0" smtClean="0"/>
                        <a:t>8</a:t>
                      </a:r>
                      <a:endParaRPr lang="en-US" dirty="0"/>
                    </a:p>
                  </a:txBody>
                  <a:tcPr/>
                </a:tc>
                <a:tc>
                  <a:txBody>
                    <a:bodyPr/>
                    <a:lstStyle/>
                    <a:p>
                      <a:r>
                        <a:rPr lang="en-US" dirty="0" smtClean="0"/>
                        <a:t>2</a:t>
                      </a:r>
                      <a:endParaRPr lang="en-US" dirty="0"/>
                    </a:p>
                  </a:txBody>
                  <a:tcPr/>
                </a:tc>
                <a:tc>
                  <a:txBody>
                    <a:bodyPr/>
                    <a:lstStyle/>
                    <a:p>
                      <a:endParaRPr lang="en-US" dirty="0"/>
                    </a:p>
                  </a:txBody>
                  <a:tcPr/>
                </a:tc>
                <a:tc>
                  <a:txBody>
                    <a:bodyPr/>
                    <a:lstStyle/>
                    <a:p>
                      <a:r>
                        <a:rPr lang="en-US" dirty="0" smtClean="0"/>
                        <a:t>6.6 – 3.32</a:t>
                      </a:r>
                      <a:r>
                        <a:rPr lang="en-US" baseline="0" dirty="0" smtClean="0"/>
                        <a:t> = 3.28 mgO</a:t>
                      </a:r>
                      <a:r>
                        <a:rPr lang="en-US" baseline="-25000" dirty="0" smtClean="0"/>
                        <a:t>2</a:t>
                      </a:r>
                      <a:r>
                        <a:rPr lang="en-US" baseline="0" dirty="0" smtClean="0"/>
                        <a:t>/L</a:t>
                      </a:r>
                      <a:endParaRPr lang="en-US" dirty="0"/>
                    </a:p>
                  </a:txBody>
                  <a:tcPr/>
                </a:tc>
                <a:tc>
                  <a:txBody>
                    <a:bodyPr/>
                    <a:lstStyle/>
                    <a:p>
                      <a:r>
                        <a:rPr lang="en-US" dirty="0" smtClean="0"/>
                        <a:t>X</a:t>
                      </a:r>
                      <a:endParaRPr lang="en-US" dirty="0"/>
                    </a:p>
                  </a:txBody>
                  <a:tcPr/>
                </a:tc>
              </a:tr>
            </a:tbl>
          </a:graphicData>
        </a:graphic>
      </p:graphicFrame>
      <p:sp>
        <p:nvSpPr>
          <p:cNvPr id="5" name="TextBox 4"/>
          <p:cNvSpPr txBox="1"/>
          <p:nvPr/>
        </p:nvSpPr>
        <p:spPr>
          <a:xfrm>
            <a:off x="533400" y="4495800"/>
            <a:ext cx="8077200" cy="1477328"/>
          </a:xfrm>
          <a:prstGeom prst="rect">
            <a:avLst/>
          </a:prstGeom>
          <a:noFill/>
        </p:spPr>
        <p:txBody>
          <a:bodyPr wrap="square" rtlCol="0">
            <a:spAutoFit/>
          </a:bodyPr>
          <a:lstStyle/>
          <a:p>
            <a:r>
              <a:rPr lang="en-US" dirty="0" smtClean="0"/>
              <a:t>Initial DO value: 6.6 mgO</a:t>
            </a:r>
            <a:r>
              <a:rPr lang="en-US" baseline="-25000" dirty="0" smtClean="0"/>
              <a:t>2</a:t>
            </a:r>
            <a:r>
              <a:rPr lang="en-US" dirty="0" smtClean="0"/>
              <a:t>/L  x .698 = 4.607 </a:t>
            </a:r>
            <a:r>
              <a:rPr lang="en-US" dirty="0" err="1" smtClean="0"/>
              <a:t>mL</a:t>
            </a:r>
            <a:r>
              <a:rPr lang="en-US" dirty="0" smtClean="0"/>
              <a:t> O</a:t>
            </a:r>
            <a:r>
              <a:rPr lang="en-US" baseline="-25000" dirty="0" smtClean="0"/>
              <a:t>2</a:t>
            </a:r>
            <a:r>
              <a:rPr lang="en-US" dirty="0" smtClean="0"/>
              <a:t>/L x .536 = 2.469 mg carbon fixed/L</a:t>
            </a:r>
          </a:p>
          <a:p>
            <a:r>
              <a:rPr lang="en-US" dirty="0" smtClean="0"/>
              <a:t>Dark DO Value: 6.3mg O</a:t>
            </a:r>
            <a:r>
              <a:rPr lang="en-US" baseline="-25000" dirty="0" smtClean="0"/>
              <a:t>2  </a:t>
            </a:r>
            <a:r>
              <a:rPr lang="en-US" dirty="0" smtClean="0"/>
              <a:t>Net Productivity = .3mg O</a:t>
            </a:r>
            <a:r>
              <a:rPr lang="en-US" baseline="-25000" dirty="0" smtClean="0"/>
              <a:t>2</a:t>
            </a:r>
            <a:r>
              <a:rPr lang="en-US" dirty="0" smtClean="0"/>
              <a:t>/L</a:t>
            </a:r>
            <a:endParaRPr lang="en-US" baseline="-25000" dirty="0" smtClean="0"/>
          </a:p>
          <a:p>
            <a:r>
              <a:rPr lang="en-US" dirty="0" smtClean="0"/>
              <a:t>Independent Variable:</a:t>
            </a:r>
          </a:p>
          <a:p>
            <a:r>
              <a:rPr lang="en-US" dirty="0" smtClean="0"/>
              <a:t>Dependent Variable:</a:t>
            </a:r>
          </a:p>
          <a:p>
            <a:r>
              <a:rPr lang="en-US" dirty="0" smtClean="0"/>
              <a:t>*A lake becomes </a:t>
            </a:r>
            <a:r>
              <a:rPr lang="en-US" dirty="0" err="1" smtClean="0"/>
              <a:t>eutrophic</a:t>
            </a:r>
            <a:r>
              <a:rPr lang="en-US" dirty="0" smtClean="0"/>
              <a:t> when mg carbon fixed/L = 85</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6553200" cy="1143000"/>
          </a:xfrm>
        </p:spPr>
        <p:txBody>
          <a:bodyPr/>
          <a:lstStyle/>
          <a:p>
            <a:r>
              <a:rPr lang="en-US" dirty="0" smtClean="0"/>
              <a:t>Lab #12 Questions</a:t>
            </a:r>
            <a:endParaRPr lang="en-US" dirty="0"/>
          </a:p>
        </p:txBody>
      </p:sp>
      <p:sp>
        <p:nvSpPr>
          <p:cNvPr id="3" name="Content Placeholder 2"/>
          <p:cNvSpPr>
            <a:spLocks noGrp="1"/>
          </p:cNvSpPr>
          <p:nvPr>
            <p:ph idx="1"/>
          </p:nvPr>
        </p:nvSpPr>
        <p:spPr>
          <a:xfrm>
            <a:off x="0" y="914400"/>
            <a:ext cx="9144000" cy="5211763"/>
          </a:xfrm>
        </p:spPr>
        <p:txBody>
          <a:bodyPr>
            <a:normAutofit lnSpcReduction="10000"/>
          </a:bodyPr>
          <a:lstStyle/>
          <a:p>
            <a:pPr marL="514350" indent="-514350">
              <a:buFont typeface="+mj-lt"/>
              <a:buAutoNum type="arabicPeriod"/>
            </a:pPr>
            <a:r>
              <a:rPr lang="en-US" dirty="0" smtClean="0"/>
              <a:t>Primary Productivity can be measured by the rate of O2 production, Rate of CO2 uptake, rate of carbohydrate or biomass.</a:t>
            </a:r>
          </a:p>
          <a:p>
            <a:pPr marL="514350" indent="-514350">
              <a:buFont typeface="+mj-lt"/>
              <a:buAutoNum type="arabicPeriod"/>
            </a:pPr>
            <a:r>
              <a:rPr lang="en-US" dirty="0" smtClean="0"/>
              <a:t>The relationship is that for each milliliter of oxygen produced, .536 milligrams of carbon is assimilated.</a:t>
            </a:r>
          </a:p>
          <a:p>
            <a:pPr marL="514350" indent="-514350">
              <a:buFont typeface="+mj-lt"/>
              <a:buAutoNum type="arabicPeriod"/>
            </a:pPr>
            <a:r>
              <a:rPr lang="en-US" dirty="0" smtClean="0"/>
              <a:t>The relationship between  temperature and dissolved oxygen is an inverse one.  As the temp. </a:t>
            </a:r>
            <a:r>
              <a:rPr lang="en-US" dirty="0" err="1" smtClean="0"/>
              <a:t>ina</a:t>
            </a:r>
            <a:r>
              <a:rPr lang="en-US" dirty="0" smtClean="0"/>
              <a:t> liquid rises, the amount of gas that remains dissolved in the liquid decreases.  The most oxygen rich water is shallow, rapidly moving, and cold.  4°C, water can hold approximately 19% oxygen.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126163"/>
          </a:xfrm>
        </p:spPr>
        <p:txBody>
          <a:bodyPr>
            <a:normAutofit fontScale="92500" lnSpcReduction="20000"/>
          </a:bodyPr>
          <a:lstStyle/>
          <a:p>
            <a:pPr>
              <a:buNone/>
            </a:pPr>
            <a:r>
              <a:rPr lang="en-US" dirty="0" smtClean="0"/>
              <a:t>4. No gross productivity:</a:t>
            </a:r>
          </a:p>
          <a:p>
            <a:pPr>
              <a:buNone/>
            </a:pPr>
            <a:r>
              <a:rPr lang="en-US" dirty="0" smtClean="0"/>
              <a:t>No net productivity:</a:t>
            </a:r>
          </a:p>
          <a:p>
            <a:pPr marL="514350" indent="-514350">
              <a:buAutoNum type="arabicPeriod" startAt="5"/>
            </a:pPr>
            <a:r>
              <a:rPr lang="en-US" dirty="0" smtClean="0"/>
              <a:t>Water is much thicker than air.  This means that the gill muscles must work much harder to move water over the gill’s surfaces.  Another factor is that water holds much less oxygen than air does.</a:t>
            </a:r>
          </a:p>
          <a:p>
            <a:pPr marL="514350" indent="-514350">
              <a:buAutoNum type="arabicPeriod" startAt="5"/>
            </a:pPr>
            <a:r>
              <a:rPr lang="en-US" dirty="0" smtClean="0"/>
              <a:t>You would expect a higher DO reading in a stream than a lake, tumbling action of water over rocks and shallowness increases O2 content.</a:t>
            </a:r>
          </a:p>
          <a:p>
            <a:pPr marL="514350" indent="-514350">
              <a:buAutoNum type="arabicPeriod" startAt="5"/>
            </a:pPr>
            <a:r>
              <a:rPr lang="en-US" dirty="0" smtClean="0"/>
              <a:t>DO at 7 am is lower than the DO at 5 pm.  DO is decreased by respiration of organisms at night, the low levels of light in early morning do not produce as much DO through photosynthesis, as it would later in the day.</a:t>
            </a:r>
          </a:p>
          <a:p>
            <a:pPr marL="514350" indent="-514350">
              <a:buAutoNum type="arabicPeriod" startAt="5"/>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126163"/>
          </a:xfrm>
        </p:spPr>
        <p:txBody>
          <a:bodyPr/>
          <a:lstStyle/>
          <a:p>
            <a:pPr>
              <a:buNone/>
            </a:pPr>
            <a:r>
              <a:rPr lang="en-US" dirty="0" smtClean="0"/>
              <a:t>8.  A  would have more oxygen available to the fish.  At a particular temperature, only a fixed amount of oxygen could be dissolved in a given volume of water.  Since the volume of water is greater, the amount of oxygen dissolved in water would be greater.  However, Over the course of the day, the fish would use up the DO in both containers, and the one with more surface area (B) would better sustain the fish.</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126163"/>
          </a:xfrm>
        </p:spPr>
        <p:txBody>
          <a:bodyPr>
            <a:normAutofit fontScale="92500"/>
          </a:bodyPr>
          <a:lstStyle/>
          <a:p>
            <a:pPr>
              <a:buNone/>
            </a:pPr>
            <a:r>
              <a:rPr lang="en-US" dirty="0" smtClean="0"/>
              <a:t>9.  </a:t>
            </a:r>
            <a:r>
              <a:rPr lang="en-US" dirty="0" err="1" smtClean="0"/>
              <a:t>Eutrophication</a:t>
            </a:r>
            <a:r>
              <a:rPr lang="en-US" dirty="0" smtClean="0"/>
              <a:t> is the increase in concentration of fertilizers such as Nitrogen, Phosphorus, and other nutrients in the bodies of water.  By increasing the amounts of these nutrients in bodies of water the types of organisms that are most successful or that have the greatest biomass change.  The changes effect the entire ecosystem.  Tremendous blooms of algae happen, then they produce large amounts of oxygen during the day, but respire at night and depletes the DO content.  The dense algae decrease available light in the </a:t>
            </a:r>
            <a:r>
              <a:rPr lang="en-US" dirty="0" err="1" smtClean="0"/>
              <a:t>photic</a:t>
            </a:r>
            <a:r>
              <a:rPr lang="en-US" dirty="0" smtClean="0"/>
              <a:t> zone causing anoxia in deeper water.  The algae eliminate the natural food of herbivores.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5200" y="0"/>
            <a:ext cx="5638800" cy="1143000"/>
          </a:xfrm>
        </p:spPr>
        <p:txBody>
          <a:bodyPr>
            <a:noAutofit/>
          </a:bodyPr>
          <a:lstStyle/>
          <a:p>
            <a:r>
              <a:rPr lang="en-US" sz="3600" dirty="0" smtClean="0"/>
              <a:t>Vacuolated plant cell have three major components</a:t>
            </a:r>
            <a:endParaRPr lang="en-US" sz="3600" dirty="0"/>
          </a:p>
        </p:txBody>
      </p:sp>
      <p:sp>
        <p:nvSpPr>
          <p:cNvPr id="3" name="Content Placeholder 2"/>
          <p:cNvSpPr>
            <a:spLocks noGrp="1"/>
          </p:cNvSpPr>
          <p:nvPr>
            <p:ph idx="1"/>
          </p:nvPr>
        </p:nvSpPr>
        <p:spPr>
          <a:xfrm>
            <a:off x="3205899" y="1066800"/>
            <a:ext cx="5943600" cy="5410200"/>
          </a:xfrm>
        </p:spPr>
        <p:txBody>
          <a:bodyPr>
            <a:normAutofit fontScale="85000" lnSpcReduction="20000"/>
          </a:bodyPr>
          <a:lstStyle/>
          <a:p>
            <a:r>
              <a:rPr lang="en-US" dirty="0" err="1" smtClean="0"/>
              <a:t>Plasmodesma</a:t>
            </a:r>
            <a:r>
              <a:rPr lang="en-US" dirty="0" smtClean="0"/>
              <a:t> – connect compartments cytosolic of neighboring cells to form that are continuous to transport certain molecules</a:t>
            </a:r>
          </a:p>
          <a:p>
            <a:r>
              <a:rPr lang="en-US" dirty="0" err="1" smtClean="0"/>
              <a:t>Tonoplast</a:t>
            </a:r>
            <a:r>
              <a:rPr lang="en-US" dirty="0" smtClean="0"/>
              <a:t> – regulates molecular traffic between the cytosol &amp; vacuolar contents- sap</a:t>
            </a:r>
          </a:p>
          <a:p>
            <a:r>
              <a:rPr lang="en-US" dirty="0" err="1"/>
              <a:t>Symplast</a:t>
            </a:r>
            <a:r>
              <a:rPr lang="en-US" dirty="0"/>
              <a:t> </a:t>
            </a:r>
            <a:r>
              <a:rPr lang="en-US" dirty="0" smtClean="0"/>
              <a:t>–, first compartment </a:t>
            </a:r>
            <a:r>
              <a:rPr lang="en-US" dirty="0"/>
              <a:t>tissue </a:t>
            </a:r>
            <a:r>
              <a:rPr lang="en-US" dirty="0" smtClean="0"/>
              <a:t>level, cytoplasmic continuum</a:t>
            </a:r>
            <a:endParaRPr lang="en-US" dirty="0"/>
          </a:p>
          <a:p>
            <a:r>
              <a:rPr lang="en-US" dirty="0" err="1" smtClean="0"/>
              <a:t>Apoplast</a:t>
            </a:r>
            <a:r>
              <a:rPr lang="en-US" dirty="0" smtClean="0"/>
              <a:t>- second compartment at the tissue level, cell wall</a:t>
            </a:r>
          </a:p>
          <a:p>
            <a:r>
              <a:rPr lang="en-US" dirty="0" smtClean="0"/>
              <a:t>Vacuole – not shared with neighboring cells</a:t>
            </a:r>
          </a:p>
          <a:p>
            <a:endParaRPr lang="en-US" dirty="0"/>
          </a:p>
        </p:txBody>
      </p:sp>
      <p:pic>
        <p:nvPicPr>
          <p:cNvPr id="3074"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1570"/>
            <a:ext cx="3288702" cy="418942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938840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5945" y="0"/>
            <a:ext cx="5638800" cy="685800"/>
          </a:xfrm>
        </p:spPr>
        <p:txBody>
          <a:bodyPr>
            <a:normAutofit fontScale="90000"/>
          </a:bodyPr>
          <a:lstStyle/>
          <a:p>
            <a:r>
              <a:rPr lang="en-US" sz="2800" dirty="0" smtClean="0"/>
              <a:t>Absorption of water &amp; minerals by roots</a:t>
            </a:r>
            <a:endParaRPr lang="en-US" sz="2800" dirty="0"/>
          </a:p>
        </p:txBody>
      </p:sp>
      <p:sp>
        <p:nvSpPr>
          <p:cNvPr id="3" name="Content Placeholder 2"/>
          <p:cNvSpPr>
            <a:spLocks noGrp="1"/>
          </p:cNvSpPr>
          <p:nvPr>
            <p:ph idx="1"/>
          </p:nvPr>
        </p:nvSpPr>
        <p:spPr>
          <a:xfrm>
            <a:off x="3429000" y="609600"/>
            <a:ext cx="5738090" cy="5791200"/>
          </a:xfrm>
        </p:spPr>
        <p:txBody>
          <a:bodyPr>
            <a:normAutofit fontScale="92500" lnSpcReduction="20000"/>
          </a:bodyPr>
          <a:lstStyle/>
          <a:p>
            <a:r>
              <a:rPr lang="en-US" sz="2400" dirty="0" err="1" smtClean="0"/>
              <a:t>Mycorrhizae</a:t>
            </a:r>
            <a:r>
              <a:rPr lang="en-US" sz="2400" dirty="0" smtClean="0"/>
              <a:t> – symbiotic relationship between the roots of plants and hyphae (filaments) of the fungi, increasing the surface area for the absorption of water and minerals.  (mutualism)</a:t>
            </a:r>
          </a:p>
          <a:p>
            <a:r>
              <a:rPr lang="en-US" sz="2400" dirty="0"/>
              <a:t>X</a:t>
            </a:r>
            <a:r>
              <a:rPr lang="en-US" sz="2400" dirty="0" smtClean="0"/>
              <a:t>ylem sap flows upward towards leaves, this flow upward brings mineral nutrients to the up the plant also.</a:t>
            </a:r>
          </a:p>
          <a:p>
            <a:r>
              <a:rPr lang="en-US" sz="2400" dirty="0" smtClean="0"/>
              <a:t>Root pressure of water pushes water up the plant only a few meters.</a:t>
            </a:r>
          </a:p>
          <a:p>
            <a:r>
              <a:rPr lang="en-US" sz="2400" dirty="0" smtClean="0"/>
              <a:t>Transpiration- provides the pull, water properties such as cohesion of water due to hydrogen bonding transmits the upward pull of water through the plant.</a:t>
            </a:r>
          </a:p>
          <a:p>
            <a:r>
              <a:rPr lang="en-US" sz="2400" dirty="0" smtClean="0"/>
              <a:t>Stomata – microscopic pores on the surface of the leaf</a:t>
            </a:r>
          </a:p>
          <a:p>
            <a:r>
              <a:rPr lang="en-US" sz="2400" dirty="0"/>
              <a:t>T</a:t>
            </a:r>
            <a:r>
              <a:rPr lang="en-US" sz="2400" dirty="0" smtClean="0"/>
              <a:t>ranspiration  - the loss of water vapor</a:t>
            </a:r>
          </a:p>
          <a:p>
            <a:pPr marL="0" indent="0">
              <a:buNone/>
            </a:pPr>
            <a:r>
              <a:rPr lang="en-US" sz="2400" dirty="0"/>
              <a:t>f</a:t>
            </a:r>
            <a:r>
              <a:rPr lang="en-US" sz="2400" dirty="0" smtClean="0"/>
              <a:t>rom leaves</a:t>
            </a:r>
          </a:p>
          <a:p>
            <a:r>
              <a:rPr lang="en-US" sz="2400" dirty="0" smtClean="0"/>
              <a:t>Bulk Flow – long distance transport of water</a:t>
            </a:r>
            <a:endParaRPr lang="en-US" sz="2400" dirty="0"/>
          </a:p>
        </p:txBody>
      </p:sp>
      <p:pic>
        <p:nvPicPr>
          <p:cNvPr id="3074" name="Picture 2" descr="http://www.nicerweb.com/bio1903/Locked/media/ch36/36_09RootLateralTransport.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309" y="0"/>
            <a:ext cx="3426691" cy="2915998"/>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648439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81400" y="0"/>
            <a:ext cx="5562600" cy="1143000"/>
          </a:xfrm>
        </p:spPr>
        <p:txBody>
          <a:bodyPr/>
          <a:lstStyle/>
          <a:p>
            <a:r>
              <a:rPr lang="en-US" dirty="0" smtClean="0"/>
              <a:t>Control of transpiration</a:t>
            </a:r>
            <a:endParaRPr lang="en-US" dirty="0"/>
          </a:p>
        </p:txBody>
      </p:sp>
      <p:sp>
        <p:nvSpPr>
          <p:cNvPr id="3" name="Content Placeholder 2"/>
          <p:cNvSpPr>
            <a:spLocks noGrp="1"/>
          </p:cNvSpPr>
          <p:nvPr>
            <p:ph idx="1"/>
          </p:nvPr>
        </p:nvSpPr>
        <p:spPr>
          <a:xfrm>
            <a:off x="3124201" y="838200"/>
            <a:ext cx="6017442" cy="5715000"/>
          </a:xfrm>
        </p:spPr>
        <p:txBody>
          <a:bodyPr>
            <a:normAutofit fontScale="70000" lnSpcReduction="20000"/>
          </a:bodyPr>
          <a:lstStyle/>
          <a:p>
            <a:r>
              <a:rPr lang="en-US" dirty="0" smtClean="0"/>
              <a:t>Guard cell mediate the photosynthesis – transpiration compromise</a:t>
            </a:r>
          </a:p>
          <a:p>
            <a:r>
              <a:rPr lang="en-US" dirty="0" smtClean="0"/>
              <a:t>Guard cells control the size of the stomata, which controls transpiration, conserves water and with it the requirement for photosynthesis</a:t>
            </a:r>
          </a:p>
          <a:p>
            <a:r>
              <a:rPr lang="en-US" dirty="0" smtClean="0"/>
              <a:t>CO</a:t>
            </a:r>
            <a:r>
              <a:rPr lang="en-US" baseline="-25000" dirty="0" smtClean="0"/>
              <a:t>2</a:t>
            </a:r>
            <a:r>
              <a:rPr lang="en-US" dirty="0" smtClean="0"/>
              <a:t> diffuses into the leaf through the stomata, O</a:t>
            </a:r>
            <a:r>
              <a:rPr lang="en-US" baseline="-25000" dirty="0" smtClean="0"/>
              <a:t>2</a:t>
            </a:r>
            <a:r>
              <a:rPr lang="en-US" dirty="0" smtClean="0"/>
              <a:t> (by-product) diffuses out.</a:t>
            </a:r>
          </a:p>
          <a:p>
            <a:r>
              <a:rPr lang="en-US" dirty="0" smtClean="0"/>
              <a:t>Transpiration – to – photosynthesis ratio – the amount of water lost/gram of CO</a:t>
            </a:r>
            <a:r>
              <a:rPr lang="en-US" baseline="-25000" dirty="0" smtClean="0"/>
              <a:t>2</a:t>
            </a:r>
            <a:r>
              <a:rPr lang="en-US" dirty="0" smtClean="0"/>
              <a:t> assimilated into organic material by photosynthesis</a:t>
            </a:r>
          </a:p>
          <a:p>
            <a:r>
              <a:rPr lang="en-US" dirty="0" smtClean="0"/>
              <a:t>C3 plants ratio 600:1</a:t>
            </a:r>
          </a:p>
          <a:p>
            <a:r>
              <a:rPr lang="en-US" dirty="0" smtClean="0"/>
              <a:t>C4 plants (corn) ratio 300:1</a:t>
            </a:r>
          </a:p>
          <a:p>
            <a:r>
              <a:rPr lang="en-US" dirty="0" smtClean="0"/>
              <a:t>Transpiration also allows for evaporative cooling, so enzymes do not denature</a:t>
            </a:r>
          </a:p>
          <a:p>
            <a:r>
              <a:rPr lang="en-US" dirty="0" smtClean="0"/>
              <a:t>Changes in turgor pressure open and close the stomata due to accumulation of K+ Opens guard cells, exodus of K+ decreases osmotic pressure and stomata close</a:t>
            </a:r>
            <a:endParaRPr lang="en-US" dirty="0"/>
          </a:p>
        </p:txBody>
      </p:sp>
      <p:pic>
        <p:nvPicPr>
          <p:cNvPr id="4098" name="Picture 2" descr="http://ts3.mm.bing.net/images/thumbnail.aspx?q=1292521321778&amp;id=37f7cf798077847fcd18dd4a4a75de28&amp;url=http%3a%2f%2fwww.medicinalorganic.com%2fStoma%2520big.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309" y="0"/>
            <a:ext cx="3274291" cy="3363998"/>
          </a:xfrm>
          <a:prstGeom prst="rect">
            <a:avLst/>
          </a:prstGeom>
          <a:noFill/>
          <a:extLst>
            <a:ext uri="{909E8E84-426E-40DD-AFC4-6F175D3DCCD1}">
              <a14:hiddenFill xmlns="" xmlns:a14="http://schemas.microsoft.com/office/drawing/2010/main">
                <a:solidFill>
                  <a:srgbClr val="FFFFFF"/>
                </a:solidFill>
              </a14:hiddenFill>
            </a:ext>
          </a:extLst>
        </p:spPr>
      </p:pic>
      <p:pic>
        <p:nvPicPr>
          <p:cNvPr id="4100" name="Picture 4" descr="http://images.tutorvista.com/content/plant-water-relations/stomatal-movement--dicot-plants.jpe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7495" y="3200400"/>
            <a:ext cx="3293097" cy="1491042"/>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243976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0" y="0"/>
            <a:ext cx="4948382" cy="1143000"/>
          </a:xfrm>
        </p:spPr>
        <p:txBody>
          <a:bodyPr>
            <a:normAutofit fontScale="90000"/>
          </a:bodyPr>
          <a:lstStyle/>
          <a:p>
            <a:r>
              <a:rPr lang="en-US" dirty="0" smtClean="0"/>
              <a:t>Translocation of Phloem sap</a:t>
            </a:r>
            <a:endParaRPr lang="en-US" dirty="0"/>
          </a:p>
        </p:txBody>
      </p:sp>
      <p:sp>
        <p:nvSpPr>
          <p:cNvPr id="3" name="Content Placeholder 2"/>
          <p:cNvSpPr>
            <a:spLocks noGrp="1"/>
          </p:cNvSpPr>
          <p:nvPr>
            <p:ph idx="1"/>
          </p:nvPr>
        </p:nvSpPr>
        <p:spPr>
          <a:xfrm>
            <a:off x="3657600" y="1295400"/>
            <a:ext cx="5486400" cy="4724400"/>
          </a:xfrm>
        </p:spPr>
        <p:txBody>
          <a:bodyPr/>
          <a:lstStyle/>
          <a:p>
            <a:r>
              <a:rPr lang="en-US" dirty="0" smtClean="0"/>
              <a:t>Translocation – the transport of sugar through the plant.</a:t>
            </a:r>
          </a:p>
          <a:p>
            <a:r>
              <a:rPr lang="en-US" dirty="0" smtClean="0"/>
              <a:t>Sugar sink -  an organ that is a net </a:t>
            </a:r>
            <a:r>
              <a:rPr lang="en-US" dirty="0"/>
              <a:t>c</a:t>
            </a:r>
            <a:r>
              <a:rPr lang="en-US" dirty="0" smtClean="0"/>
              <a:t>onsumer or </a:t>
            </a:r>
            <a:r>
              <a:rPr lang="en-US" dirty="0" err="1" smtClean="0"/>
              <a:t>storer</a:t>
            </a:r>
            <a:r>
              <a:rPr lang="en-US" dirty="0" smtClean="0"/>
              <a:t> of sugar.  </a:t>
            </a:r>
          </a:p>
          <a:p>
            <a:pPr lvl="1"/>
            <a:r>
              <a:rPr lang="en-US" dirty="0" smtClean="0"/>
              <a:t>Roots, shoots, stems, fruit, tuber or bulb</a:t>
            </a:r>
          </a:p>
          <a:p>
            <a:r>
              <a:rPr lang="en-US" dirty="0" smtClean="0"/>
              <a:t>Phloem sap moves by bulk flow (pressure)</a:t>
            </a:r>
            <a:endParaRPr lang="en-US" dirty="0"/>
          </a:p>
        </p:txBody>
      </p:sp>
      <p:pic>
        <p:nvPicPr>
          <p:cNvPr id="5122" name="Picture 2" descr="http://www.nicerweb.com/bio1903/Locked/media/ch36/36_17SucroseLoading.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0"/>
            <a:ext cx="4610100" cy="1295400"/>
          </a:xfrm>
          <a:prstGeom prst="rect">
            <a:avLst/>
          </a:prstGeom>
          <a:noFill/>
          <a:extLst>
            <a:ext uri="{909E8E84-426E-40DD-AFC4-6F175D3DCCD1}">
              <a14:hiddenFill xmlns="" xmlns:a14="http://schemas.microsoft.com/office/drawing/2010/main">
                <a:solidFill>
                  <a:srgbClr val="FFFFFF"/>
                </a:solidFill>
              </a14:hiddenFill>
            </a:ext>
          </a:extLst>
        </p:spPr>
      </p:pic>
      <p:pic>
        <p:nvPicPr>
          <p:cNvPr id="5124" name="Picture 4" descr="http://wps.prenhall.com/wps/media/objects/488/500183/images/AACDCCY0.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1295399"/>
            <a:ext cx="3657600" cy="4848447"/>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452076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Macronutrients &amp; </a:t>
            </a:r>
            <a:r>
              <a:rPr lang="en-US" smtClean="0"/>
              <a:t>Micronutients</a:t>
            </a:r>
            <a:endParaRPr lang="en-US"/>
          </a:p>
        </p:txBody>
      </p:sp>
      <p:sp>
        <p:nvSpPr>
          <p:cNvPr id="3" name="Content Placeholder 2"/>
          <p:cNvSpPr>
            <a:spLocks noGrp="1"/>
          </p:cNvSpPr>
          <p:nvPr>
            <p:ph idx="1"/>
          </p:nvPr>
        </p:nvSpPr>
        <p:spPr>
          <a:xfrm>
            <a:off x="0" y="1219200"/>
            <a:ext cx="9144000" cy="4906963"/>
          </a:xfrm>
        </p:spPr>
        <p:txBody>
          <a:bodyPr/>
          <a:lstStyle/>
          <a:p>
            <a:r>
              <a:rPr lang="en-US" dirty="0" smtClean="0"/>
              <a:t>Major components of plant organic compounds: Carbon, Oxygen, Hydrogen, Nitrogen, Sulfur, Phosphorus, Potassium, Calcium, Magnesium</a:t>
            </a:r>
          </a:p>
          <a:p>
            <a:r>
              <a:rPr lang="en-US" dirty="0" smtClean="0"/>
              <a:t>Minor components of nutrition, (cofactors of enzymatic reactions) : Chlorine. Iron, Boron, Manganese, Zinc, Copper, Molybdenum, Nickel</a:t>
            </a:r>
          </a:p>
          <a:p>
            <a:r>
              <a:rPr lang="en-US" dirty="0" smtClean="0"/>
              <a:t>Fertilizer: N:P:K</a:t>
            </a:r>
            <a:endParaRPr lang="en-US" dirty="0"/>
          </a:p>
        </p:txBody>
      </p:sp>
    </p:spTree>
    <p:extLst>
      <p:ext uri="{BB962C8B-B14F-4D97-AF65-F5344CB8AC3E}">
        <p14:creationId xmlns="" xmlns:p14="http://schemas.microsoft.com/office/powerpoint/2010/main" val="3145043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467600" cy="838200"/>
          </a:xfrm>
        </p:spPr>
        <p:txBody>
          <a:bodyPr>
            <a:normAutofit/>
          </a:bodyPr>
          <a:lstStyle/>
          <a:p>
            <a:r>
              <a:rPr lang="en-US" sz="2800" dirty="0" smtClean="0"/>
              <a:t>Nitrogen Fixation &amp;</a:t>
            </a:r>
            <a:r>
              <a:rPr lang="en-US" sz="2800" dirty="0"/>
              <a:t> </a:t>
            </a:r>
            <a:r>
              <a:rPr lang="en-US" sz="2800" dirty="0" smtClean="0"/>
              <a:t>Symbiotic Relationships </a:t>
            </a:r>
            <a:endParaRPr lang="en-US" sz="2800" dirty="0"/>
          </a:p>
        </p:txBody>
      </p:sp>
      <p:sp>
        <p:nvSpPr>
          <p:cNvPr id="3" name="Content Placeholder 2"/>
          <p:cNvSpPr>
            <a:spLocks noGrp="1"/>
          </p:cNvSpPr>
          <p:nvPr>
            <p:ph idx="1"/>
          </p:nvPr>
        </p:nvSpPr>
        <p:spPr>
          <a:xfrm>
            <a:off x="0" y="685800"/>
            <a:ext cx="8610600" cy="5867400"/>
          </a:xfrm>
        </p:spPr>
        <p:txBody>
          <a:bodyPr>
            <a:normAutofit fontScale="92500" lnSpcReduction="20000"/>
          </a:bodyPr>
          <a:lstStyle/>
          <a:p>
            <a:r>
              <a:rPr lang="en-US" dirty="0" smtClean="0"/>
              <a:t>Nitrogen fixation: Bacteria restock nitrogenous minerals in the souk by converting N2 to NH3 (ammonia)</a:t>
            </a:r>
          </a:p>
          <a:p>
            <a:pPr lvl="1"/>
            <a:r>
              <a:rPr lang="en-US" dirty="0" smtClean="0"/>
              <a:t>Enzyme </a:t>
            </a:r>
            <a:r>
              <a:rPr lang="en-US" dirty="0" err="1" smtClean="0"/>
              <a:t>nitrogenase</a:t>
            </a:r>
            <a:r>
              <a:rPr lang="en-US" dirty="0" smtClean="0"/>
              <a:t> catalyzes the reaction to reduce N2 to NH3 by adding electron along with hydrogen ion.</a:t>
            </a:r>
          </a:p>
          <a:p>
            <a:pPr lvl="1"/>
            <a:r>
              <a:rPr lang="en-US" dirty="0" smtClean="0"/>
              <a:t>Ammonia pick up another hydrogen to form ammonium (NH4+) that plants absorb.</a:t>
            </a:r>
          </a:p>
          <a:p>
            <a:pPr lvl="1"/>
            <a:r>
              <a:rPr lang="en-US" dirty="0" smtClean="0"/>
              <a:t>(NO3-) nitrate, produced in soil by bacteria that oxidize ammonium</a:t>
            </a:r>
          </a:p>
          <a:p>
            <a:pPr lvl="1"/>
            <a:r>
              <a:rPr lang="en-US" dirty="0" smtClean="0"/>
              <a:t>Once it is absorbed,  the plant can reduce it back to ammonium to be used for amino acids</a:t>
            </a:r>
          </a:p>
          <a:p>
            <a:r>
              <a:rPr lang="en-US" dirty="0" err="1" smtClean="0"/>
              <a:t>Mycorrhizae</a:t>
            </a:r>
            <a:r>
              <a:rPr lang="en-US" dirty="0" smtClean="0"/>
              <a:t> – modified roots (fungi)</a:t>
            </a:r>
          </a:p>
          <a:p>
            <a:r>
              <a:rPr lang="en-US" dirty="0" smtClean="0"/>
              <a:t>Parasitic relationships</a:t>
            </a:r>
          </a:p>
          <a:p>
            <a:pPr lvl="1"/>
            <a:r>
              <a:rPr lang="en-US" dirty="0" err="1" smtClean="0"/>
              <a:t>Mistle</a:t>
            </a:r>
            <a:r>
              <a:rPr lang="en-US" dirty="0" smtClean="0"/>
              <a:t> toe &amp; oak trees, aphids &amp; roses</a:t>
            </a:r>
          </a:p>
          <a:p>
            <a:r>
              <a:rPr lang="en-US" dirty="0" smtClean="0"/>
              <a:t>Carnivorous Plants – </a:t>
            </a:r>
            <a:r>
              <a:rPr lang="en-US" dirty="0" err="1" smtClean="0"/>
              <a:t>venus</a:t>
            </a:r>
            <a:r>
              <a:rPr lang="en-US" dirty="0" smtClean="0"/>
              <a:t> fly trap</a:t>
            </a:r>
            <a:endParaRPr lang="en-US" dirty="0"/>
          </a:p>
        </p:txBody>
      </p:sp>
      <p:pic>
        <p:nvPicPr>
          <p:cNvPr id="1028" name="Picture 4" descr="http://svr225.stepx.com:3388/nitrogen-fixation/file/28915.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160655" y="4534131"/>
            <a:ext cx="2983345" cy="2323869"/>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352956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0"/>
            <a:ext cx="6400800" cy="762000"/>
          </a:xfrm>
        </p:spPr>
        <p:txBody>
          <a:bodyPr>
            <a:normAutofit/>
          </a:bodyPr>
          <a:lstStyle/>
          <a:p>
            <a:r>
              <a:rPr lang="en-US" sz="2800" dirty="0" smtClean="0"/>
              <a:t>Plants respond to external &amp; internal cues</a:t>
            </a:r>
            <a:endParaRPr lang="en-US" sz="2800" dirty="0"/>
          </a:p>
        </p:txBody>
      </p:sp>
      <p:sp>
        <p:nvSpPr>
          <p:cNvPr id="3" name="Content Placeholder 2"/>
          <p:cNvSpPr>
            <a:spLocks noGrp="1"/>
          </p:cNvSpPr>
          <p:nvPr>
            <p:ph idx="1"/>
          </p:nvPr>
        </p:nvSpPr>
        <p:spPr>
          <a:xfrm>
            <a:off x="2667000" y="685800"/>
            <a:ext cx="6477000" cy="5791200"/>
          </a:xfrm>
        </p:spPr>
        <p:txBody>
          <a:bodyPr>
            <a:normAutofit fontScale="92500"/>
          </a:bodyPr>
          <a:lstStyle/>
          <a:p>
            <a:r>
              <a:rPr lang="en-US" sz="2400" dirty="0" smtClean="0"/>
              <a:t>Plant have Cellular receptors to detect important changes in the environment</a:t>
            </a:r>
          </a:p>
          <a:p>
            <a:r>
              <a:rPr lang="en-US" sz="2400" dirty="0" smtClean="0"/>
              <a:t>Hormones- coordinate growth, development &amp; responses to environmental stimuli</a:t>
            </a:r>
          </a:p>
          <a:p>
            <a:r>
              <a:rPr lang="en-US" sz="2400" dirty="0" err="1" smtClean="0"/>
              <a:t>Trophism</a:t>
            </a:r>
            <a:r>
              <a:rPr lang="en-US" sz="2400" dirty="0" smtClean="0"/>
              <a:t> – to grow in a certain way</a:t>
            </a:r>
          </a:p>
          <a:p>
            <a:r>
              <a:rPr lang="en-US" sz="2400" dirty="0" smtClean="0"/>
              <a:t>Phototropism -  growing toward the light</a:t>
            </a:r>
          </a:p>
          <a:p>
            <a:r>
              <a:rPr lang="en-US" sz="2400" dirty="0" err="1" smtClean="0"/>
              <a:t>Auxin</a:t>
            </a:r>
            <a:r>
              <a:rPr lang="en-US" sz="2400" dirty="0" smtClean="0"/>
              <a:t> – cell elongation</a:t>
            </a:r>
          </a:p>
          <a:p>
            <a:r>
              <a:rPr lang="en-US" sz="2400" dirty="0" err="1" smtClean="0"/>
              <a:t>Cytokinins</a:t>
            </a:r>
            <a:r>
              <a:rPr lang="en-US" sz="2400" dirty="0" smtClean="0"/>
              <a:t> – stimulate cell division &amp; differentiation</a:t>
            </a:r>
          </a:p>
          <a:p>
            <a:r>
              <a:rPr lang="en-US" sz="2400" dirty="0" smtClean="0"/>
              <a:t>Gibberellin – stimulate growth in both leaves &amp; stem, little effect on root</a:t>
            </a:r>
          </a:p>
          <a:p>
            <a:r>
              <a:rPr lang="en-US" sz="2400" dirty="0" smtClean="0"/>
              <a:t>Ethylene – hormone plant produced in response to stress (drought, flooding, mechanical pressure, injury or infection)</a:t>
            </a:r>
          </a:p>
          <a:p>
            <a:r>
              <a:rPr lang="en-US" sz="2400" dirty="0" smtClean="0"/>
              <a:t>Ethylene helps with the programmed destruction of cells, organs and the whole plant</a:t>
            </a:r>
            <a:endParaRPr lang="en-US" sz="2400" dirty="0"/>
          </a:p>
        </p:txBody>
      </p:sp>
      <p:pic>
        <p:nvPicPr>
          <p:cNvPr id="2050" name="Picture 2" descr="http://image.ohozaa.com/il/5rj24.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8473" y="0"/>
            <a:ext cx="2914650" cy="4143376"/>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79847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1189</TotalTime>
  <Words>1953</Words>
  <Application>Microsoft Office PowerPoint</Application>
  <PresentationFormat>On-screen Show (4:3)</PresentationFormat>
  <Paragraphs>179</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Transport in plants, plant nutrition, plant responses</vt:lpstr>
      <vt:lpstr>Selective Permeability</vt:lpstr>
      <vt:lpstr>Vacuolated plant cell have three major components</vt:lpstr>
      <vt:lpstr>Absorption of water &amp; minerals by roots</vt:lpstr>
      <vt:lpstr>Control of transpiration</vt:lpstr>
      <vt:lpstr>Translocation of Phloem sap</vt:lpstr>
      <vt:lpstr>Macronutrients &amp; Micronutients</vt:lpstr>
      <vt:lpstr>Nitrogen Fixation &amp; Symbiotic Relationships </vt:lpstr>
      <vt:lpstr>Plants respond to external &amp; internal cues</vt:lpstr>
      <vt:lpstr>Plant responses</vt:lpstr>
      <vt:lpstr>Slide 11</vt:lpstr>
      <vt:lpstr>Quick Write- Transpiration</vt:lpstr>
      <vt:lpstr>Transpiration Just mL water loss (or gain) in each plant</vt:lpstr>
      <vt:lpstr>Transpiration</vt:lpstr>
      <vt:lpstr>Symbiotic Relationships p. 42</vt:lpstr>
      <vt:lpstr>Lab #9 Transpiration</vt:lpstr>
      <vt:lpstr>Slide 17</vt:lpstr>
      <vt:lpstr>Quick Write</vt:lpstr>
      <vt:lpstr>Lab # 12</vt:lpstr>
      <vt:lpstr>DO mgO2/L at cold temp, Room Temp and hot temp.</vt:lpstr>
      <vt:lpstr>Table 12.2 Class Mean Data Productivity</vt:lpstr>
      <vt:lpstr>Lab #12 part b</vt:lpstr>
      <vt:lpstr>Quick Write P. 48NB</vt:lpstr>
      <vt:lpstr>Class Data – Mean Productivity   Table 12.4</vt:lpstr>
      <vt:lpstr>Lab #12 Questions</vt:lpstr>
      <vt:lpstr>Slide 26</vt:lpstr>
      <vt:lpstr>Slide 27</vt:lpstr>
      <vt:lpstr>Slide 28</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Transport in plants, plant nutrition, plant responses</dc:title>
  <dc:creator>Jennifer Marie McAllister</dc:creator>
  <cp:lastModifiedBy>Administrator</cp:lastModifiedBy>
  <cp:revision>98</cp:revision>
  <dcterms:created xsi:type="dcterms:W3CDTF">2011-11-13T04:31:41Z</dcterms:created>
  <dcterms:modified xsi:type="dcterms:W3CDTF">2011-11-28T23:20:30Z</dcterms:modified>
</cp:coreProperties>
</file>