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1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7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1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3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9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4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6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2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5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6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EED66-A9F2-43DB-AF49-F1D75C93ED78}" type="datetimeFigureOut">
              <a:rPr lang="en-US" smtClean="0"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61392-C214-4853-AABD-A59587B22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5 AP Biology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Theme #2 </a:t>
            </a:r>
            <a:r>
              <a:rPr lang="en-US" dirty="0" smtClean="0">
                <a:solidFill>
                  <a:schemeClr val="tx2"/>
                </a:solidFill>
              </a:rPr>
              <a:t>Evolution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Lab #8 Population Genetics &amp; Evolution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Lab #9 Transpiration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Lab #9 Transpiration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5668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evaporation of water from the plant surface.</a:t>
            </a:r>
          </a:p>
          <a:p>
            <a:r>
              <a:rPr lang="en-US" dirty="0" smtClean="0"/>
              <a:t>Explain the role of water potential in the movement of water from soil through the plant and into the air.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Water moves from an area of higher water potential to an area of lower water potential.</a:t>
            </a:r>
          </a:p>
          <a:p>
            <a:r>
              <a:rPr lang="en-US" dirty="0" smtClean="0"/>
              <a:t>What is the advantage of closed stomata to a plant when water is in short supply?  What are the disadvantages?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Closed stomata prevent excessive water loss.  Lack of water in the air spaces of the leaf is a limiting </a:t>
            </a:r>
            <a:r>
              <a:rPr lang="en-US" dirty="0">
                <a:solidFill>
                  <a:schemeClr val="tx2"/>
                </a:solidFill>
              </a:rPr>
              <a:t>f</a:t>
            </a:r>
            <a:r>
              <a:rPr lang="en-US" dirty="0" smtClean="0">
                <a:solidFill>
                  <a:schemeClr val="tx2"/>
                </a:solidFill>
              </a:rPr>
              <a:t>actor in the light dependent reactions of photosynthesis.</a:t>
            </a:r>
          </a:p>
          <a:p>
            <a:r>
              <a:rPr lang="en-US" dirty="0" smtClean="0"/>
              <a:t>Describe several adaptations that enable plants to reduce water loss from their leaves. Include both structural and physiological adaptations.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 reduced number of stomates, an increase in the thickness of the leaf cuticle, a decrease in leaf surface area, and adaptions that decrease air movements around stomates, such as dense hairs  and sunken stomates, C4 &amp; CAM photosynthesis. 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0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533400" y="228600"/>
            <a:ext cx="8153400" cy="64770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828800" y="4419600"/>
            <a:ext cx="5257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124200" y="2438400"/>
            <a:ext cx="2819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19600" y="2514600"/>
            <a:ext cx="762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48000" y="4495800"/>
            <a:ext cx="0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4419600"/>
            <a:ext cx="7620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62300" y="5339090"/>
            <a:ext cx="2362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Transpiration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857500" y="3352800"/>
            <a:ext cx="14478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stomata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893955" y="5429355"/>
            <a:ext cx="1600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guttation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733800" y="1447800"/>
            <a:ext cx="1600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tropism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533900" y="3355109"/>
            <a:ext cx="19812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Osmosis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1600200" y="5429355"/>
            <a:ext cx="1143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auxin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48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533400" y="228600"/>
            <a:ext cx="8153400" cy="64770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828800" y="4419600"/>
            <a:ext cx="5257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124200" y="2438400"/>
            <a:ext cx="2819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19600" y="2514600"/>
            <a:ext cx="762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48000" y="4495800"/>
            <a:ext cx="0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486400" y="4419600"/>
            <a:ext cx="76200" cy="228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38600" y="1447800"/>
            <a:ext cx="1524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Phloem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0" y="3200400"/>
            <a:ext cx="13716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Xylem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200400"/>
            <a:ext cx="2286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epidermis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5181600"/>
            <a:ext cx="26670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macronutrients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276600" y="5181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ethylene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50292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Bulk Flow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48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Evolution</a:t>
            </a:r>
            <a:r>
              <a:rPr lang="en-US" dirty="0"/>
              <a:t>—Evolution is the biological change of organisms that occurs over time and is driven by the process of natural selection. Evolution accounts for the diversity of life on Earth.</a:t>
            </a:r>
          </a:p>
          <a:p>
            <a:r>
              <a:rPr lang="en-US" i="1" dirty="0"/>
              <a:t>Example: Widespread use of antibiotics has selected for antibiotic resistance in disease-causing bacteria.</a:t>
            </a:r>
            <a:endParaRPr lang="en-US" dirty="0"/>
          </a:p>
          <a:p>
            <a:r>
              <a:rPr lang="en-US" dirty="0"/>
              <a:t>Evolution - Students will compare ecological time with evolutionary time and examine how they correspond.</a:t>
            </a:r>
          </a:p>
        </p:txBody>
      </p:sp>
    </p:spTree>
    <p:extLst>
      <p:ext uri="{BB962C8B-B14F-4D97-AF65-F5344CB8AC3E}">
        <p14:creationId xmlns:p14="http://schemas.microsoft.com/office/powerpoint/2010/main" val="55537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 #2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Heterozygotes at the sickle-cell locus produce both normal and abnormal (sickle – cell) hemoglobin.  When hemoglobin molecules are packed into a heterozygote’s red blood cells, some cells receive relatively large quantities of abnormal hemoglobin, making these cells prone to sickling. In a short essay (100 – 150 words), explain how these molecular and cellular events lead to emergent properties at the individual and population level of biological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One factor favoring rapid population growth by an introduced species is the absence of the predators, parasites, and pathogens that controlled its population in the region where it evolved.  In a short essay (100 – 150 words), explain how evolution by natural selection would influence the rate at </a:t>
            </a:r>
            <a:r>
              <a:rPr lang="en-US" smtClean="0"/>
              <a:t>which native </a:t>
            </a:r>
            <a:r>
              <a:rPr lang="en-US" dirty="0" smtClean="0"/>
              <a:t>predators, parasites, and pathogens in a region of introduction attack an introduced species.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icerweb.com/bio1100/Locked/media/ch17/17_11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" y="0"/>
            <a:ext cx="3726873" cy="3404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570" y="274638"/>
            <a:ext cx="472243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Lab #8 Population Genetics &amp;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63" y="2971800"/>
            <a:ext cx="7273637" cy="3154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Hardy Weinberg Equilibrium</a:t>
            </a:r>
          </a:p>
          <a:p>
            <a:r>
              <a:rPr lang="en-US" dirty="0" smtClean="0"/>
              <a:t>Allele Frequencies: p(B) + q(b) = 1 </a:t>
            </a:r>
          </a:p>
          <a:p>
            <a:r>
              <a:rPr lang="en-US" dirty="0" smtClean="0"/>
              <a:t>Genotypic Frequencies: BB + Bb + bb = 1</a:t>
            </a:r>
          </a:p>
          <a:p>
            <a:r>
              <a:rPr lang="en-US" dirty="0" smtClean="0"/>
              <a:t>Frequency of the possible diploid combinations of alleles p</a:t>
            </a:r>
            <a:r>
              <a:rPr lang="en-US" baseline="30000" dirty="0" smtClean="0"/>
              <a:t>2</a:t>
            </a:r>
            <a:r>
              <a:rPr lang="en-US" dirty="0" smtClean="0"/>
              <a:t> +2pq +q</a:t>
            </a:r>
            <a:r>
              <a:rPr lang="en-US" baseline="30000" dirty="0" smtClean="0"/>
              <a:t>2</a:t>
            </a:r>
            <a:r>
              <a:rPr lang="en-US" dirty="0" smtClean="0"/>
              <a:t> = 1</a:t>
            </a:r>
          </a:p>
          <a:p>
            <a:r>
              <a:rPr lang="en-US" dirty="0" smtClean="0"/>
              <a:t>Tasters vs. Nontasters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3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Five Conditions in the population’s allele &amp; genotype frequencies will remain constant from generation to generation.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breeding population is large.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Mating is random.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no mutation of the alleles. 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differential migration occurs.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no selection. Why?</a:t>
            </a:r>
          </a:p>
          <a:p>
            <a:pPr marL="0" indent="0">
              <a:buNone/>
            </a:pPr>
            <a:r>
              <a:rPr lang="en-US" dirty="0" smtClean="0"/>
              <a:t>So What?</a:t>
            </a:r>
          </a:p>
          <a:p>
            <a:pPr marL="0" indent="0">
              <a:buNone/>
            </a:pPr>
            <a:r>
              <a:rPr lang="en-US" dirty="0" smtClean="0"/>
              <a:t>It provides a yardstick by which changes in allele frequency and evolution can be measured.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00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067800" cy="5791200"/>
          </a:xfrm>
        </p:spPr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en-US" sz="2800" dirty="0" smtClean="0"/>
              <a:t>Case #1 Ideal </a:t>
            </a:r>
            <a:r>
              <a:rPr lang="en-US" sz="2800" dirty="0"/>
              <a:t>Hardy </a:t>
            </a:r>
            <a:r>
              <a:rPr lang="en-US" sz="2800" dirty="0" smtClean="0"/>
              <a:t>Weinberg:</a:t>
            </a:r>
          </a:p>
          <a:p>
            <a:r>
              <a:rPr lang="en-US" sz="2800" dirty="0" smtClean="0"/>
              <a:t>AA  = .25→.25</a:t>
            </a:r>
          </a:p>
          <a:p>
            <a:r>
              <a:rPr lang="en-US" sz="2800" dirty="0" err="1" smtClean="0"/>
              <a:t>Aa</a:t>
            </a:r>
            <a:r>
              <a:rPr lang="en-US" sz="2800" dirty="0" smtClean="0"/>
              <a:t> = .5</a:t>
            </a:r>
            <a:r>
              <a:rPr lang="en-US" sz="2800" dirty="0"/>
              <a:t> </a:t>
            </a:r>
            <a:r>
              <a:rPr lang="en-US" sz="2800" dirty="0" smtClean="0"/>
              <a:t>→.5</a:t>
            </a:r>
          </a:p>
          <a:p>
            <a:r>
              <a:rPr lang="en-US" sz="2800" dirty="0" err="1"/>
              <a:t>a</a:t>
            </a:r>
            <a:r>
              <a:rPr lang="en-US" sz="2800" dirty="0" err="1" smtClean="0"/>
              <a:t>a</a:t>
            </a:r>
            <a:r>
              <a:rPr lang="en-US" sz="2800" dirty="0" smtClean="0"/>
              <a:t> = .25</a:t>
            </a:r>
            <a:r>
              <a:rPr lang="en-US" sz="2800" dirty="0"/>
              <a:t> </a:t>
            </a:r>
            <a:r>
              <a:rPr lang="en-US" sz="2800" dirty="0" smtClean="0"/>
              <a:t>→.25</a:t>
            </a:r>
          </a:p>
          <a:p>
            <a:pPr marL="0" indent="0">
              <a:buNone/>
            </a:pPr>
            <a:r>
              <a:rPr lang="en-US" sz="2800" dirty="0" smtClean="0"/>
              <a:t>Case #2 Selection:</a:t>
            </a:r>
          </a:p>
          <a:p>
            <a:r>
              <a:rPr lang="en-US" sz="2800" dirty="0"/>
              <a:t>AA  = .</a:t>
            </a:r>
            <a:r>
              <a:rPr lang="en-US" sz="2800" dirty="0" smtClean="0"/>
              <a:t>25</a:t>
            </a:r>
            <a:r>
              <a:rPr lang="en-US" sz="2800" dirty="0"/>
              <a:t> </a:t>
            </a:r>
            <a:r>
              <a:rPr lang="en-US" sz="2800" dirty="0" smtClean="0"/>
              <a:t>→.71</a:t>
            </a:r>
            <a:endParaRPr lang="en-US" sz="2800" dirty="0"/>
          </a:p>
          <a:p>
            <a:r>
              <a:rPr lang="en-US" sz="2800" dirty="0" err="1"/>
              <a:t>Aa</a:t>
            </a:r>
            <a:r>
              <a:rPr lang="en-US" sz="2800" dirty="0"/>
              <a:t> = .</a:t>
            </a:r>
            <a:r>
              <a:rPr lang="en-US" sz="2800" dirty="0" smtClean="0"/>
              <a:t>5</a:t>
            </a:r>
            <a:r>
              <a:rPr lang="en-US" sz="2800" dirty="0"/>
              <a:t> </a:t>
            </a:r>
            <a:r>
              <a:rPr lang="en-US" sz="2800" dirty="0" smtClean="0"/>
              <a:t>→.28</a:t>
            </a:r>
            <a:endParaRPr lang="en-US" sz="2800" dirty="0"/>
          </a:p>
          <a:p>
            <a:r>
              <a:rPr lang="en-US" sz="2800" dirty="0" err="1"/>
              <a:t>aa</a:t>
            </a:r>
            <a:r>
              <a:rPr lang="en-US" sz="2800" dirty="0"/>
              <a:t> = .</a:t>
            </a:r>
            <a:r>
              <a:rPr lang="en-US" sz="2800" dirty="0" smtClean="0"/>
              <a:t>25</a:t>
            </a:r>
            <a:r>
              <a:rPr lang="en-US" sz="2800" dirty="0"/>
              <a:t> </a:t>
            </a:r>
            <a:r>
              <a:rPr lang="en-US" sz="2800" dirty="0" smtClean="0"/>
              <a:t>→.02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Case #3Heterozygote Advantage:</a:t>
            </a:r>
          </a:p>
          <a:p>
            <a:r>
              <a:rPr lang="en-US" sz="2800" dirty="0"/>
              <a:t>AA  = .25</a:t>
            </a:r>
            <a:r>
              <a:rPr lang="en-US" sz="2800" dirty="0" smtClean="0"/>
              <a:t>→.15</a:t>
            </a:r>
            <a:endParaRPr lang="en-US" sz="2800" dirty="0"/>
          </a:p>
          <a:p>
            <a:r>
              <a:rPr lang="en-US" sz="2800" dirty="0" err="1"/>
              <a:t>Aa</a:t>
            </a:r>
            <a:r>
              <a:rPr lang="en-US" sz="2800" dirty="0"/>
              <a:t> = .5 </a:t>
            </a:r>
            <a:r>
              <a:rPr lang="en-US" sz="2800" dirty="0" smtClean="0"/>
              <a:t>→.65</a:t>
            </a:r>
            <a:endParaRPr lang="en-US" sz="2800" dirty="0"/>
          </a:p>
          <a:p>
            <a:r>
              <a:rPr lang="en-US" sz="2800" dirty="0" err="1"/>
              <a:t>aa</a:t>
            </a:r>
            <a:r>
              <a:rPr lang="en-US" sz="2800" dirty="0"/>
              <a:t> = .25 </a:t>
            </a:r>
            <a:r>
              <a:rPr lang="en-US" sz="2800" dirty="0" smtClean="0"/>
              <a:t>→.20</a:t>
            </a:r>
          </a:p>
          <a:p>
            <a:pPr marL="0" indent="0">
              <a:buNone/>
            </a:pPr>
            <a:r>
              <a:rPr lang="en-US" sz="2800" dirty="0" smtClean="0"/>
              <a:t>Case #4 Genetic Drift:</a:t>
            </a:r>
            <a:endParaRPr lang="en-US" sz="2800" dirty="0"/>
          </a:p>
          <a:p>
            <a:r>
              <a:rPr lang="en-US" sz="2800" dirty="0"/>
              <a:t>AA  = .25</a:t>
            </a:r>
            <a:r>
              <a:rPr lang="en-US" sz="2800" dirty="0" smtClean="0"/>
              <a:t>→.75</a:t>
            </a:r>
            <a:endParaRPr lang="en-US" sz="2800" dirty="0"/>
          </a:p>
          <a:p>
            <a:r>
              <a:rPr lang="en-US" sz="2800" dirty="0" err="1"/>
              <a:t>Aa</a:t>
            </a:r>
            <a:r>
              <a:rPr lang="en-US" sz="2800" dirty="0"/>
              <a:t> = .5 </a:t>
            </a:r>
            <a:r>
              <a:rPr lang="en-US" sz="2800" dirty="0" smtClean="0"/>
              <a:t>→.25</a:t>
            </a:r>
            <a:endParaRPr lang="en-US" sz="2800" dirty="0"/>
          </a:p>
          <a:p>
            <a:r>
              <a:rPr lang="en-US" sz="2800" dirty="0" err="1"/>
              <a:t>aa</a:t>
            </a:r>
            <a:r>
              <a:rPr lang="en-US" sz="2800" dirty="0"/>
              <a:t> = .25 </a:t>
            </a:r>
            <a:r>
              <a:rPr lang="en-US" sz="2800" dirty="0" smtClean="0"/>
              <a:t>→0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4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 a certain population, the dominant phenotype of a certain trait occurs 91% of the time.  What is the frequency of the dominant allele?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2. In Drosophila the allele for normal-length wings is dominant over the allele for vestigial wings.  In a population of 1,000 individuals, 360 show the recessive phenotype.  How many individuals would you expect to be homozygous dominant and heterozygous for this trait?</a:t>
            </a:r>
          </a:p>
          <a:p>
            <a:pPr marL="457200" indent="-457200">
              <a:buAutoNum type="arabicPeriod" startAt="3"/>
            </a:pPr>
            <a:r>
              <a:rPr lang="en-US" sz="2400" dirty="0" smtClean="0"/>
              <a:t>In the United States about 16% of the population is Rh negative.  The allele for Rh negative is recessive to the allele for Rh positive.  If the student population of a high school in the U. S. is 2,000, how many students would you expect for each of the three possible genotypes?</a:t>
            </a:r>
          </a:p>
          <a:p>
            <a:pPr marL="457200" indent="-457200">
              <a:buAutoNum type="arabicPeriod" startAt="3"/>
            </a:pPr>
            <a:r>
              <a:rPr lang="en-US" sz="2400" dirty="0" smtClean="0"/>
              <a:t>In certain African countries 4% of the newborn babies have sickle –cell anemia, which is a recessive trait.  Out of a random population of 1,000 newborn babies, how many would you expect for each of the three possible genotypes.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554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Hardy Weinberg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457200" indent="-457200">
              <a:buAutoNum type="arabicPeriod" startAt="5"/>
            </a:pPr>
            <a:r>
              <a:rPr lang="en-US" sz="2400" dirty="0" smtClean="0"/>
              <a:t>The allele for the hair pattern called “widow’s peak” is dominant over the allele for no “widow’s peak”.  In a population of 1,000 individuals, 510 show the dominant phenotype.  How many individuals would you expect to each of the possible three genotypes for this trait.</a:t>
            </a:r>
          </a:p>
          <a:p>
            <a:pPr marL="457200" indent="-457200">
              <a:buAutoNum type="arabicPeriod" startAt="5"/>
            </a:pPr>
            <a:r>
              <a:rPr lang="en-US" sz="2400" dirty="0" smtClean="0"/>
              <a:t>The allele for unattached earlobes is dominant over the allele for attached earlobes.  In a population of 500 individuals, 25% show the recessive phenotype.  How many individuals would you expect to be homozygous dominant &amp; heterozygous for this trait?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548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924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Day 5 AP Biology Review</vt:lpstr>
      <vt:lpstr>PowerPoint Presentation</vt:lpstr>
      <vt:lpstr>Theme #2 Evolution</vt:lpstr>
      <vt:lpstr>PowerPoint Presentation</vt:lpstr>
      <vt:lpstr>Lab #8 Population Genetics &amp; Evolution</vt:lpstr>
      <vt:lpstr>Five Conditions in the population’s allele &amp; genotype frequencies will remain constant from generation to generation.</vt:lpstr>
      <vt:lpstr>Case Studies</vt:lpstr>
      <vt:lpstr>In a certain population, the dominant phenotype of a certain trait occurs 91% of the time.  What is the frequency of the dominant allele?</vt:lpstr>
      <vt:lpstr>Hardy Weinberg Practice</vt:lpstr>
      <vt:lpstr>Lab #9 Transpiration 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5 AP Biology Review</dc:title>
  <dc:creator>Jennifer Marie McAllister</dc:creator>
  <cp:lastModifiedBy>Jennifer Marie McAllister</cp:lastModifiedBy>
  <cp:revision>28</cp:revision>
  <dcterms:created xsi:type="dcterms:W3CDTF">2012-01-06T04:32:54Z</dcterms:created>
  <dcterms:modified xsi:type="dcterms:W3CDTF">2012-01-08T20:46:08Z</dcterms:modified>
</cp:coreProperties>
</file>