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95014-CB9B-428D-BCC0-B7C8FBACE531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68903-D99C-471F-8E2B-0223A456CE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Hardy Weinberg Equilibruim Equation</a:t>
            </a:r>
            <a:br>
              <a:rPr lang="en-US" dirty="0" smtClean="0"/>
            </a:br>
            <a:r>
              <a:rPr lang="en-US" sz="2800" dirty="0" smtClean="0"/>
              <a:t>Reflects the frequency of alleles in a population of organisms under ideal conditions.</a:t>
            </a:r>
            <a:r>
              <a:rPr lang="en-US" dirty="0" smtClean="0"/>
              <a:t>	</a:t>
            </a:r>
            <a:r>
              <a:rPr lang="en-US" sz="3200" dirty="0" smtClean="0"/>
              <a:t>64NB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47244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</a:t>
            </a:r>
            <a:r>
              <a:rPr lang="en-US" baseline="30000" dirty="0" smtClean="0">
                <a:solidFill>
                  <a:schemeClr val="tx2"/>
                </a:solidFill>
              </a:rPr>
              <a:t>2</a:t>
            </a:r>
            <a:r>
              <a:rPr lang="en-US" dirty="0" smtClean="0">
                <a:solidFill>
                  <a:schemeClr val="tx2"/>
                </a:solidFill>
              </a:rPr>
              <a:t> + 2pq + q</a:t>
            </a:r>
            <a:r>
              <a:rPr lang="en-US" baseline="30000" dirty="0" smtClean="0">
                <a:solidFill>
                  <a:schemeClr val="tx2"/>
                </a:solidFill>
              </a:rPr>
              <a:t>2</a:t>
            </a:r>
            <a:r>
              <a:rPr lang="en-US" dirty="0" smtClean="0">
                <a:solidFill>
                  <a:schemeClr val="tx2"/>
                </a:solidFill>
              </a:rPr>
              <a:t> = 1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 + q = 1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6" descr="http://www.uwyo.edu/dbmcd/popecol/Aprlects/Fig33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7951" y="2438400"/>
            <a:ext cx="4886049" cy="3990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Hardy Weinburg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Applies only to sexually reproducing organisms.</a:t>
            </a:r>
          </a:p>
          <a:p>
            <a:r>
              <a:rPr lang="en-US" dirty="0" smtClean="0"/>
              <a:t>The Conditions that must be met for a population to be in Hardy Weinburg Equilibrium are:</a:t>
            </a:r>
          </a:p>
          <a:p>
            <a:pPr lvl="1"/>
            <a:r>
              <a:rPr lang="en-US" dirty="0" smtClean="0"/>
              <a:t>No new mutations, alleles in a population do not change</a:t>
            </a:r>
          </a:p>
          <a:p>
            <a:pPr lvl="1"/>
            <a:r>
              <a:rPr lang="en-US" dirty="0" smtClean="0"/>
              <a:t>No different selection among genotypes (No Natural Selection)</a:t>
            </a:r>
          </a:p>
          <a:p>
            <a:pPr lvl="1"/>
            <a:r>
              <a:rPr lang="en-US" dirty="0" smtClean="0"/>
              <a:t>No gene flow ( immigration and emigration)</a:t>
            </a:r>
          </a:p>
          <a:p>
            <a:pPr lvl="1"/>
            <a:r>
              <a:rPr lang="en-US" dirty="0" smtClean="0"/>
              <a:t>Population size has to be infinite, or at least very large.</a:t>
            </a:r>
          </a:p>
          <a:p>
            <a:pPr lvl="1"/>
            <a:r>
              <a:rPr lang="en-US" dirty="0" smtClean="0"/>
              <a:t>Mating is Random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all ideal conditions are met, then there is no evolution because the allelic frequency is maintained in the population .  </a:t>
            </a:r>
          </a:p>
          <a:p>
            <a:r>
              <a:rPr lang="en-US" dirty="0" smtClean="0"/>
              <a:t>The concept of HW Eq. Is important because deviation from the HW Eq. show that evolution is occurring and can help us identify the various mechanisms of evolutionary change.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An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3886200"/>
          </a:xfrm>
        </p:spPr>
        <p:txBody>
          <a:bodyPr/>
          <a:lstStyle/>
          <a:p>
            <a:r>
              <a:rPr lang="en-US" dirty="0" smtClean="0"/>
              <a:t>500 Wild Flowers</a:t>
            </a:r>
          </a:p>
          <a:p>
            <a:r>
              <a:rPr lang="en-US" dirty="0" smtClean="0"/>
              <a:t>Frequency C</a:t>
            </a:r>
            <a:r>
              <a:rPr lang="en-US" baseline="30000" dirty="0" smtClean="0"/>
              <a:t>R</a:t>
            </a:r>
            <a:r>
              <a:rPr lang="en-US" dirty="0" smtClean="0"/>
              <a:t> allele in the population: .8 = p</a:t>
            </a:r>
          </a:p>
          <a:p>
            <a:r>
              <a:rPr lang="en-US" dirty="0" smtClean="0"/>
              <a:t>Frequency C</a:t>
            </a:r>
            <a:r>
              <a:rPr lang="en-US" baseline="30000" dirty="0" smtClean="0"/>
              <a:t>W</a:t>
            </a:r>
            <a:r>
              <a:rPr lang="en-US" dirty="0" smtClean="0"/>
              <a:t> allele in the population:.2 = q</a:t>
            </a:r>
          </a:p>
          <a:p>
            <a:r>
              <a:rPr lang="en-US" dirty="0" smtClean="0"/>
              <a:t>What is the genotypic probability of Homozygous dominant Red Wild Flowers(C</a:t>
            </a:r>
            <a:r>
              <a:rPr lang="en-US" baseline="30000" dirty="0" smtClean="0"/>
              <a:t>R</a:t>
            </a:r>
            <a:r>
              <a:rPr lang="en-US" dirty="0" smtClean="0"/>
              <a:t>C</a:t>
            </a:r>
            <a:r>
              <a:rPr lang="en-US" baseline="30000" dirty="0" smtClean="0"/>
              <a:t>R</a:t>
            </a:r>
            <a:r>
              <a:rPr lang="en-US" dirty="0" smtClean="0"/>
              <a:t>)?, Heterozygous Pink Wild Flowers (C</a:t>
            </a:r>
            <a:r>
              <a:rPr lang="en-US" baseline="30000" dirty="0" smtClean="0"/>
              <a:t>R</a:t>
            </a:r>
            <a:r>
              <a:rPr lang="en-US" dirty="0" smtClean="0"/>
              <a:t>C</a:t>
            </a:r>
            <a:r>
              <a:rPr lang="en-US" baseline="30000" dirty="0" smtClean="0"/>
              <a:t>W</a:t>
            </a:r>
            <a:r>
              <a:rPr lang="en-US" dirty="0" smtClean="0"/>
              <a:t>), and Homozygous recessive White Wild Flowers? (C</a:t>
            </a:r>
            <a:r>
              <a:rPr lang="en-US" baseline="30000" dirty="0" smtClean="0"/>
              <a:t>W</a:t>
            </a:r>
            <a:r>
              <a:rPr lang="en-US" dirty="0" smtClean="0"/>
              <a:t>C</a:t>
            </a:r>
            <a:r>
              <a:rPr lang="en-US" baseline="30000" dirty="0" smtClean="0"/>
              <a:t>W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 descr="http://www.nfstc.org/pdi/Subject07/images/pdi_s07_m01_02_a.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2171700" cy="2525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Taster vs. </a:t>
            </a:r>
            <a:r>
              <a:rPr lang="en-US" dirty="0" err="1" smtClean="0"/>
              <a:t>Nontaster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percent of the North American population is Heterozygous for the taster trait?</a:t>
            </a:r>
          </a:p>
          <a:p>
            <a:r>
              <a:rPr lang="en-US" dirty="0" smtClean="0"/>
              <a:t>Start with what you know: q</a:t>
            </a:r>
            <a:r>
              <a:rPr lang="en-US" baseline="30000" dirty="0" smtClean="0"/>
              <a:t>2</a:t>
            </a:r>
            <a:r>
              <a:rPr lang="en-US" dirty="0" smtClean="0"/>
              <a:t> = .45</a:t>
            </a:r>
          </a:p>
          <a:p>
            <a:r>
              <a:rPr lang="en-US" dirty="0"/>
              <a:t>p</a:t>
            </a:r>
            <a:r>
              <a:rPr lang="en-US" dirty="0" smtClean="0"/>
              <a:t> + q = 1; </a:t>
            </a:r>
          </a:p>
          <a:p>
            <a:r>
              <a:rPr lang="en-US" dirty="0" smtClean="0"/>
              <a:t>q = .45</a:t>
            </a:r>
          </a:p>
          <a:p>
            <a:r>
              <a:rPr lang="en-US" dirty="0" smtClean="0"/>
              <a:t>1 – q = p; 1 - .67 = .33 = p</a:t>
            </a:r>
          </a:p>
          <a:p>
            <a:r>
              <a:rPr lang="en-US" dirty="0"/>
              <a:t>p</a:t>
            </a:r>
            <a:r>
              <a:rPr lang="en-US" baseline="30000" dirty="0" smtClean="0"/>
              <a:t>2</a:t>
            </a:r>
            <a:r>
              <a:rPr lang="en-US" dirty="0" smtClean="0"/>
              <a:t> = .1089</a:t>
            </a:r>
          </a:p>
          <a:p>
            <a:r>
              <a:rPr lang="en-US" dirty="0" smtClean="0"/>
              <a:t>2pq = 2 x .33 x.67 = .44</a:t>
            </a:r>
          </a:p>
          <a:p>
            <a:r>
              <a:rPr lang="en-US" dirty="0" err="1" smtClean="0"/>
              <a:t>Tt</a:t>
            </a:r>
            <a:r>
              <a:rPr lang="en-US" dirty="0" smtClean="0"/>
              <a:t> = .44</a:t>
            </a:r>
          </a:p>
          <a:p>
            <a:r>
              <a:rPr lang="en-US" dirty="0" smtClean="0"/>
              <a:t>Make sure your genotypic probabilities = 1</a:t>
            </a:r>
          </a:p>
          <a:p>
            <a:r>
              <a:rPr lang="en-US" dirty="0" smtClean="0"/>
              <a:t>.1089 + .44 + .45 = 1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762000" y="2667000"/>
            <a:ext cx="3048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838200" y="2667000"/>
            <a:ext cx="3810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25146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286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Hardy Weinberg Equilibruim Equation Reflects the frequency of alleles in a population of organisms under ideal conditions. 64NB</vt:lpstr>
      <vt:lpstr>Hardy Weinburg Equilibrium</vt:lpstr>
      <vt:lpstr>Slide 3</vt:lpstr>
      <vt:lpstr>An example:</vt:lpstr>
      <vt:lpstr>Taster vs. Nontaster 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Hardy Weinberg Equilibruim Equation Reflects the frequency of alleles in a population of organisms under ideal conditions. </dc:title>
  <dc:creator>Administrator</dc:creator>
  <cp:lastModifiedBy>Administrator</cp:lastModifiedBy>
  <cp:revision>12</cp:revision>
  <dcterms:created xsi:type="dcterms:W3CDTF">2011-10-12T17:13:07Z</dcterms:created>
  <dcterms:modified xsi:type="dcterms:W3CDTF">2011-10-12T22:31:24Z</dcterms:modified>
</cp:coreProperties>
</file>