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60" r:id="rId4"/>
    <p:sldId id="259" r:id="rId5"/>
    <p:sldId id="262" r:id="rId6"/>
    <p:sldId id="256" r:id="rId7"/>
    <p:sldId id="261" r:id="rId8"/>
    <p:sldId id="264" r:id="rId9"/>
    <p:sldId id="263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ADE72-700D-4FE2-A8FD-B658C6789B83}" type="datetimeFigureOut">
              <a:rPr lang="en-US" smtClean="0"/>
              <a:pPr/>
              <a:t>12/9/2011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41D5B5-17E7-4D19-ACC7-4B5DFC13D92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ADE72-700D-4FE2-A8FD-B658C6789B83}" type="datetimeFigureOut">
              <a:rPr lang="en-US" smtClean="0"/>
              <a:pPr/>
              <a:t>12/9/2011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41D5B5-17E7-4D19-ACC7-4B5DFC13D92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ADE72-700D-4FE2-A8FD-B658C6789B83}" type="datetimeFigureOut">
              <a:rPr lang="en-US" smtClean="0"/>
              <a:pPr/>
              <a:t>12/9/2011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41D5B5-17E7-4D19-ACC7-4B5DFC13D92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ADE72-700D-4FE2-A8FD-B658C6789B83}" type="datetimeFigureOut">
              <a:rPr lang="en-US" smtClean="0"/>
              <a:pPr/>
              <a:t>12/9/2011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41D5B5-17E7-4D19-ACC7-4B5DFC13D92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ADE72-700D-4FE2-A8FD-B658C6789B83}" type="datetimeFigureOut">
              <a:rPr lang="en-US" smtClean="0"/>
              <a:pPr/>
              <a:t>12/9/2011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41D5B5-17E7-4D19-ACC7-4B5DFC13D92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ADE72-700D-4FE2-A8FD-B658C6789B83}" type="datetimeFigureOut">
              <a:rPr lang="en-US" smtClean="0"/>
              <a:pPr/>
              <a:t>12/9/2011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41D5B5-17E7-4D19-ACC7-4B5DFC13D92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ADE72-700D-4FE2-A8FD-B658C6789B83}" type="datetimeFigureOut">
              <a:rPr lang="en-US" smtClean="0"/>
              <a:pPr/>
              <a:t>12/9/2011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41D5B5-17E7-4D19-ACC7-4B5DFC13D92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ADE72-700D-4FE2-A8FD-B658C6789B83}" type="datetimeFigureOut">
              <a:rPr lang="en-US" smtClean="0"/>
              <a:pPr/>
              <a:t>12/9/2011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41D5B5-17E7-4D19-ACC7-4B5DFC13D92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ADE72-700D-4FE2-A8FD-B658C6789B83}" type="datetimeFigureOut">
              <a:rPr lang="en-US" smtClean="0"/>
              <a:pPr/>
              <a:t>12/9/2011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41D5B5-17E7-4D19-ACC7-4B5DFC13D92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ADE72-700D-4FE2-A8FD-B658C6789B83}" type="datetimeFigureOut">
              <a:rPr lang="en-US" smtClean="0"/>
              <a:pPr/>
              <a:t>12/9/2011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41D5B5-17E7-4D19-ACC7-4B5DFC13D92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ADE72-700D-4FE2-A8FD-B658C6789B83}" type="datetimeFigureOut">
              <a:rPr lang="en-US" smtClean="0"/>
              <a:pPr/>
              <a:t>12/9/2011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41D5B5-17E7-4D19-ACC7-4B5DFC13D92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2ADE72-700D-4FE2-A8FD-B658C6789B83}" type="datetimeFigureOut">
              <a:rPr lang="en-US" smtClean="0"/>
              <a:pPr/>
              <a:t>12/9/2011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41D5B5-17E7-4D19-ACC7-4B5DFC13D92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player.discoveryeducation.com/index.cfm?guidAssetId=4B486A16-B41C-4E0A-8E10-FEB84AFD0AAB" TargetMode="Externa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Chapter 51</a:t>
            </a:r>
            <a:br>
              <a:rPr lang="en-US" dirty="0" smtClean="0"/>
            </a:br>
            <a:r>
              <a:rPr lang="en-US" dirty="0" smtClean="0">
                <a:hlinkClick r:id="rId2"/>
              </a:rPr>
              <a:t>Behavioral Biology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Obj.  TSW apply concepts of behavioral biology to their Experimental design of their </a:t>
            </a:r>
            <a:r>
              <a:rPr lang="en-US" dirty="0" err="1" smtClean="0"/>
              <a:t>Planaria</a:t>
            </a:r>
            <a:r>
              <a:rPr lang="en-US" dirty="0" smtClean="0"/>
              <a:t>.</a:t>
            </a:r>
          </a:p>
          <a:p>
            <a:pPr>
              <a:buNone/>
            </a:pPr>
            <a:r>
              <a:rPr lang="en-US" dirty="0" smtClean="0"/>
              <a:t>Quick Write:</a:t>
            </a:r>
          </a:p>
          <a:p>
            <a:pPr>
              <a:buNone/>
            </a:pPr>
            <a:r>
              <a:rPr lang="en-US" dirty="0" smtClean="0"/>
              <a:t>Discuss an example of how innate and environmental factors influence behavior.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sosceles Triangle 1"/>
          <p:cNvSpPr/>
          <p:nvPr/>
        </p:nvSpPr>
        <p:spPr>
          <a:xfrm>
            <a:off x="1219200" y="152400"/>
            <a:ext cx="7010400" cy="62484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" name="Straight Connector 3"/>
          <p:cNvCxnSpPr/>
          <p:nvPr/>
        </p:nvCxnSpPr>
        <p:spPr>
          <a:xfrm>
            <a:off x="2362200" y="4343400"/>
            <a:ext cx="47244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3429000" y="2438400"/>
            <a:ext cx="25908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4724400" y="2438400"/>
            <a:ext cx="0" cy="1905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3962400" y="4343400"/>
            <a:ext cx="0" cy="2057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5715000" y="4343400"/>
            <a:ext cx="76200" cy="2057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ctangle 19"/>
          <p:cNvSpPr/>
          <p:nvPr/>
        </p:nvSpPr>
        <p:spPr>
          <a:xfrm>
            <a:off x="3200400" y="2971800"/>
            <a:ext cx="1447800" cy="8382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Experimental Design</a:t>
            </a:r>
            <a:endParaRPr lang="en-US" dirty="0"/>
          </a:p>
        </p:txBody>
      </p:sp>
      <p:sp>
        <p:nvSpPr>
          <p:cNvPr id="21" name="Rectangle 20"/>
          <p:cNvSpPr/>
          <p:nvPr/>
        </p:nvSpPr>
        <p:spPr>
          <a:xfrm>
            <a:off x="3962400" y="1143000"/>
            <a:ext cx="2438400" cy="7620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Negative Feedback</a:t>
            </a:r>
            <a:endParaRPr lang="en-US" dirty="0"/>
          </a:p>
        </p:txBody>
      </p:sp>
      <p:sp>
        <p:nvSpPr>
          <p:cNvPr id="22" name="Rectangle 21"/>
          <p:cNvSpPr/>
          <p:nvPr/>
        </p:nvSpPr>
        <p:spPr>
          <a:xfrm>
            <a:off x="4953000" y="3048000"/>
            <a:ext cx="2133600" cy="7620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Habituation</a:t>
            </a:r>
            <a:endParaRPr lang="en-US" dirty="0"/>
          </a:p>
        </p:txBody>
      </p:sp>
      <p:sp>
        <p:nvSpPr>
          <p:cNvPr id="23" name="Rectangle 22"/>
          <p:cNvSpPr/>
          <p:nvPr/>
        </p:nvSpPr>
        <p:spPr>
          <a:xfrm>
            <a:off x="1905000" y="5181600"/>
            <a:ext cx="1828800" cy="8382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Classical conditioning</a:t>
            </a:r>
            <a:endParaRPr lang="en-US" dirty="0"/>
          </a:p>
        </p:txBody>
      </p:sp>
      <p:sp>
        <p:nvSpPr>
          <p:cNvPr id="24" name="Rectangle 23"/>
          <p:cNvSpPr/>
          <p:nvPr/>
        </p:nvSpPr>
        <p:spPr>
          <a:xfrm>
            <a:off x="4343400" y="5029200"/>
            <a:ext cx="1295400" cy="9144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FAP</a:t>
            </a:r>
            <a:endParaRPr lang="en-US" dirty="0"/>
          </a:p>
        </p:txBody>
      </p:sp>
      <p:sp>
        <p:nvSpPr>
          <p:cNvPr id="25" name="Rectangle 24"/>
          <p:cNvSpPr/>
          <p:nvPr/>
        </p:nvSpPr>
        <p:spPr>
          <a:xfrm>
            <a:off x="6096000" y="4953000"/>
            <a:ext cx="1371600" cy="10668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Water Potential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sosceles Triangle 1"/>
          <p:cNvSpPr/>
          <p:nvPr/>
        </p:nvSpPr>
        <p:spPr>
          <a:xfrm>
            <a:off x="1219200" y="152400"/>
            <a:ext cx="7010400" cy="6248400"/>
          </a:xfrm>
          <a:prstGeom prst="triangl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3505200" y="2438400"/>
            <a:ext cx="25146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2514600" y="4114800"/>
            <a:ext cx="44196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3886200" y="4191000"/>
            <a:ext cx="0" cy="2286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5715000" y="4114800"/>
            <a:ext cx="0" cy="2286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4800600" y="2438400"/>
            <a:ext cx="0" cy="1676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 18"/>
          <p:cNvSpPr/>
          <p:nvPr/>
        </p:nvSpPr>
        <p:spPr>
          <a:xfrm>
            <a:off x="3962400" y="990600"/>
            <a:ext cx="1981200" cy="10668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Describe the flow of blood in the heart</a:t>
            </a:r>
            <a:endParaRPr lang="en-US" dirty="0"/>
          </a:p>
        </p:txBody>
      </p:sp>
      <p:sp>
        <p:nvSpPr>
          <p:cNvPr id="20" name="Rectangle 19"/>
          <p:cNvSpPr/>
          <p:nvPr/>
        </p:nvSpPr>
        <p:spPr>
          <a:xfrm>
            <a:off x="2895600" y="3048000"/>
            <a:ext cx="1828800" cy="7620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Nonspecific defense</a:t>
            </a:r>
            <a:endParaRPr lang="en-US" dirty="0"/>
          </a:p>
        </p:txBody>
      </p:sp>
      <p:sp>
        <p:nvSpPr>
          <p:cNvPr id="21" name="Rectangle 20"/>
          <p:cNvSpPr/>
          <p:nvPr/>
        </p:nvSpPr>
        <p:spPr>
          <a:xfrm>
            <a:off x="5105400" y="2895600"/>
            <a:ext cx="1828800" cy="8382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Antibodies</a:t>
            </a:r>
            <a:endParaRPr lang="en-US" dirty="0"/>
          </a:p>
        </p:txBody>
      </p:sp>
      <p:sp>
        <p:nvSpPr>
          <p:cNvPr id="22" name="Rectangle 21"/>
          <p:cNvSpPr/>
          <p:nvPr/>
        </p:nvSpPr>
        <p:spPr>
          <a:xfrm>
            <a:off x="2133600" y="4876800"/>
            <a:ext cx="1295400" cy="10668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Hormones- </a:t>
            </a:r>
            <a:r>
              <a:rPr lang="en-US" dirty="0" err="1" smtClean="0"/>
              <a:t>Auxin</a:t>
            </a:r>
            <a:endParaRPr lang="en-US" dirty="0"/>
          </a:p>
        </p:txBody>
      </p:sp>
      <p:sp>
        <p:nvSpPr>
          <p:cNvPr id="23" name="Rectangle 22"/>
          <p:cNvSpPr/>
          <p:nvPr/>
        </p:nvSpPr>
        <p:spPr>
          <a:xfrm>
            <a:off x="4191000" y="4724400"/>
            <a:ext cx="1371600" cy="12192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Pressure Potential</a:t>
            </a:r>
            <a:endParaRPr lang="en-US" dirty="0"/>
          </a:p>
        </p:txBody>
      </p:sp>
      <p:sp>
        <p:nvSpPr>
          <p:cNvPr id="24" name="Rectangle 23"/>
          <p:cNvSpPr/>
          <p:nvPr/>
        </p:nvSpPr>
        <p:spPr>
          <a:xfrm>
            <a:off x="5943600" y="4724400"/>
            <a:ext cx="1600200" cy="11430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Associative Learning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Quick Write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Name 5 types of hormones in plants and their functions.</a:t>
            </a:r>
          </a:p>
          <a:p>
            <a:r>
              <a:rPr lang="en-US" dirty="0" smtClean="0"/>
              <a:t>Name 5 organs in the digestive system and their functions.</a:t>
            </a:r>
          </a:p>
          <a:p>
            <a:r>
              <a:rPr lang="en-US" dirty="0" smtClean="0"/>
              <a:t>What is a hormone and how does it work and why is it important?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dirty="0" smtClean="0"/>
              <a:t>Studying animal’s behavior is important in understanding an animals evolution and how it relates to it’s environment.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524000"/>
            <a:ext cx="9144000" cy="4602163"/>
          </a:xfrm>
        </p:spPr>
        <p:txBody>
          <a:bodyPr>
            <a:normAutofit/>
          </a:bodyPr>
          <a:lstStyle/>
          <a:p>
            <a:r>
              <a:rPr lang="en-US" sz="2400" dirty="0" smtClean="0"/>
              <a:t>Behavior: what an animal does and how it does it. Both genes &amp; environmental factors influence behavior.</a:t>
            </a:r>
          </a:p>
          <a:p>
            <a:r>
              <a:rPr lang="en-US" sz="2400" dirty="0" smtClean="0"/>
              <a:t>Darwinian Fitness is central to Animal behavior</a:t>
            </a:r>
          </a:p>
          <a:p>
            <a:r>
              <a:rPr lang="en-US" sz="2400" dirty="0" smtClean="0"/>
              <a:t>Natural Selection works because of genetic variation generated by mutations and recombination of chromosomes, as a result we expect the organism to possess features that maximize its genetic representation (fitness) in the next generation. </a:t>
            </a:r>
          </a:p>
          <a:p>
            <a:pPr lvl="1"/>
            <a:r>
              <a:rPr lang="en-US" sz="2000" dirty="0" smtClean="0"/>
              <a:t>Examples:  Feeding Behavior</a:t>
            </a:r>
          </a:p>
          <a:p>
            <a:pPr lvl="1"/>
            <a:r>
              <a:rPr lang="en-US" sz="2000" dirty="0" smtClean="0"/>
              <a:t>Choice of Mate</a:t>
            </a:r>
          </a:p>
          <a:p>
            <a:pPr lvl="1"/>
            <a:r>
              <a:rPr lang="en-US" sz="2000" dirty="0" smtClean="0"/>
              <a:t>Genes influence many behaviors</a:t>
            </a:r>
          </a:p>
          <a:p>
            <a:pPr lvl="1"/>
            <a:r>
              <a:rPr lang="en-US" sz="2000" dirty="0" smtClean="0"/>
              <a:t>FAP – Fixed Action Patterns – stereotype behavior (dog &amp; Fire hydrant)- innate</a:t>
            </a:r>
          </a:p>
          <a:p>
            <a:pPr lvl="1">
              <a:buNone/>
            </a:pP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Innate Behavior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Innate – born with the behavior coded in your genes – developmentally fixed.</a:t>
            </a:r>
          </a:p>
          <a:p>
            <a:pPr lvl="1"/>
            <a:r>
              <a:rPr lang="en-US" dirty="0" smtClean="0"/>
              <a:t>Baby birds born raise their heads to be feed, even though they are blind at birth.</a:t>
            </a:r>
          </a:p>
          <a:p>
            <a:pPr lvl="1"/>
            <a:r>
              <a:rPr lang="en-US" dirty="0" smtClean="0"/>
              <a:t>Range of environmental differences does not alter the organisms behavior.</a:t>
            </a:r>
          </a:p>
          <a:p>
            <a:r>
              <a:rPr lang="en-US" dirty="0" smtClean="0"/>
              <a:t>P. 1124 Digger Wasp Behavior</a:t>
            </a:r>
          </a:p>
          <a:p>
            <a:r>
              <a:rPr lang="en-US" dirty="0" smtClean="0"/>
              <a:t>FAP – Fixed Action Pattern – a behavioral act that is unchanged and carried to completion once the external sensory stimulus is initiated. (Sign Stimulus)</a:t>
            </a:r>
          </a:p>
          <a:p>
            <a:r>
              <a:rPr lang="en-US" dirty="0" smtClean="0"/>
              <a:t>Sign Stimulus – sensory stimulus that triggers a response in an organism – moths detecting the ultra sonic  waves of a predatory bat drop to the ground to avoid the bat.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Learning – can modify a behavior with experiences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95400"/>
            <a:ext cx="9144000" cy="4830763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Innate </a:t>
            </a:r>
            <a:r>
              <a:rPr lang="en-US" dirty="0" err="1" smtClean="0"/>
              <a:t>vs</a:t>
            </a:r>
            <a:r>
              <a:rPr lang="en-US" dirty="0" smtClean="0"/>
              <a:t> learned</a:t>
            </a:r>
          </a:p>
          <a:p>
            <a:r>
              <a:rPr lang="en-US" dirty="0" smtClean="0"/>
              <a:t>Genetic </a:t>
            </a:r>
            <a:r>
              <a:rPr lang="en-US" dirty="0" err="1" smtClean="0"/>
              <a:t>vs</a:t>
            </a:r>
            <a:r>
              <a:rPr lang="en-US" dirty="0" smtClean="0"/>
              <a:t> environmental</a:t>
            </a:r>
          </a:p>
          <a:p>
            <a:r>
              <a:rPr lang="en-US" dirty="0" smtClean="0"/>
              <a:t>Habituation – decreased the </a:t>
            </a:r>
            <a:r>
              <a:rPr lang="en-US" dirty="0" err="1" smtClean="0"/>
              <a:t>responsivenss</a:t>
            </a:r>
            <a:r>
              <a:rPr lang="en-US" dirty="0" smtClean="0"/>
              <a:t> of an action, Cry wolf effect, lunch bell, fire alarm</a:t>
            </a:r>
          </a:p>
          <a:p>
            <a:r>
              <a:rPr lang="en-US" dirty="0" smtClean="0"/>
              <a:t>Imprinting – Duck following person – 1</a:t>
            </a:r>
            <a:r>
              <a:rPr lang="en-US" baseline="30000" dirty="0" smtClean="0"/>
              <a:t>st</a:t>
            </a:r>
            <a:r>
              <a:rPr lang="en-US" dirty="0" smtClean="0"/>
              <a:t> object they encounter, Salmon swimming up stream – olfactory sense (Imprinting)</a:t>
            </a:r>
          </a:p>
          <a:p>
            <a:r>
              <a:rPr lang="en-US" dirty="0" smtClean="0"/>
              <a:t>Critical Period – learning can occur, Ex. Herring gulls recognize any young as theirs with in a certain time period (call, smell, visual), after imprinting the adult will kill and eat any strange young.</a:t>
            </a:r>
          </a:p>
          <a:p>
            <a:r>
              <a:rPr lang="en-US" dirty="0" smtClean="0"/>
              <a:t>Classical conditioning – Pavlov’s dog – ring a bell and dog salivates</a:t>
            </a:r>
          </a:p>
          <a:p>
            <a:r>
              <a:rPr lang="en-US" dirty="0" smtClean="0"/>
              <a:t>Operant Conditioning – Trial &amp; error, either you repeat or avoid behavior.  B. F. Skinner – Rat presses a lever for food-#1 stimuli; Coyote &amp; Porcupine</a:t>
            </a:r>
          </a:p>
          <a:p>
            <a:r>
              <a:rPr lang="en-US" dirty="0" smtClean="0"/>
              <a:t>Insight Learning – ability to perform correct behavior on the first attempt, Chimp and banana and boxes.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Kinesis – simple change in activity or turning rate in a response to a stimulus, Pill bug stays in humid environment, because they are not as active.</a:t>
            </a:r>
          </a:p>
          <a:p>
            <a:r>
              <a:rPr lang="en-US" dirty="0" smtClean="0"/>
              <a:t>Taxis – somewhat automatic movement oriented toward or away from some stimulus, trout swim upstream to avoid being washed away.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Discuss antagonistic hormones and how they control homeostasis. P. 966 – 969 </a:t>
            </a:r>
            <a:r>
              <a:rPr lang="en-US" smtClean="0"/>
              <a:t>Biology book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p.52 NB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Quick Write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Discuss how behavioral ecology emphasizes evolutionary hypothesis. P. </a:t>
            </a:r>
            <a:r>
              <a:rPr lang="en-US" smtClean="0"/>
              <a:t>56NB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Quick Write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Compare &amp; Contrast Operant and classical learning related to behavior biology.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Discuss behavioral ecology and examples, animals increase Darwinian fitness with optimal behavior.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973</TotalTime>
  <Words>588</Words>
  <Application>Microsoft Office PowerPoint</Application>
  <PresentationFormat>On-screen Show (4:3)</PresentationFormat>
  <Paragraphs>53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Chapter 51 Behavioral Biology</vt:lpstr>
      <vt:lpstr>Studying animal’s behavior is important in understanding an animals evolution and how it relates to it’s environment.</vt:lpstr>
      <vt:lpstr>Innate Behavior</vt:lpstr>
      <vt:lpstr>Learning – can modify a behavior with experiences</vt:lpstr>
      <vt:lpstr>Slide 5</vt:lpstr>
      <vt:lpstr>Discuss antagonistic hormones and how they control homeostasis. P. 966 – 969 Biology book</vt:lpstr>
      <vt:lpstr>Quick Write</vt:lpstr>
      <vt:lpstr>Quick Write</vt:lpstr>
      <vt:lpstr>Slide 9</vt:lpstr>
      <vt:lpstr>Slide 10</vt:lpstr>
      <vt:lpstr>Slide 11</vt:lpstr>
      <vt:lpstr>Quick Write</vt:lpstr>
    </vt:vector>
  </TitlesOfParts>
  <Company>Washington Unified School District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Discuss antagonistic hormones and how they control homeostasis.</dc:title>
  <dc:creator>Administrator</dc:creator>
  <cp:lastModifiedBy>Administrator</cp:lastModifiedBy>
  <cp:revision>45</cp:revision>
  <dcterms:created xsi:type="dcterms:W3CDTF">2011-12-05T21:44:02Z</dcterms:created>
  <dcterms:modified xsi:type="dcterms:W3CDTF">2011-12-09T23:33:07Z</dcterms:modified>
</cp:coreProperties>
</file>