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2" r:id="rId6"/>
    <p:sldId id="256" r:id="rId7"/>
    <p:sldId id="261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DE72-700D-4FE2-A8FD-B658C6789B83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D5B5-17E7-4D19-ACC7-4B5DFC13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DE72-700D-4FE2-A8FD-B658C6789B83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D5B5-17E7-4D19-ACC7-4B5DFC13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DE72-700D-4FE2-A8FD-B658C6789B83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D5B5-17E7-4D19-ACC7-4B5DFC13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DE72-700D-4FE2-A8FD-B658C6789B83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D5B5-17E7-4D19-ACC7-4B5DFC13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DE72-700D-4FE2-A8FD-B658C6789B83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D5B5-17E7-4D19-ACC7-4B5DFC13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DE72-700D-4FE2-A8FD-B658C6789B83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D5B5-17E7-4D19-ACC7-4B5DFC13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DE72-700D-4FE2-A8FD-B658C6789B83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D5B5-17E7-4D19-ACC7-4B5DFC13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DE72-700D-4FE2-A8FD-B658C6789B83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D5B5-17E7-4D19-ACC7-4B5DFC13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DE72-700D-4FE2-A8FD-B658C6789B83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D5B5-17E7-4D19-ACC7-4B5DFC13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DE72-700D-4FE2-A8FD-B658C6789B83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D5B5-17E7-4D19-ACC7-4B5DFC13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DE72-700D-4FE2-A8FD-B658C6789B83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D5B5-17E7-4D19-ACC7-4B5DFC13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ADE72-700D-4FE2-A8FD-B658C6789B83}" type="datetimeFigureOut">
              <a:rPr lang="en-US" smtClean="0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1D5B5-17E7-4D19-ACC7-4B5DFC13D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layer.discoveryeducation.com/index.cfm?guidAssetId=4B486A16-B41C-4E0A-8E10-FEB84AFD0AAB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51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Behavioral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Obj.  TSW apply concepts of behavioral biology to their Experimental design of their </a:t>
            </a:r>
            <a:r>
              <a:rPr lang="en-US" dirty="0" err="1" smtClean="0"/>
              <a:t>Planaria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Quick Write:</a:t>
            </a:r>
          </a:p>
          <a:p>
            <a:pPr>
              <a:buNone/>
            </a:pPr>
            <a:r>
              <a:rPr lang="en-US" dirty="0" smtClean="0"/>
              <a:t>Discuss an example of how innate and environmental factors influence behavior.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1219200" y="152400"/>
            <a:ext cx="7010400" cy="6248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362200" y="4343400"/>
            <a:ext cx="472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29000" y="2438400"/>
            <a:ext cx="259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724400" y="2438400"/>
            <a:ext cx="0" cy="190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62400" y="4343400"/>
            <a:ext cx="0" cy="2057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15000" y="4343400"/>
            <a:ext cx="76200" cy="2057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200400" y="2971800"/>
            <a:ext cx="1447800" cy="838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962400" y="1143000"/>
            <a:ext cx="24384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Negative Feedback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953000" y="3048000"/>
            <a:ext cx="21336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Habituation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905000" y="5181600"/>
            <a:ext cx="1828800" cy="838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Classical conditioning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343400" y="5029200"/>
            <a:ext cx="1295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FAP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096000" y="4953000"/>
            <a:ext cx="1371600" cy="1066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Water Potential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1219200" y="152400"/>
            <a:ext cx="7010400" cy="62484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505200" y="2438400"/>
            <a:ext cx="2514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514600" y="4114800"/>
            <a:ext cx="441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86200" y="4191000"/>
            <a:ext cx="0" cy="228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715000" y="4114800"/>
            <a:ext cx="0" cy="228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00600" y="2438400"/>
            <a:ext cx="0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962400" y="990600"/>
            <a:ext cx="1981200" cy="1066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Describe the flow of blood in the heart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895600" y="3048000"/>
            <a:ext cx="18288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Nonspecific defense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105400" y="2895600"/>
            <a:ext cx="1828800" cy="838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Antibodies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133600" y="4876800"/>
            <a:ext cx="1295400" cy="1066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Hormones- </a:t>
            </a:r>
            <a:r>
              <a:rPr lang="en-US" dirty="0" err="1" smtClean="0"/>
              <a:t>Auxin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191000" y="4724400"/>
            <a:ext cx="1371600" cy="1219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Pressure Potential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943600" y="4724400"/>
            <a:ext cx="1600200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Associative Learning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5 types of hormones in plants and their functions.</a:t>
            </a:r>
          </a:p>
          <a:p>
            <a:r>
              <a:rPr lang="en-US" dirty="0" smtClean="0"/>
              <a:t>Name 5 organs in the digestive system and their functions.</a:t>
            </a:r>
          </a:p>
          <a:p>
            <a:r>
              <a:rPr lang="en-US" dirty="0" smtClean="0"/>
              <a:t>What is a hormone and how does it work and why is it important?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Studying animal’s behavior is important in understanding an animals evolution and how it relates to it’s environment.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602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Behavior: what an animal does and how it does it. Both genes &amp; environmental factors influence behavior.</a:t>
            </a:r>
          </a:p>
          <a:p>
            <a:r>
              <a:rPr lang="en-US" sz="2400" dirty="0" smtClean="0"/>
              <a:t>Darwinian Fitness is central to Animal behavior</a:t>
            </a:r>
          </a:p>
          <a:p>
            <a:r>
              <a:rPr lang="en-US" sz="2400" dirty="0" smtClean="0"/>
              <a:t>Natural Selection works because of genetic variation generated by mutations and recombination of chromosomes, as a result we expect the organism to possess features that maximize its genetic representation (fitness) in the next generation. </a:t>
            </a:r>
          </a:p>
          <a:p>
            <a:pPr lvl="1"/>
            <a:r>
              <a:rPr lang="en-US" sz="2000" dirty="0" smtClean="0"/>
              <a:t>Examples:  Feeding Behavior</a:t>
            </a:r>
          </a:p>
          <a:p>
            <a:pPr lvl="1"/>
            <a:r>
              <a:rPr lang="en-US" sz="2000" dirty="0" smtClean="0"/>
              <a:t>Choice of Mate</a:t>
            </a:r>
          </a:p>
          <a:p>
            <a:pPr lvl="1"/>
            <a:r>
              <a:rPr lang="en-US" sz="2000" dirty="0" smtClean="0"/>
              <a:t>Genes influence many behaviors</a:t>
            </a:r>
          </a:p>
          <a:p>
            <a:pPr lvl="1"/>
            <a:r>
              <a:rPr lang="en-US" sz="2000" dirty="0" smtClean="0"/>
              <a:t>FAP – Fixed Action Patterns – stereotype behavior (dog &amp; Fire hydrant)- innate</a:t>
            </a:r>
          </a:p>
          <a:p>
            <a:pPr lvl="1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Innate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Innate – born with the behavior coded in your genes – developmentally fixed.</a:t>
            </a:r>
          </a:p>
          <a:p>
            <a:pPr lvl="1"/>
            <a:r>
              <a:rPr lang="en-US" dirty="0" smtClean="0"/>
              <a:t>Baby birds born raise their heads to be feed, even though they are blind at birth.</a:t>
            </a:r>
          </a:p>
          <a:p>
            <a:pPr lvl="1"/>
            <a:r>
              <a:rPr lang="en-US" dirty="0" smtClean="0"/>
              <a:t>Range of environmental differences does not alter the organisms behavior.</a:t>
            </a:r>
          </a:p>
          <a:p>
            <a:r>
              <a:rPr lang="en-US" dirty="0" smtClean="0"/>
              <a:t>P. 1124 Digger Wasp Behavior</a:t>
            </a:r>
          </a:p>
          <a:p>
            <a:r>
              <a:rPr lang="en-US" dirty="0" smtClean="0"/>
              <a:t>FAP – Fixed Action Pattern – a behavioral act that is unchanged and carried to completion once the external sensory stimulus is initiated. (Sign Stimulus)</a:t>
            </a:r>
          </a:p>
          <a:p>
            <a:r>
              <a:rPr lang="en-US" dirty="0" smtClean="0"/>
              <a:t>Sign Stimulus – sensory stimulus that triggers a response in an organism – moths detecting the ultra sonic  waves of a predatory bat drop to the ground to avoid the bat.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Learning – can modify a behavior with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Innate </a:t>
            </a:r>
            <a:r>
              <a:rPr lang="en-US" dirty="0" err="1" smtClean="0"/>
              <a:t>vs</a:t>
            </a:r>
            <a:r>
              <a:rPr lang="en-US" dirty="0" smtClean="0"/>
              <a:t> learned</a:t>
            </a:r>
          </a:p>
          <a:p>
            <a:r>
              <a:rPr lang="en-US" dirty="0" smtClean="0"/>
              <a:t>Genetic </a:t>
            </a:r>
            <a:r>
              <a:rPr lang="en-US" dirty="0" err="1" smtClean="0"/>
              <a:t>vs</a:t>
            </a:r>
            <a:r>
              <a:rPr lang="en-US" dirty="0" smtClean="0"/>
              <a:t> environmental</a:t>
            </a:r>
          </a:p>
          <a:p>
            <a:r>
              <a:rPr lang="en-US" dirty="0" smtClean="0"/>
              <a:t>Habituation – decreased the </a:t>
            </a:r>
            <a:r>
              <a:rPr lang="en-US" dirty="0" err="1" smtClean="0"/>
              <a:t>responsivenss</a:t>
            </a:r>
            <a:r>
              <a:rPr lang="en-US" dirty="0" smtClean="0"/>
              <a:t> of an action, Cry wolf effect, lunch bell, fire alarm</a:t>
            </a:r>
          </a:p>
          <a:p>
            <a:r>
              <a:rPr lang="en-US" dirty="0" smtClean="0"/>
              <a:t>Imprinting – Duck following person – 1</a:t>
            </a:r>
            <a:r>
              <a:rPr lang="en-US" baseline="30000" dirty="0" smtClean="0"/>
              <a:t>st</a:t>
            </a:r>
            <a:r>
              <a:rPr lang="en-US" dirty="0" smtClean="0"/>
              <a:t> object they encounter, Salmon swimming up stream – olfactory sense (Imprinting)</a:t>
            </a:r>
          </a:p>
          <a:p>
            <a:r>
              <a:rPr lang="en-US" dirty="0" smtClean="0"/>
              <a:t>Critical Period – learning can occur, Ex. Herring gulls recognize any young as theirs with in a certain time period (call, smell, visual), after imprinting the adult will kill and eat any strange young.</a:t>
            </a:r>
          </a:p>
          <a:p>
            <a:r>
              <a:rPr lang="en-US" dirty="0" smtClean="0"/>
              <a:t>Classical conditioning – Pavlov’s dog – ring a bell and dog salivates</a:t>
            </a:r>
          </a:p>
          <a:p>
            <a:r>
              <a:rPr lang="en-US" dirty="0" smtClean="0"/>
              <a:t>Operant Conditioning – Trial &amp; error, either you repeat or avoid behavior.  B. F. Skinner – Rat presses a lever for food-#1 stimuli; Coyote &amp; Porcupine</a:t>
            </a:r>
          </a:p>
          <a:p>
            <a:r>
              <a:rPr lang="en-US" dirty="0" smtClean="0"/>
              <a:t>Insight Learning – ability to perform correct behavior on the first attempt, Chimp and banana and boxes.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Kinesis – simple change in activity or turning rate in a response to a stimulus, Pill bug stays in humid environment, because they are not as active.</a:t>
            </a:r>
          </a:p>
          <a:p>
            <a:r>
              <a:rPr lang="en-US" dirty="0" smtClean="0"/>
              <a:t>Taxis – somewhat automatic movement oriented toward or away from some stimulus, trout swim upstream to avoid being washed away.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 antagonistic hormones and how they control homeostasis. P. 966 – 969 </a:t>
            </a:r>
            <a:r>
              <a:rPr lang="en-US" smtClean="0"/>
              <a:t>Biology 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p.52 NB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Discuss how behavioral ecology emphasizes evolutionary hypothesis. P. </a:t>
            </a:r>
            <a:r>
              <a:rPr lang="en-US" smtClean="0"/>
              <a:t>56NB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&amp; Contrast Operant and classical learning related to behavior biology.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behavioral ecology and examples, animals increase Darwinian fitness with optimal behavior.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588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Chapter 51 Behavioral Biology</vt:lpstr>
      <vt:lpstr>Studying animal’s behavior is important in understanding an animals evolution and how it relates to it’s environment.</vt:lpstr>
      <vt:lpstr>Innate Behavior</vt:lpstr>
      <vt:lpstr>Learning – can modify a behavior with experiences</vt:lpstr>
      <vt:lpstr>Slide 5</vt:lpstr>
      <vt:lpstr>Discuss antagonistic hormones and how they control homeostasis. P. 966 – 969 Biology book</vt:lpstr>
      <vt:lpstr>Quick Write</vt:lpstr>
      <vt:lpstr>Quick Write</vt:lpstr>
      <vt:lpstr>Slide 9</vt:lpstr>
      <vt:lpstr>Slide 10</vt:lpstr>
      <vt:lpstr>Slide 11</vt:lpstr>
      <vt:lpstr>Quick Write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 antagonistic hormones and how they control homeostasis.</dc:title>
  <dc:creator>Administrator</dc:creator>
  <cp:lastModifiedBy>Administrator</cp:lastModifiedBy>
  <cp:revision>45</cp:revision>
  <dcterms:created xsi:type="dcterms:W3CDTF">2011-12-05T21:44:02Z</dcterms:created>
  <dcterms:modified xsi:type="dcterms:W3CDTF">2011-12-09T23:33:07Z</dcterms:modified>
</cp:coreProperties>
</file>