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0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0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7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4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8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7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0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6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32D0-82F8-482E-ACA3-68EEB1A9AFFE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D8610-C206-4971-9CD3-0C08E9634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2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57" y="0"/>
            <a:ext cx="3571875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7432" y="1"/>
            <a:ext cx="5446568" cy="3600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 25 &amp; </a:t>
            </a:r>
            <a:r>
              <a:rPr lang="en-US" dirty="0" smtClean="0"/>
              <a:t>26 &amp; 27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Phylogeny &amp; Systematics</a:t>
            </a:r>
            <a:br>
              <a:rPr lang="en-US" dirty="0" smtClean="0"/>
            </a:br>
            <a:r>
              <a:rPr lang="en-US" dirty="0" smtClean="0"/>
              <a:t>Early Earth &amp; the Origin of </a:t>
            </a:r>
            <a:r>
              <a:rPr lang="en-US" dirty="0" smtClean="0"/>
              <a:t>Life &amp; Prokaryotes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00" name="Picture 4" descr="Image Det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34013"/>
            <a:ext cx="4953000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Deta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28779"/>
            <a:ext cx="3962400" cy="26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51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684"/>
            <a:ext cx="7010400" cy="612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Phylogeny-evolutionary history of a species or related species.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Systematics – the study of biological diversity in an evolutionary context.</a:t>
            </a:r>
          </a:p>
          <a:p>
            <a:r>
              <a:rPr lang="en-US" dirty="0" smtClean="0"/>
              <a:t>Use the fossil record to mark geologic time – Sedimentary rocks (richest fossils), </a:t>
            </a:r>
          </a:p>
          <a:p>
            <a:r>
              <a:rPr lang="en-US" dirty="0" smtClean="0"/>
              <a:t>Relative Dating –No, not that kind. Younger fossils on the top layer, older fossils in the deeper layers. (before, after, early, late)</a:t>
            </a:r>
          </a:p>
          <a:p>
            <a:r>
              <a:rPr lang="en-US" dirty="0" smtClean="0"/>
              <a:t>Radiometric Dating – the measure of certain radiometric isotopes in fossil or rocks.</a:t>
            </a:r>
          </a:p>
          <a:p>
            <a:pPr lvl="1"/>
            <a:r>
              <a:rPr lang="en-US" dirty="0" smtClean="0"/>
              <a:t>Isotopes: Carbon 12, radioactive Carbon-14(5,730 years)→Nitrogen 14</a:t>
            </a:r>
          </a:p>
          <a:p>
            <a:pPr lvl="1"/>
            <a:r>
              <a:rPr lang="en-US" dirty="0" smtClean="0"/>
              <a:t>Fixed rate of decay – Half- life ( # of years it takes 50% of the original sample to decay</a:t>
            </a:r>
          </a:p>
          <a:p>
            <a:pPr lvl="1"/>
            <a:r>
              <a:rPr lang="en-US" dirty="0" smtClean="0"/>
              <a:t>Uranium -238→ Lead206– 4.5 billion years (not present in living organisms)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8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Geologic Time scale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Only a fraction of species were made fossils, most of the fossils have been destroyed by environmental effects, and only a fraction of those have been discovered, thus the fossil record is incomplete.</a:t>
            </a:r>
          </a:p>
          <a:p>
            <a:r>
              <a:rPr lang="en-US" dirty="0" smtClean="0"/>
              <a:t>The history of Earth helps explain the current distribution of species.</a:t>
            </a:r>
          </a:p>
          <a:p>
            <a:r>
              <a:rPr lang="en-US" dirty="0" smtClean="0"/>
              <a:t>Continental Drift</a:t>
            </a:r>
          </a:p>
          <a:p>
            <a:r>
              <a:rPr lang="en-US" dirty="0" smtClean="0"/>
              <a:t>Biological Diversity</a:t>
            </a:r>
          </a:p>
          <a:p>
            <a:r>
              <a:rPr lang="en-US" dirty="0" smtClean="0"/>
              <a:t>Pangea</a:t>
            </a:r>
            <a:r>
              <a:rPr lang="en-US" dirty="0"/>
              <a:t>-</a:t>
            </a:r>
            <a:r>
              <a:rPr lang="en-US" dirty="0" smtClean="0"/>
              <a:t>250million years ago</a:t>
            </a:r>
          </a:p>
          <a:p>
            <a:r>
              <a:rPr lang="en-US" dirty="0" smtClean="0"/>
              <a:t>Mass Extinctions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1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Systematics – the study of biological diversity in an evolutionary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Linnaeus – Taxonomy – 2 name naming system (binomial).</a:t>
            </a:r>
          </a:p>
          <a:p>
            <a:r>
              <a:rPr lang="en-US" dirty="0" smtClean="0"/>
              <a:t>Genus species – </a:t>
            </a:r>
            <a:r>
              <a:rPr lang="en-US" i="1" dirty="0" err="1" smtClean="0"/>
              <a:t>Panthera</a:t>
            </a:r>
            <a:r>
              <a:rPr lang="en-US" i="1" dirty="0" smtClean="0"/>
              <a:t> </a:t>
            </a:r>
            <a:r>
              <a:rPr lang="en-US" i="1" dirty="0" err="1" smtClean="0"/>
              <a:t>pardus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leapard</a:t>
            </a:r>
            <a:r>
              <a:rPr lang="en-US" dirty="0" smtClean="0"/>
              <a:t>)</a:t>
            </a:r>
          </a:p>
          <a:p>
            <a:r>
              <a:rPr lang="en-US" i="1" dirty="0" err="1" smtClean="0"/>
              <a:t>Panthera</a:t>
            </a:r>
            <a:r>
              <a:rPr lang="en-US" i="1" dirty="0" smtClean="0"/>
              <a:t> </a:t>
            </a:r>
            <a:r>
              <a:rPr lang="en-US" i="1" dirty="0" err="1" smtClean="0"/>
              <a:t>leo</a:t>
            </a:r>
            <a:endParaRPr lang="en-US" i="1" dirty="0" smtClean="0"/>
          </a:p>
          <a:p>
            <a:r>
              <a:rPr lang="en-US" i="1" dirty="0" err="1" smtClean="0"/>
              <a:t>Panthera</a:t>
            </a:r>
            <a:r>
              <a:rPr lang="en-US" i="1" dirty="0" smtClean="0"/>
              <a:t> </a:t>
            </a:r>
            <a:r>
              <a:rPr lang="en-US" i="1" dirty="0" err="1" smtClean="0"/>
              <a:t>tigris</a:t>
            </a:r>
            <a:endParaRPr lang="en-US" i="1" dirty="0" smtClean="0"/>
          </a:p>
          <a:p>
            <a:r>
              <a:rPr lang="en-US" i="1" dirty="0" smtClean="0"/>
              <a:t>Homo sapiens </a:t>
            </a:r>
            <a:r>
              <a:rPr lang="en-US" dirty="0" smtClean="0"/>
              <a:t>(wise man)</a:t>
            </a:r>
          </a:p>
          <a:p>
            <a:r>
              <a:rPr lang="en-US" dirty="0" smtClean="0"/>
              <a:t>Phylogenetic trees &amp; Cladograms</a:t>
            </a:r>
          </a:p>
          <a:p>
            <a:r>
              <a:rPr lang="en-US" dirty="0" smtClean="0"/>
              <a:t>3 </a:t>
            </a:r>
            <a:r>
              <a:rPr lang="en-US" dirty="0" smtClean="0"/>
              <a:t>Domains, </a:t>
            </a:r>
            <a:r>
              <a:rPr lang="en-US" dirty="0" smtClean="0"/>
              <a:t>6 </a:t>
            </a:r>
            <a:r>
              <a:rPr lang="en-US" dirty="0" smtClean="0"/>
              <a:t>Kingdoms, </a:t>
            </a:r>
            <a:r>
              <a:rPr lang="en-US" dirty="0" smtClean="0"/>
              <a:t>Phylum, Class, Order, Family, Genus, species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9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Constructing Cladogram </a:t>
            </a:r>
            <a:br>
              <a:rPr lang="en-US" dirty="0" smtClean="0"/>
            </a:br>
            <a:r>
              <a:rPr lang="en-US" dirty="0" smtClean="0"/>
              <a:t>show derived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67056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Divergent Evolution – homology – forelimbs of mammals – common ancestry.</a:t>
            </a:r>
          </a:p>
          <a:p>
            <a:r>
              <a:rPr lang="en-US" sz="2800" dirty="0" smtClean="0"/>
              <a:t>Convergent Evolution – Analogy – bird wing &amp; bat wing, same function – flight</a:t>
            </a:r>
          </a:p>
          <a:p>
            <a:r>
              <a:rPr lang="en-US" sz="2800" dirty="0" smtClean="0"/>
              <a:t>Molecular data:</a:t>
            </a:r>
          </a:p>
          <a:p>
            <a:r>
              <a:rPr lang="en-US" sz="2800" dirty="0" smtClean="0"/>
              <a:t>Molecular clocks – gene </a:t>
            </a:r>
            <a:r>
              <a:rPr lang="en-US" sz="2800" dirty="0" smtClean="0"/>
              <a:t>evolves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At a relatively constant rate.</a:t>
            </a:r>
            <a:endParaRPr lang="en-US" sz="2800" dirty="0"/>
          </a:p>
        </p:txBody>
      </p:sp>
      <p:pic>
        <p:nvPicPr>
          <p:cNvPr id="1028" name="Picture 4" descr="http://ts4.mm.bing.net/images/thumbnail.aspx?q=1292219262087&amp;id=4693b0f7c9a8d09f3f5a5e3f4505556c&amp;url=http%3a%2f%2fimg385.imageshack.us%2fimg385%2f7420%2fch17c34y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28575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reptilis.net/wordpress/wp-content/uploads/2008/07/cladogram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719656"/>
            <a:ext cx="3948545" cy="279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07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73"/>
            <a:ext cx="91440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Miller – Urey Experiment</a:t>
            </a:r>
            <a:br>
              <a:rPr lang="en-US" dirty="0" smtClean="0"/>
            </a:br>
            <a:r>
              <a:rPr lang="en-US" sz="3100" dirty="0" smtClean="0"/>
              <a:t>“</a:t>
            </a:r>
            <a:r>
              <a:rPr lang="en-US" sz="3100" dirty="0" smtClean="0"/>
              <a:t>Atmosphere” H</a:t>
            </a:r>
            <a:r>
              <a:rPr lang="en-US" sz="3100" baseline="-25000" dirty="0" smtClean="0"/>
              <a:t>2</a:t>
            </a:r>
            <a:r>
              <a:rPr lang="en-US" sz="3100" dirty="0" smtClean="0"/>
              <a:t>O, H</a:t>
            </a:r>
            <a:r>
              <a:rPr lang="en-US" sz="3100" baseline="-25000" dirty="0" smtClean="0"/>
              <a:t>2</a:t>
            </a:r>
            <a:r>
              <a:rPr lang="en-US" sz="3100" dirty="0" smtClean="0"/>
              <a:t>, CH</a:t>
            </a:r>
            <a:r>
              <a:rPr lang="en-US" sz="3100" baseline="-25000" dirty="0" smtClean="0"/>
              <a:t>4</a:t>
            </a:r>
            <a:r>
              <a:rPr lang="en-US" sz="3100" dirty="0" smtClean="0"/>
              <a:t>, NH</a:t>
            </a:r>
            <a:r>
              <a:rPr lang="en-US" sz="3100" baseline="-25000" dirty="0" smtClean="0"/>
              <a:t>3</a:t>
            </a:r>
            <a:r>
              <a:rPr lang="en-US" sz="3100" dirty="0" smtClean="0"/>
              <a:t>, the solution was a variety of organic compounds including Amino acids that make up proteins of organisms.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135415" cy="437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1828800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RNA- initial Nucleic Acid, but eventually gave way to DNA because it was more stable.</a:t>
            </a:r>
          </a:p>
          <a:p>
            <a:r>
              <a:rPr lang="en-US" sz="2400" dirty="0" smtClean="0"/>
              <a:t>Ribozymes – RNA </a:t>
            </a:r>
            <a:r>
              <a:rPr lang="en-US" sz="2400" dirty="0" err="1" smtClean="0"/>
              <a:t>cataylsts</a:t>
            </a:r>
            <a:r>
              <a:rPr lang="en-US" sz="2400" dirty="0" smtClean="0"/>
              <a:t>, help the synthesis of new RNA – </a:t>
            </a:r>
            <a:r>
              <a:rPr lang="en-US" sz="2400" dirty="0" err="1" smtClean="0"/>
              <a:t>rRNA</a:t>
            </a:r>
            <a:r>
              <a:rPr lang="en-US" sz="2400" dirty="0" smtClean="0"/>
              <a:t>, </a:t>
            </a:r>
            <a:r>
              <a:rPr lang="en-US" sz="2400" dirty="0" err="1" smtClean="0"/>
              <a:t>tRNA</a:t>
            </a:r>
            <a:r>
              <a:rPr lang="en-US" sz="2400" dirty="0" smtClean="0"/>
              <a:t>, &amp; mRNA</a:t>
            </a:r>
            <a:endParaRPr lang="en-US" sz="2400" dirty="0"/>
          </a:p>
        </p:txBody>
      </p:sp>
      <p:pic>
        <p:nvPicPr>
          <p:cNvPr id="1026" name="Picture 2" descr="Image Deta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137124"/>
            <a:ext cx="3429000" cy="256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2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/>
              <a:t>Prokaryotes &amp; Metabolic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benign or beneficial bacteria than harmful.</a:t>
            </a:r>
          </a:p>
          <a:p>
            <a:pPr lvl="1"/>
            <a:r>
              <a:rPr lang="en-US" dirty="0" smtClean="0"/>
              <a:t>Intestine- important vitamins</a:t>
            </a:r>
          </a:p>
          <a:p>
            <a:pPr lvl="1"/>
            <a:r>
              <a:rPr lang="en-US" dirty="0" smtClean="0"/>
              <a:t>Mouth – prevents harmful fungi from growing</a:t>
            </a:r>
          </a:p>
          <a:p>
            <a:pPr lvl="1"/>
            <a:r>
              <a:rPr lang="en-US" dirty="0" smtClean="0"/>
              <a:t>Decompose dead organisms – recyclers</a:t>
            </a:r>
          </a:p>
          <a:p>
            <a:pPr lvl="1"/>
            <a:r>
              <a:rPr lang="en-US" dirty="0" smtClean="0"/>
              <a:t>They can live without us, but we can not live without them.</a:t>
            </a:r>
          </a:p>
          <a:p>
            <a:r>
              <a:rPr lang="en-US" dirty="0" smtClean="0"/>
              <a:t>Symbiotic relationships- mitochondria &amp; chloroplasts evolved from prokaryotes that became residents of larger cells.</a:t>
            </a:r>
          </a:p>
        </p:txBody>
      </p:sp>
    </p:spTree>
    <p:extLst>
      <p:ext uri="{BB962C8B-B14F-4D97-AF65-F5344CB8AC3E}">
        <p14:creationId xmlns:p14="http://schemas.microsoft.com/office/powerpoint/2010/main" val="352565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Bacteria &amp; </a:t>
            </a:r>
            <a:r>
              <a:rPr lang="en-US" dirty="0" err="1" smtClean="0"/>
              <a:t>Archaea</a:t>
            </a:r>
            <a:r>
              <a:rPr lang="en-US" dirty="0" smtClean="0"/>
              <a:t> (</a:t>
            </a:r>
            <a:r>
              <a:rPr lang="en-US" dirty="0" err="1" smtClean="0"/>
              <a:t>Monera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sz="2400" dirty="0" smtClean="0"/>
              <a:t>unicellular, however can have division of labor.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Autofit/>
          </a:bodyPr>
          <a:lstStyle/>
          <a:p>
            <a:r>
              <a:rPr lang="en-US" sz="2400" dirty="0" smtClean="0"/>
              <a:t>Ribosomal RNA and sequences genomes of bacteria</a:t>
            </a:r>
          </a:p>
          <a:p>
            <a:r>
              <a:rPr lang="en-US" sz="2400" dirty="0" smtClean="0"/>
              <a:t>3 common shapes – bacilli (rod), </a:t>
            </a:r>
            <a:r>
              <a:rPr lang="en-US" sz="2400" dirty="0" err="1" smtClean="0"/>
              <a:t>cocci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smtClean="0"/>
              <a:t>spheres), helices (</a:t>
            </a:r>
            <a:r>
              <a:rPr lang="en-US" sz="2400" dirty="0" err="1" smtClean="0"/>
              <a:t>spirilla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Cell Wall (bacteria)– peptidoglycan, forms shape &amp; physical protection, prevents cell from bursting (hypotonic </a:t>
            </a:r>
            <a:r>
              <a:rPr lang="en-US" sz="2400" dirty="0" err="1" smtClean="0"/>
              <a:t>env</a:t>
            </a:r>
            <a:r>
              <a:rPr lang="en-US" sz="2400" dirty="0" smtClean="0"/>
              <a:t>.)</a:t>
            </a:r>
          </a:p>
          <a:p>
            <a:pPr lvl="1"/>
            <a:r>
              <a:rPr lang="en-US" sz="2400" dirty="0" smtClean="0"/>
              <a:t>Differences between bacteria and </a:t>
            </a:r>
            <a:r>
              <a:rPr lang="en-US" sz="2400" dirty="0" err="1" smtClean="0"/>
              <a:t>Archaea</a:t>
            </a:r>
            <a:r>
              <a:rPr lang="en-US" sz="2400" dirty="0" smtClean="0"/>
              <a:t>:</a:t>
            </a:r>
          </a:p>
          <a:p>
            <a:pPr lvl="2"/>
            <a:r>
              <a:rPr lang="en-US" dirty="0" smtClean="0"/>
              <a:t>Gram-positive – (violet dye) simpler walls, + peptidoglycan</a:t>
            </a:r>
          </a:p>
          <a:p>
            <a:pPr lvl="2"/>
            <a:r>
              <a:rPr lang="en-US" dirty="0" smtClean="0"/>
              <a:t>Gram – Negative – (red dye) Less peptidoglycan, structurally more complex, lipopolysaccharides (toxic) in disease causing bacteria, more resistant to antibiotics</a:t>
            </a:r>
            <a:endParaRPr lang="en-US" sz="2400" dirty="0" smtClean="0"/>
          </a:p>
          <a:p>
            <a:r>
              <a:rPr lang="en-US" sz="2400" dirty="0" err="1" smtClean="0"/>
              <a:t>Plasmolyze</a:t>
            </a:r>
            <a:r>
              <a:rPr lang="en-US" sz="2400" dirty="0" smtClean="0"/>
              <a:t> – </a:t>
            </a:r>
            <a:r>
              <a:rPr lang="en-US" sz="2400" dirty="0"/>
              <a:t>s</a:t>
            </a:r>
            <a:r>
              <a:rPr lang="en-US" sz="2400" dirty="0" smtClean="0"/>
              <a:t>hrink away from their wall (hypertonic </a:t>
            </a:r>
            <a:r>
              <a:rPr lang="en-US" sz="2400" dirty="0" err="1" smtClean="0"/>
              <a:t>env</a:t>
            </a:r>
            <a:r>
              <a:rPr lang="en-US" sz="2400" dirty="0" smtClean="0"/>
              <a:t>.)</a:t>
            </a:r>
          </a:p>
          <a:p>
            <a:pPr lvl="1"/>
            <a:r>
              <a:rPr lang="en-US" sz="2400" dirty="0" smtClean="0"/>
              <a:t>Salted foods (meat) can be kept longer w/o spoiling</a:t>
            </a:r>
          </a:p>
          <a:p>
            <a:r>
              <a:rPr lang="en-US" sz="2400" dirty="0" smtClean="0"/>
              <a:t>Mobility – Flagella, helical filaments, taxis(movement toward or away)</a:t>
            </a:r>
          </a:p>
        </p:txBody>
      </p:sp>
    </p:spTree>
    <p:extLst>
      <p:ext uri="{BB962C8B-B14F-4D97-AF65-F5344CB8AC3E}">
        <p14:creationId xmlns:p14="http://schemas.microsoft.com/office/powerpoint/2010/main" val="209144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Archaea</a:t>
            </a:r>
            <a:r>
              <a:rPr lang="en-US" sz="2400" dirty="0"/>
              <a:t> – extreme environments “ancient”, hot springs, bottom of trenches (resemble habitats of </a:t>
            </a:r>
            <a:r>
              <a:rPr lang="en-US" sz="2400"/>
              <a:t>early </a:t>
            </a:r>
            <a:r>
              <a:rPr lang="en-US" sz="2400" smtClean="0"/>
              <a:t>earth).</a:t>
            </a:r>
            <a:endParaRPr lang="en-US" sz="2400" dirty="0"/>
          </a:p>
          <a:p>
            <a:pPr lvl="1"/>
            <a:r>
              <a:rPr lang="en-US" sz="2400" dirty="0"/>
              <a:t>Structural</a:t>
            </a:r>
          </a:p>
          <a:p>
            <a:pPr lvl="1"/>
            <a:r>
              <a:rPr lang="en-US" sz="2400" dirty="0"/>
              <a:t>Biochemical</a:t>
            </a:r>
          </a:p>
          <a:p>
            <a:pPr lvl="1"/>
            <a:r>
              <a:rPr lang="en-US" sz="2400" dirty="0"/>
              <a:t>Physiological </a:t>
            </a:r>
          </a:p>
          <a:p>
            <a:endParaRPr lang="en-US" dirty="0"/>
          </a:p>
        </p:txBody>
      </p:sp>
      <p:pic>
        <p:nvPicPr>
          <p:cNvPr id="2050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428625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2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550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 25 &amp; 26 &amp; 27 Phylogeny &amp; Systematics Early Earth &amp; the Origin of Life &amp; Prokaryotes</vt:lpstr>
      <vt:lpstr>Phylogeny-evolutionary history of a species or related species.</vt:lpstr>
      <vt:lpstr>Geologic Time scale </vt:lpstr>
      <vt:lpstr>Systematics – the study of biological diversity in an evolutionary context.</vt:lpstr>
      <vt:lpstr>Constructing Cladogram  show derived characteristics</vt:lpstr>
      <vt:lpstr>Miller – Urey Experiment “Atmosphere” H2O, H2, CH4, NH3, the solution was a variety of organic compounds including Amino acids that make up proteins of organisms.</vt:lpstr>
      <vt:lpstr>Prokaryotes &amp; Metabolic Diversity</vt:lpstr>
      <vt:lpstr>Bacteria &amp; Archaea (Monera) -unicellular, however can have division of labor.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25 &amp; 26 Phylogeny &amp; Systematics Early Earth &amp; the Origin of Life</dc:title>
  <dc:creator>Jennifer Marie McAllister</dc:creator>
  <cp:lastModifiedBy>Jennifer Marie McAllister</cp:lastModifiedBy>
  <cp:revision>18</cp:revision>
  <dcterms:created xsi:type="dcterms:W3CDTF">2011-10-30T02:01:43Z</dcterms:created>
  <dcterms:modified xsi:type="dcterms:W3CDTF">2011-10-31T00:53:24Z</dcterms:modified>
</cp:coreProperties>
</file>