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22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29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82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716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286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379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95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338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84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44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5201B-9130-4383-ADD8-D39B6867A9F0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285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search.yahoo.com/images/view;_ylt=A2KJkIbjILdOHWsAiCqJzbkF;_ylu=X3oDMTBlMTQ4cGxyBHNlYwNzcgRzbGsDaW1n?back=http://images.search.yahoo.com/search/images?p=phylogeny+flower+structure&amp;fr2=piv-web&amp;b=1&amp;tab=organic&amp;ri=2&amp;w=511&amp;h=600&amp;imgurl=faculty.uca.edu/johnc/FlowerStructure.jpg&amp;rurl=http://faculty.uca.edu/johnc/plants%20col%20land.htm&amp;size=73.6+KB&amp;name=flowering+plant:+flower+,+ovule+,+seed&amp;p=phylogeny+flower+structure&amp;oid=1c98eac606b3606d89fd39e6227fc3d3&amp;fr2=piv-web&amp;fr=&amp;tt=flowering+plant:+flower+,+ovule+,+seed&amp;b=0&amp;ni=30&amp;no=2&amp;tab=organic&amp;ts=&amp;sigr=11k7sec3m&amp;sigb=13ajt3ng1&amp;sigi=1194p912f&amp;.crumb=eDAQuu9q8w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search.yahoo.com/images/view;_ylt=A2KJkIbjILdOHWsAiCqJzbkF;_ylu=X3oDMTBlMTQ4cGxyBHNlYwNzcgRzbGsDaW1n?back=http://images.search.yahoo.com/search/images?p=phylogeny+flower+structure&amp;fr2=piv-web&amp;b=1&amp;tab=organic&amp;ri=2&amp;w=511&amp;h=600&amp;imgurl=faculty.uca.edu/johnc/FlowerStructure.jpg&amp;rurl=http://faculty.uca.edu/johnc/plants%20col%20land.htm&amp;size=73.6+KB&amp;name=flowering+plant:+flower+,+ovule+,+seed&amp;p=phylogeny+flower+structure&amp;oid=1c98eac606b3606d89fd39e6227fc3d3&amp;fr2=piv-web&amp;fr=&amp;tt=flowering+plant:+flower+,+ovule+,+seed&amp;b=0&amp;ni=30&amp;no=2&amp;tab=organic&amp;ts=&amp;sigr=11k7sec3m&amp;sigb=13ajt3ng1&amp;sigi=1194p912f&amp;.crumb=eDAQuu9q8w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399" y="0"/>
            <a:ext cx="3629891" cy="46382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 29  How plants colonized the land, 30 Evolution of seed plants, 35 Plant Structure &amp;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79976"/>
            <a:ext cx="5638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11/7  Obj.  TSW demonstrate understanding of how plants photosynthesize by performing the leaf disk assay lab.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antranik.org/wp-content/uploads/2011/06/plant-evolu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208"/>
            <a:ext cx="5539457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27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organs: 3 tissues- dermal, vascular &amp;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Dermal – epidermis, single layer of tightly packed cells that covers &amp; protects all young parts of the plant.</a:t>
            </a:r>
          </a:p>
          <a:p>
            <a:pPr lvl="1"/>
            <a:r>
              <a:rPr lang="en-US" dirty="0" smtClean="0"/>
              <a:t>Also have specialized characteristics consistent with the function</a:t>
            </a:r>
          </a:p>
          <a:p>
            <a:pPr lvl="2"/>
            <a:r>
              <a:rPr lang="en-US" dirty="0" smtClean="0"/>
              <a:t>Ex. Leaves – cuticle (waxy) to reduce water loss</a:t>
            </a:r>
          </a:p>
          <a:p>
            <a:pPr lvl="2"/>
            <a:r>
              <a:rPr lang="en-US" dirty="0" smtClean="0"/>
              <a:t>Roots – root hairs, to increase water </a:t>
            </a:r>
            <a:r>
              <a:rPr lang="en-US" dirty="0" err="1" smtClean="0"/>
              <a:t>absorbtion</a:t>
            </a:r>
            <a:endParaRPr lang="en-US" dirty="0" smtClean="0"/>
          </a:p>
          <a:p>
            <a:r>
              <a:rPr lang="en-US" dirty="0" smtClean="0"/>
              <a:t>Vascular</a:t>
            </a:r>
          </a:p>
          <a:p>
            <a:pPr lvl="1"/>
            <a:r>
              <a:rPr lang="en-US" dirty="0" smtClean="0"/>
              <a:t>Xylem – moves water and dissolved minerals upward</a:t>
            </a:r>
          </a:p>
          <a:p>
            <a:pPr lvl="1"/>
            <a:r>
              <a:rPr lang="en-US" dirty="0" smtClean="0"/>
              <a:t>Phloem – transports food made in leaves to roots and developing leaves and fruits.</a:t>
            </a:r>
          </a:p>
          <a:p>
            <a:r>
              <a:rPr lang="en-US" dirty="0" smtClean="0"/>
              <a:t>Ground</a:t>
            </a:r>
          </a:p>
          <a:p>
            <a:pPr lvl="1"/>
            <a:r>
              <a:rPr lang="en-US" dirty="0" smtClean="0"/>
              <a:t>Photosynthesis, storage, and support</a:t>
            </a:r>
          </a:p>
          <a:p>
            <a:pPr lvl="1"/>
            <a:r>
              <a:rPr lang="en-US" dirty="0" smtClean="0"/>
              <a:t>Pith- internal to vascular tissue</a:t>
            </a:r>
          </a:p>
          <a:p>
            <a:pPr lvl="1"/>
            <a:r>
              <a:rPr lang="en-US" dirty="0" smtClean="0"/>
              <a:t>Cortex – external to the vascular tissue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4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505200" cy="304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Plant Cells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172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Xylem- </a:t>
            </a:r>
            <a:r>
              <a:rPr lang="en-US" sz="2400" dirty="0" err="1" smtClean="0"/>
              <a:t>Tracheids</a:t>
            </a:r>
            <a:r>
              <a:rPr lang="en-US" sz="2400" dirty="0" smtClean="0"/>
              <a:t> – water transport</a:t>
            </a:r>
          </a:p>
          <a:p>
            <a:pPr lvl="1"/>
            <a:r>
              <a:rPr lang="en-US" sz="2400" dirty="0" smtClean="0"/>
              <a:t>Vessel element – transports water, but the cell itself is dead at maturity</a:t>
            </a:r>
          </a:p>
          <a:p>
            <a:r>
              <a:rPr lang="en-US" sz="2400" dirty="0" smtClean="0"/>
              <a:t>Phloem - Sieve- tube members -Sucrose transportation </a:t>
            </a:r>
          </a:p>
          <a:p>
            <a:pPr lvl="2"/>
            <a:r>
              <a:rPr lang="en-US" dirty="0" smtClean="0"/>
              <a:t>Lack a nucleus, ribosomes, and </a:t>
            </a:r>
            <a:r>
              <a:rPr lang="en-US" dirty="0"/>
              <a:t>d</a:t>
            </a:r>
            <a:r>
              <a:rPr lang="en-US" dirty="0" smtClean="0"/>
              <a:t>istinct vacuole</a:t>
            </a:r>
          </a:p>
          <a:p>
            <a:pPr lvl="1"/>
            <a:r>
              <a:rPr lang="en-US" sz="2400" dirty="0" smtClean="0"/>
              <a:t>Sieve plates – end walls between sieve tube members</a:t>
            </a:r>
          </a:p>
          <a:p>
            <a:pPr lvl="1"/>
            <a:r>
              <a:rPr lang="en-US" sz="2400" dirty="0" smtClean="0"/>
              <a:t>Companion Cell – along side the sieve tube member, help load sugar produced in the leaf.  It does have a nucleus and ribosomes that serve the adjacent </a:t>
            </a:r>
            <a:r>
              <a:rPr lang="en-US" sz="2400" dirty="0"/>
              <a:t>s</a:t>
            </a:r>
            <a:r>
              <a:rPr lang="en-US" sz="2400" dirty="0" smtClean="0"/>
              <a:t>ieve-tube member.</a:t>
            </a:r>
          </a:p>
          <a:p>
            <a:r>
              <a:rPr lang="en-US" sz="2400" dirty="0" smtClean="0"/>
              <a:t>Parenchyma – “typical” plant cell, not specialized, primary walls, thin and flexible, large central vacuole.  It performs metabolic functions for the plant (photosynthesis)</a:t>
            </a:r>
          </a:p>
          <a:p>
            <a:r>
              <a:rPr lang="en-US" sz="2400" dirty="0" smtClean="0"/>
              <a:t>Collenchyma – thicker primary walls, uneven, help support young parts of the plant (celery stalk), provide support</a:t>
            </a:r>
          </a:p>
          <a:p>
            <a:r>
              <a:rPr lang="en-US" sz="2400" dirty="0" smtClean="0"/>
              <a:t>Sclerenchyma – occur in regions of the plant that have stopped growing, thick secondary  wall, do not elongate</a:t>
            </a:r>
            <a:endParaRPr lang="en-US" sz="2400" dirty="0"/>
          </a:p>
        </p:txBody>
      </p:sp>
      <p:pic>
        <p:nvPicPr>
          <p:cNvPr id="9218" name="Picture 2" descr="Image Deta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5252" y="1371600"/>
            <a:ext cx="1449530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2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Alternation of Generations P.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With the following cards, place them in order and write the order in your notebook.  You have three minutes… GO!</a:t>
            </a:r>
          </a:p>
          <a:p>
            <a:r>
              <a:rPr lang="en-US" dirty="0" smtClean="0"/>
              <a:t>Meiosis, Mitosis, Gamete, Spore, Fertilization, </a:t>
            </a:r>
            <a:r>
              <a:rPr lang="en-US" dirty="0" err="1" smtClean="0"/>
              <a:t>Sporophyte</a:t>
            </a:r>
            <a:r>
              <a:rPr lang="en-US" dirty="0" smtClean="0"/>
              <a:t>, Gametophyte, Zygote</a:t>
            </a:r>
          </a:p>
          <a:p>
            <a:pPr>
              <a:buNone/>
            </a:pPr>
            <a:r>
              <a:rPr lang="en-US" dirty="0" smtClean="0"/>
              <a:t>P. 611 Life cycle of an </a:t>
            </a:r>
            <a:r>
              <a:rPr lang="en-US" dirty="0" smtClean="0"/>
              <a:t>Angiosperm</a:t>
            </a:r>
            <a:endParaRPr lang="en-US" dirty="0" smtClean="0"/>
          </a:p>
          <a:p>
            <a:r>
              <a:rPr lang="en-US" dirty="0" err="1" smtClean="0"/>
              <a:t>Sporophyte</a:t>
            </a:r>
            <a:r>
              <a:rPr lang="en-US" dirty="0" smtClean="0"/>
              <a:t> (2n) </a:t>
            </a:r>
            <a:r>
              <a:rPr lang="en-US" dirty="0" smtClean="0"/>
              <a:t>→ meiosis </a:t>
            </a:r>
            <a:r>
              <a:rPr lang="en-US" dirty="0" smtClean="0"/>
              <a:t>→ spore (2n) → gametophyte (n)</a:t>
            </a:r>
            <a:r>
              <a:rPr lang="en-US" dirty="0" smtClean="0"/>
              <a:t>→ gametes </a:t>
            </a:r>
            <a:r>
              <a:rPr lang="en-US" dirty="0" smtClean="0"/>
              <a:t>(n) → fertilization → zygote→ mitosis → </a:t>
            </a:r>
            <a:r>
              <a:rPr lang="en-US" dirty="0" err="1" smtClean="0"/>
              <a:t>Sporophyte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Association-</a:t>
            </a:r>
            <a:br>
              <a:rPr lang="en-US" dirty="0" smtClean="0"/>
            </a:br>
            <a:r>
              <a:rPr lang="en-US" dirty="0" smtClean="0"/>
              <a:t>Say the scientific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Pine cone</a:t>
            </a:r>
          </a:p>
          <a:p>
            <a:r>
              <a:rPr lang="en-US" dirty="0" smtClean="0"/>
              <a:t>Flower</a:t>
            </a:r>
          </a:p>
          <a:p>
            <a:r>
              <a:rPr lang="en-US" dirty="0" smtClean="0"/>
              <a:t>Moss</a:t>
            </a:r>
          </a:p>
          <a:p>
            <a:r>
              <a:rPr lang="en-US" dirty="0" smtClean="0"/>
              <a:t>Fern</a:t>
            </a:r>
          </a:p>
          <a:p>
            <a:r>
              <a:rPr lang="en-US" dirty="0" smtClean="0"/>
              <a:t>Vascular/seeds/no flowers</a:t>
            </a:r>
          </a:p>
          <a:p>
            <a:r>
              <a:rPr lang="en-US" dirty="0" smtClean="0"/>
              <a:t>Nonvascular</a:t>
            </a:r>
          </a:p>
          <a:p>
            <a:r>
              <a:rPr lang="en-US" dirty="0" smtClean="0"/>
              <a:t>Vascular /Seedless </a:t>
            </a:r>
          </a:p>
          <a:p>
            <a:r>
              <a:rPr lang="en-US" dirty="0" smtClean="0"/>
              <a:t>Vascular/seeds/ flowers</a:t>
            </a:r>
          </a:p>
          <a:p>
            <a:r>
              <a:rPr lang="en-US" dirty="0" smtClean="0"/>
              <a:t>Double fertilization</a:t>
            </a:r>
          </a:p>
          <a:p>
            <a:r>
              <a:rPr lang="en-US" dirty="0" smtClean="0"/>
              <a:t>Finish Your test – I am grading it Thursday!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Bloody Chlorophyll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Why does the chlorophyll look red?</a:t>
            </a:r>
          </a:p>
          <a:p>
            <a:r>
              <a:rPr lang="en-US" dirty="0" smtClean="0"/>
              <a:t>We extracted the chlorophyll from the membrane.  </a:t>
            </a:r>
          </a:p>
          <a:p>
            <a:r>
              <a:rPr lang="en-US" dirty="0" smtClean="0"/>
              <a:t>The electrons still get excited when light shines on the molecule and move up in energy state.</a:t>
            </a:r>
          </a:p>
          <a:p>
            <a:r>
              <a:rPr lang="en-US" dirty="0" smtClean="0"/>
              <a:t>However, they don’t have anywhere to go  since they are not embedded in the membrane and don’t have an electron transport chain to be passed off to.  </a:t>
            </a:r>
          </a:p>
          <a:p>
            <a:r>
              <a:rPr lang="en-US" dirty="0" smtClean="0"/>
              <a:t>So the electrons “fall back down” to a lower energy level and the excess energy is emitted as red light.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Leaf Disk Assay Lab</a:t>
            </a:r>
            <a:br>
              <a:rPr lang="en-US" dirty="0" smtClean="0"/>
            </a:br>
            <a:r>
              <a:rPr lang="en-US" sz="3100" dirty="0" smtClean="0"/>
              <a:t>(if the row does not add up to 10, the disk did not rise)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686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5588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hours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Bicarbonate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.5 tsp Bicarbonate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tsp bicarbonate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tsp bicarbonate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" y="0"/>
            <a:ext cx="4572000" cy="533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Plant characteristics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Multicellular, eukaryotic, photosynthetic autotrophs, </a:t>
            </a:r>
          </a:p>
          <a:p>
            <a:pPr marL="0" indent="0">
              <a:buNone/>
            </a:pPr>
            <a:r>
              <a:rPr lang="en-US" sz="2400" dirty="0" smtClean="0"/>
              <a:t>cells walls –cellulose and Chlorophylls a &amp; b, monophyletic</a:t>
            </a:r>
          </a:p>
          <a:p>
            <a:r>
              <a:rPr lang="en-US" sz="2400" dirty="0" err="1" smtClean="0"/>
              <a:t>Charophyceans</a:t>
            </a:r>
            <a:r>
              <a:rPr lang="en-US" sz="2400" dirty="0" smtClean="0"/>
              <a:t>- closest algal relative to plant kingdom, inhabited shallow waters around edges of ponds and subject to occasional drying</a:t>
            </a:r>
          </a:p>
          <a:p>
            <a:pPr lvl="1"/>
            <a:r>
              <a:rPr lang="en-US" sz="2400" dirty="0" smtClean="0"/>
              <a:t>Homologous chloroplasts</a:t>
            </a:r>
          </a:p>
          <a:p>
            <a:pPr lvl="1"/>
            <a:r>
              <a:rPr lang="en-US" sz="2400" dirty="0" smtClean="0"/>
              <a:t>Cellulose microfibrils of cell walls</a:t>
            </a:r>
          </a:p>
          <a:p>
            <a:pPr lvl="1"/>
            <a:r>
              <a:rPr lang="en-US" sz="2400" dirty="0" smtClean="0"/>
              <a:t>Enzymes – peroxisomes (associated with chloroplasts</a:t>
            </a:r>
          </a:p>
          <a:p>
            <a:pPr lvl="1"/>
            <a:r>
              <a:rPr lang="en-US" sz="2400" dirty="0" smtClean="0"/>
              <a:t>Flagellated sperm cells</a:t>
            </a:r>
          </a:p>
          <a:p>
            <a:pPr lvl="1"/>
            <a:r>
              <a:rPr lang="en-US" sz="2400" dirty="0" smtClean="0"/>
              <a:t>Cell division – formation of cell plate (</a:t>
            </a:r>
            <a:r>
              <a:rPr lang="en-US" sz="2400" dirty="0" err="1" smtClean="0"/>
              <a:t>phramoplasts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Ribosomal RNA &amp; chloroplast DNA connect </a:t>
            </a:r>
            <a:r>
              <a:rPr lang="en-US" sz="2400" dirty="0" err="1" smtClean="0"/>
              <a:t>Charophyceans</a:t>
            </a:r>
            <a:r>
              <a:rPr lang="en-US" sz="2400" dirty="0" smtClean="0"/>
              <a:t> to plants</a:t>
            </a:r>
          </a:p>
          <a:p>
            <a:r>
              <a:rPr lang="en-US" sz="2400" dirty="0" smtClean="0"/>
              <a:t>Apical Meristems – localized regions of cell division at the tips of shoots and roots</a:t>
            </a:r>
          </a:p>
          <a:p>
            <a:r>
              <a:rPr lang="en-US" sz="2400" dirty="0" smtClean="0"/>
              <a:t>Multicellular dependent embryos – derived characteristics to land plants</a:t>
            </a:r>
          </a:p>
        </p:txBody>
      </p:sp>
      <p:pic>
        <p:nvPicPr>
          <p:cNvPr id="2052" name="Picture 4" descr="http://www.botany.hawaii.edu/BOT201/Algae/Bot%20201%20Coleochaete%20w%20seta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946" y="2209800"/>
            <a:ext cx="164650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97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945"/>
            <a:ext cx="6172200" cy="1143000"/>
          </a:xfrm>
        </p:spPr>
        <p:txBody>
          <a:bodyPr/>
          <a:lstStyle/>
          <a:p>
            <a:r>
              <a:rPr lang="en-US" dirty="0" smtClean="0"/>
              <a:t>Alternation of generation: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525963"/>
          </a:xfrm>
        </p:spPr>
        <p:txBody>
          <a:bodyPr/>
          <a:lstStyle/>
          <a:p>
            <a:r>
              <a:rPr lang="en-US" sz="2400" dirty="0"/>
              <a:t>G</a:t>
            </a:r>
            <a:r>
              <a:rPr lang="en-US" sz="2400" dirty="0" smtClean="0"/>
              <a:t>ametophyte (haploid) &amp; sporophytes (diploid)</a:t>
            </a:r>
          </a:p>
          <a:p>
            <a:pPr lvl="1"/>
            <a:r>
              <a:rPr lang="en-US" sz="2400" dirty="0" smtClean="0"/>
              <a:t>Meiosis in the sporophytes produces haploid reproductive cells – spores</a:t>
            </a:r>
          </a:p>
          <a:p>
            <a:pPr lvl="1"/>
            <a:r>
              <a:rPr lang="en-US" sz="2400" dirty="0" smtClean="0"/>
              <a:t>Spore can develop into a new organism (gametophyte) w/o fusing with a another cell</a:t>
            </a:r>
          </a:p>
          <a:p>
            <a:pPr lvl="1"/>
            <a:r>
              <a:rPr lang="en-US" sz="2400" dirty="0" smtClean="0"/>
              <a:t>Mitotic division of the spore produces a new multicellular gametophyte that produces gametes that unite to form the zygote that develop into a sporophyte</a:t>
            </a:r>
          </a:p>
          <a:p>
            <a:endParaRPr lang="en-US" dirty="0"/>
          </a:p>
        </p:txBody>
      </p:sp>
      <p:pic>
        <p:nvPicPr>
          <p:cNvPr id="4" name="Picture 2" descr="http://dbs.umt.edu/courses/biol103/labs/Wyrick/10a_plant_diversity_bryophyte_pteridophyte_files/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-32327"/>
            <a:ext cx="29718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6892637" cy="141763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Four main groups of land plants: </a:t>
            </a:r>
            <a:br>
              <a:rPr lang="en-US" sz="2800" dirty="0" smtClean="0"/>
            </a:br>
            <a:r>
              <a:rPr lang="en-US" sz="2800" dirty="0" smtClean="0"/>
              <a:t>Bryophytes, </a:t>
            </a:r>
            <a:r>
              <a:rPr lang="en-US" sz="2800" dirty="0" err="1"/>
              <a:t>P</a:t>
            </a:r>
            <a:r>
              <a:rPr lang="en-US" sz="2800" dirty="0" err="1" smtClean="0"/>
              <a:t>teridophytes</a:t>
            </a:r>
            <a:r>
              <a:rPr lang="en-US" sz="2800" dirty="0" smtClean="0"/>
              <a:t>, gymnosperms, Angiosperms, (10 plant phyla)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1662"/>
            <a:ext cx="9144000" cy="47345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Bryophytes – mosses, liverworts, hornworts</a:t>
            </a:r>
          </a:p>
          <a:p>
            <a:pPr lvl="1"/>
            <a:r>
              <a:rPr lang="en-US" sz="2400" dirty="0" smtClean="0"/>
              <a:t>Have reproductive adaptations different from algae</a:t>
            </a:r>
          </a:p>
          <a:p>
            <a:pPr lvl="1"/>
            <a:r>
              <a:rPr lang="en-US" sz="2400" dirty="0" smtClean="0"/>
              <a:t>Offspring develop from multicellular embryos that remain attached to the “mother” plant, which protects and nourishes the embryo.</a:t>
            </a:r>
          </a:p>
          <a:p>
            <a:pPr lvl="1"/>
            <a:r>
              <a:rPr lang="en-US" sz="2400" dirty="0" smtClean="0"/>
              <a:t>Lack vascular tissue, but do have water conducting tubes</a:t>
            </a:r>
          </a:p>
          <a:p>
            <a:pPr lvl="1"/>
            <a:r>
              <a:rPr lang="en-US" sz="2400" dirty="0" smtClean="0"/>
              <a:t>No true roots, stems or leaves</a:t>
            </a:r>
          </a:p>
          <a:p>
            <a:pPr lvl="1"/>
            <a:r>
              <a:rPr lang="en-US" sz="2400" dirty="0" smtClean="0"/>
              <a:t>Dominant generation: gametophyte form</a:t>
            </a:r>
          </a:p>
          <a:p>
            <a:pPr lvl="1"/>
            <a:r>
              <a:rPr lang="en-US" sz="2400" dirty="0" smtClean="0"/>
              <a:t>Dispersal of spores by wind</a:t>
            </a:r>
            <a:endParaRPr lang="en-US" sz="2400" dirty="0"/>
          </a:p>
        </p:txBody>
      </p:sp>
      <p:pic>
        <p:nvPicPr>
          <p:cNvPr id="3076" name="Picture 4" descr="http://www.ucmp.berkeley.edu/plants/hornwortyou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8" y="5111846"/>
            <a:ext cx="2890982" cy="174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1.mm.bing.net/images/thumbnail.aspx?q=1242482671824&amp;id=d8accb26a5974bfbf76f593d1030016b&amp;url=http%3a%2f%2fwww.kingsnake.com%2fwestindian%2fmetzgeriafurcata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52442"/>
            <a:ext cx="2787073" cy="311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ustainable-gardening.com/wp-content/uploads/MossFlickrIonush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2637" y="18473"/>
            <a:ext cx="2219036" cy="148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86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Pteridophytes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Lycophytes</a:t>
            </a:r>
            <a:r>
              <a:rPr lang="en-US" sz="2800" dirty="0" smtClean="0"/>
              <a:t> (Club Moss), </a:t>
            </a:r>
            <a:r>
              <a:rPr lang="en-US" sz="2800" dirty="0" err="1" smtClean="0"/>
              <a:t>Pterophyta</a:t>
            </a:r>
            <a:r>
              <a:rPr lang="en-US" sz="2800" dirty="0" smtClean="0"/>
              <a:t> (ferns, whisk ferns, horse tails)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987425"/>
            <a:ext cx="8661400" cy="42703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Vascular tissue, but no seeds</a:t>
            </a:r>
          </a:p>
          <a:p>
            <a:pPr lvl="1"/>
            <a:r>
              <a:rPr lang="en-US" sz="2400" dirty="0" smtClean="0"/>
              <a:t>Cells are honed into tubes that transport water and nutrient throughout the plant body</a:t>
            </a:r>
          </a:p>
          <a:p>
            <a:pPr lvl="1"/>
            <a:r>
              <a:rPr lang="en-US" sz="2400" dirty="0" smtClean="0"/>
              <a:t>Xylem – transport water</a:t>
            </a:r>
          </a:p>
          <a:p>
            <a:pPr lvl="1"/>
            <a:r>
              <a:rPr lang="en-US" sz="2400" dirty="0" smtClean="0"/>
              <a:t>Phloem – transports sugar</a:t>
            </a:r>
          </a:p>
          <a:p>
            <a:r>
              <a:rPr lang="en-US" sz="2400" dirty="0" smtClean="0"/>
              <a:t>Sporophyte generation – dominant form</a:t>
            </a:r>
            <a:endParaRPr lang="en-US" sz="2400" dirty="0"/>
          </a:p>
        </p:txBody>
      </p:sp>
      <p:pic>
        <p:nvPicPr>
          <p:cNvPr id="5122" name="Picture 2" descr="http://echezabalperiod2.wikispaces.com/file/view/Clubmoss.jpg/207614818/Clubmo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7935" y="4000500"/>
            <a:ext cx="2953624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ts3.mm.bing.net/images/thumbnail.aspx?q=1291790323078&amp;id=8b559c29314240f81b0b4cfa919363f0&amp;url=http%3a%2f%2fwww.plantcare.com%2foldSite%2fhttpdocs%2fimages%2fnamedImages%2fOstrich_Fe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1559" y="4000500"/>
            <a:ext cx="24193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ts4.mm.bing.net/images/thumbnail.aspx?q=1290451484795&amp;id=f3f30ffb18f8c95398a643c5f8d15d0e&amp;url=http%3a%2f%2fimages.encyclopedia.com%2fgetimage.aspx%3fid%3d2795073%26hero%3dy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13791"/>
            <a:ext cx="2186709" cy="218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biomessecond10.wikispaces.com/file/view/Whisk_Fern.jpg/184520439/Whisk_Fer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" y="4000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29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Gymnosperms- naked seed (Conifers)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Vascular and seeds (facilitating reproduction on land), cone bearing</a:t>
            </a:r>
          </a:p>
          <a:p>
            <a:r>
              <a:rPr lang="en-US" dirty="0" smtClean="0"/>
              <a:t>360 million years ago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Sporophyte generation – dominant form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Transfer of pollen to the ovule – Pollination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4 Phyla of gymnosperms</a:t>
            </a:r>
          </a:p>
          <a:p>
            <a:pPr marL="742950" lvl="2" indent="-342900"/>
            <a:r>
              <a:rPr lang="en-US" dirty="0" err="1" smtClean="0"/>
              <a:t>Ginko</a:t>
            </a:r>
            <a:r>
              <a:rPr lang="en-US" dirty="0" smtClean="0"/>
              <a:t>-fan-like leaves, deciduous</a:t>
            </a:r>
          </a:p>
          <a:p>
            <a:pPr marL="742950" lvl="2" indent="-342900"/>
            <a:r>
              <a:rPr lang="en-US" dirty="0" smtClean="0"/>
              <a:t>Cycads- resemble palms</a:t>
            </a:r>
          </a:p>
          <a:p>
            <a:pPr marL="742950" lvl="2" indent="-342900"/>
            <a:r>
              <a:rPr lang="en-US" dirty="0" err="1" smtClean="0"/>
              <a:t>Gnetphytes</a:t>
            </a:r>
            <a:r>
              <a:rPr lang="en-US" dirty="0" smtClean="0"/>
              <a:t>- shrub-like</a:t>
            </a:r>
          </a:p>
          <a:p>
            <a:pPr marL="742950" lvl="2" indent="-342900"/>
            <a:r>
              <a:rPr lang="en-US" dirty="0" smtClean="0"/>
              <a:t>Conifers –pine trees, redwood </a:t>
            </a:r>
          </a:p>
          <a:p>
            <a:pPr marL="400050" lvl="2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http://sharon-taxonomy2009-p3.wikispaces.com/file/view/Phylogeny_of_GS.gif/95529200/Phylogeny_of_G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55534"/>
            <a:ext cx="3019425" cy="367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23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18" y="17462"/>
            <a:ext cx="5033818" cy="668338"/>
          </a:xfrm>
        </p:spPr>
        <p:txBody>
          <a:bodyPr>
            <a:norm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ngiosperms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Vascular, seeds and flowering plants</a:t>
            </a:r>
          </a:p>
          <a:p>
            <a:r>
              <a:rPr lang="en-US" sz="2400" dirty="0" smtClean="0"/>
              <a:t>130 million years ago</a:t>
            </a:r>
          </a:p>
          <a:p>
            <a:r>
              <a:rPr lang="en-US" sz="2400" dirty="0" smtClean="0"/>
              <a:t>Protective coat and ovary around seed- fruit </a:t>
            </a:r>
          </a:p>
          <a:p>
            <a:pPr lvl="1"/>
            <a:r>
              <a:rPr lang="en-US" sz="2400" dirty="0" smtClean="0"/>
              <a:t>(protects the seed, helps it get eaten and carried to a different place to decrease competition with parent plant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Sporophyte generation – dominant form</a:t>
            </a:r>
          </a:p>
          <a:p>
            <a:r>
              <a:rPr lang="en-US" sz="2400" dirty="0" smtClean="0"/>
              <a:t>Monocots(one cotyledon - corn), Dicots (two cotyledon - bean)</a:t>
            </a:r>
          </a:p>
          <a:p>
            <a:r>
              <a:rPr lang="en-US" sz="2400" dirty="0" smtClean="0"/>
              <a:t>Coevolution – Angiosperms &amp; animals</a:t>
            </a:r>
          </a:p>
          <a:p>
            <a:pPr lvl="1"/>
            <a:r>
              <a:rPr lang="en-US" sz="2000" dirty="0" smtClean="0"/>
              <a:t>Flying insects – pollination (creates diversity of flowers)</a:t>
            </a:r>
          </a:p>
          <a:p>
            <a:r>
              <a:rPr lang="en-US" sz="2400" dirty="0" smtClean="0"/>
              <a:t>Agriculture – fruit &amp; vegetable crops: corn, rice, wheat (selective breeding- artificial selection)</a:t>
            </a:r>
          </a:p>
          <a:p>
            <a:r>
              <a:rPr lang="en-US" sz="2400" dirty="0" smtClean="0"/>
              <a:t>Sustainability – plant diversity – nonrenewable resource, extinction of plant species and animals that depend on them</a:t>
            </a:r>
          </a:p>
          <a:p>
            <a:pPr lvl="1"/>
            <a:r>
              <a:rPr lang="en-US" sz="2600" dirty="0" smtClean="0"/>
              <a:t>Available medicines</a:t>
            </a:r>
          </a:p>
          <a:p>
            <a:pPr lvl="1"/>
            <a:r>
              <a:rPr lang="en-US" sz="2600" dirty="0" smtClean="0"/>
              <a:t>Available resources – housing</a:t>
            </a:r>
          </a:p>
          <a:p>
            <a:pPr lvl="1"/>
            <a:r>
              <a:rPr lang="en-US" sz="2600" dirty="0" smtClean="0"/>
              <a:t>Economy- jobs - balance</a:t>
            </a:r>
            <a:endParaRPr lang="en-US" sz="2600" dirty="0"/>
          </a:p>
        </p:txBody>
      </p:sp>
      <p:pic>
        <p:nvPicPr>
          <p:cNvPr id="7170" name="Picture 2" descr="http://ts1.mm.bing.net/images/thumbnail.aspx?q=1327001830820&amp;id=755569ccabeaf6bb05da15e0a581dcb7">
            <a:hlinkClick r:id="rId2" tooltip="flowering plant: flower , ovule , seed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40554"/>
            <a:ext cx="2057400" cy="241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09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Flower</a:t>
            </a:r>
            <a:endParaRPr lang="en-US" dirty="0"/>
          </a:p>
        </p:txBody>
      </p:sp>
      <p:pic>
        <p:nvPicPr>
          <p:cNvPr id="4" name="Picture 2" descr="http://ts1.mm.bing.net/images/thumbnail.aspx?q=1327001830820&amp;id=755569ccabeaf6bb05da15e0a581dcb7">
            <a:hlinkClick r:id="rId2" tooltip="flowering plant: flower , ovule , seed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5839"/>
            <a:ext cx="4795837" cy="56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dirty="0" smtClean="0"/>
              <a:t>Plant structure &amp;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Roots, Stems Leaves - organs</a:t>
            </a:r>
          </a:p>
          <a:p>
            <a:r>
              <a:rPr lang="en-US" sz="2400" dirty="0" smtClean="0"/>
              <a:t>Hierarchy of structural levels:  multicellular organism, consisting of organs composed of tissues, with different types of cells</a:t>
            </a:r>
          </a:p>
          <a:p>
            <a:r>
              <a:rPr lang="en-US" sz="2400" dirty="0" smtClean="0"/>
              <a:t>Monocots – fibrous root system</a:t>
            </a:r>
          </a:p>
          <a:p>
            <a:r>
              <a:rPr lang="en-US" sz="2400" dirty="0" smtClean="0"/>
              <a:t>Dicots – taproot</a:t>
            </a:r>
          </a:p>
          <a:p>
            <a:r>
              <a:rPr lang="en-US" sz="2400" dirty="0" smtClean="0"/>
              <a:t>Root hairs- increases the surface area to absorb water and minerals and anchor the plant</a:t>
            </a:r>
          </a:p>
          <a:p>
            <a:r>
              <a:rPr lang="en-US" sz="2400" dirty="0" smtClean="0"/>
              <a:t>Stems – have nodes – give rise to leaves</a:t>
            </a:r>
          </a:p>
          <a:p>
            <a:r>
              <a:rPr lang="en-US" sz="2400" dirty="0" smtClean="0"/>
              <a:t>Leaves – main photosynthetic </a:t>
            </a:r>
            <a:r>
              <a:rPr lang="en-US" sz="2400" dirty="0"/>
              <a:t>o</a:t>
            </a:r>
            <a:r>
              <a:rPr lang="en-US" sz="2400" dirty="0" smtClean="0"/>
              <a:t>rgan</a:t>
            </a:r>
            <a:endParaRPr lang="en-US" sz="2400" dirty="0"/>
          </a:p>
        </p:txBody>
      </p:sp>
      <p:pic>
        <p:nvPicPr>
          <p:cNvPr id="8194" name="Picture 2" descr="http://ts4.mm.bing.net/images/thumbnail.aspx?q=1304235287939&amp;id=b1340df108f92ffce4a149cc42b8254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7237" y="3352800"/>
            <a:ext cx="3556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72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1058</Words>
  <Application>Microsoft Office PowerPoint</Application>
  <PresentationFormat>On-screen Show (4:3)</PresentationFormat>
  <Paragraphs>155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 29  How plants colonized the land, 30 Evolution of seed plants, 35 Plant Structure &amp; Growth</vt:lpstr>
      <vt:lpstr>Plant characteristics</vt:lpstr>
      <vt:lpstr>Alternation of generation:</vt:lpstr>
      <vt:lpstr>Four main groups of land plants:  Bryophytes, Pteridophytes, gymnosperms, Angiosperms, (10 plant phyla)</vt:lpstr>
      <vt:lpstr>Pteridophytes Lycophytes (Club Moss), Pterophyta (ferns, whisk ferns, horse tails)</vt:lpstr>
      <vt:lpstr>Gymnosperms- naked seed (Conifers)</vt:lpstr>
      <vt:lpstr>Angiosperms</vt:lpstr>
      <vt:lpstr>Complete Flower</vt:lpstr>
      <vt:lpstr>Plant structure &amp; growth</vt:lpstr>
      <vt:lpstr>Plant organs: 3 tissues- dermal, vascular &amp; ground</vt:lpstr>
      <vt:lpstr>Plant Cells</vt:lpstr>
      <vt:lpstr>Alternation of Generations P. 27</vt:lpstr>
      <vt:lpstr>Word Association- Say the scientific name</vt:lpstr>
      <vt:lpstr>Bloody Chlorophyll</vt:lpstr>
      <vt:lpstr>Leaf Disk Assay Lab (if the row does not add up to 10, the disk did not rise)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29  How plants colonized the land, 30 Evolution of seed plants, 35 Plant Structure &amp; Growth</dc:title>
  <dc:creator>Jennifer Marie McAllister</dc:creator>
  <cp:lastModifiedBy>Administrator</cp:lastModifiedBy>
  <cp:revision>55</cp:revision>
  <dcterms:created xsi:type="dcterms:W3CDTF">2011-11-06T22:30:03Z</dcterms:created>
  <dcterms:modified xsi:type="dcterms:W3CDTF">2011-11-09T23:22:23Z</dcterms:modified>
</cp:coreProperties>
</file>