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A04-96B6-4B70-9FFE-DC69A3F7B42B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2F95-5784-4E69-89E0-8E5E062CD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3964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A04-96B6-4B70-9FFE-DC69A3F7B42B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2F95-5784-4E69-89E0-8E5E062CD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616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A04-96B6-4B70-9FFE-DC69A3F7B42B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2F95-5784-4E69-89E0-8E5E062CD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019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A04-96B6-4B70-9FFE-DC69A3F7B42B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2F95-5784-4E69-89E0-8E5E062CD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850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A04-96B6-4B70-9FFE-DC69A3F7B42B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2F95-5784-4E69-89E0-8E5E062CD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74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A04-96B6-4B70-9FFE-DC69A3F7B42B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2F95-5784-4E69-89E0-8E5E062CD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731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A04-96B6-4B70-9FFE-DC69A3F7B42B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2F95-5784-4E69-89E0-8E5E062CD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164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A04-96B6-4B70-9FFE-DC69A3F7B42B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2F95-5784-4E69-89E0-8E5E062CD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644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A04-96B6-4B70-9FFE-DC69A3F7B42B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2F95-5784-4E69-89E0-8E5E062CD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88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A04-96B6-4B70-9FFE-DC69A3F7B42B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2F95-5784-4E69-89E0-8E5E062CD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900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A04-96B6-4B70-9FFE-DC69A3F7B42B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2F95-5784-4E69-89E0-8E5E062CD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706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84A04-96B6-4B70-9FFE-DC69A3F7B42B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82F95-5784-4E69-89E0-8E5E062CD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779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317625"/>
          </a:xfrm>
        </p:spPr>
        <p:txBody>
          <a:bodyPr/>
          <a:lstStyle/>
          <a:p>
            <a:r>
              <a:rPr lang="en-US" dirty="0" smtClean="0"/>
              <a:t>Circulation &amp; Gas Exchange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610600" cy="1752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Obj</a:t>
            </a:r>
            <a:r>
              <a:rPr lang="en-US" dirty="0" smtClean="0">
                <a:solidFill>
                  <a:schemeClr val="tx2"/>
                </a:solidFill>
              </a:rPr>
              <a:t>: TSW understand and demonstrate circulation &amp; gas exchange through the use of heart models by drawing the pathway of blood. 47 NB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8" name="Picture 4" descr="http://faculty.uca.edu/johnc/VertebrateCircSy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855"/>
            <a:ext cx="7010400" cy="32160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5381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272645" cy="1143000"/>
          </a:xfrm>
        </p:spPr>
        <p:txBody>
          <a:bodyPr/>
          <a:lstStyle/>
          <a:p>
            <a:r>
              <a:rPr lang="en-US" dirty="0" smtClean="0"/>
              <a:t>Cardiovascular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600200"/>
            <a:ext cx="9130145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Disease of the heart  &amp; blood vessels</a:t>
            </a:r>
          </a:p>
          <a:p>
            <a:r>
              <a:rPr lang="en-US" dirty="0" smtClean="0"/>
              <a:t>Heart Attack or Stroke</a:t>
            </a:r>
          </a:p>
          <a:p>
            <a:r>
              <a:rPr lang="en-US" dirty="0" smtClean="0"/>
              <a:t>Atherosclerosis – blood clot plugging an artery</a:t>
            </a:r>
          </a:p>
          <a:p>
            <a:r>
              <a:rPr lang="en-US" dirty="0" smtClean="0"/>
              <a:t>Plaques – growths develop on the inner walls of arteries</a:t>
            </a:r>
          </a:p>
          <a:p>
            <a:r>
              <a:rPr lang="en-US" dirty="0" smtClean="0"/>
              <a:t>LDL – (bad Cholesterol) cholesterol travels in blood bound to protein and adds plaque to arteries.</a:t>
            </a:r>
          </a:p>
          <a:p>
            <a:r>
              <a:rPr lang="en-US" dirty="0" smtClean="0"/>
              <a:t>HDL – (good Cholesterol) reduce the depositing of cholesterol in arterial plaques</a:t>
            </a:r>
            <a:endParaRPr lang="en-US" dirty="0"/>
          </a:p>
        </p:txBody>
      </p:sp>
      <p:sp>
        <p:nvSpPr>
          <p:cNvPr id="4" name="AutoShape 2" descr="http://ts2.mm.bing.net/images/thumbnail.aspx?q=1344416384525&amp;id=552009953c35642ff63ff6b7b16c6559&amp;url=http%3a%2f%2fgrovebiol.co.uk%2fimages%2fblood%2520clot.jpg"/>
          <p:cNvSpPr>
            <a:spLocks noChangeAspect="1" noChangeArrowheads="1"/>
          </p:cNvSpPr>
          <p:nvPr/>
        </p:nvSpPr>
        <p:spPr bwMode="auto">
          <a:xfrm>
            <a:off x="155575" y="-1355725"/>
            <a:ext cx="2828925" cy="2828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0" name="Picture 4" descr="http://ts3.mm.bing.net/images/thumbnail.aspx?q=1429741451502&amp;id=f73207f6ac1c35923e0c91039b69611a&amp;url=http%3a%2f%2fbodywonders.com%2fwp-content%2fuploads%2f2010%2f10%2fblood-clo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645" y="26555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6772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Describe some examples for structure and function concerning the circulatory system P. 50 NB.</a:t>
            </a:r>
          </a:p>
          <a:p>
            <a:r>
              <a:rPr lang="en-US" dirty="0" smtClean="0"/>
              <a:t>Veins – valves</a:t>
            </a:r>
          </a:p>
          <a:p>
            <a:r>
              <a:rPr lang="en-US" dirty="0" smtClean="0"/>
              <a:t>Shape of heart</a:t>
            </a:r>
          </a:p>
          <a:p>
            <a:r>
              <a:rPr lang="en-US" dirty="0" smtClean="0"/>
              <a:t>Arteries – flexible</a:t>
            </a:r>
          </a:p>
          <a:p>
            <a:r>
              <a:rPr lang="en-US" dirty="0" smtClean="0"/>
              <a:t>Shape-Red Blood </a:t>
            </a:r>
            <a:r>
              <a:rPr lang="en-US" smtClean="0"/>
              <a:t>Cells- Concave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aseline="-25000" dirty="0" smtClean="0"/>
              <a:t>Internal Transport in Invertebrates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Animals w/o a backbone – Invertebrates</a:t>
            </a:r>
          </a:p>
          <a:p>
            <a:pPr lvl="1"/>
            <a:r>
              <a:rPr lang="en-US" dirty="0" smtClean="0"/>
              <a:t>Jellyfish (</a:t>
            </a:r>
            <a:r>
              <a:rPr lang="en-US" dirty="0" err="1" smtClean="0"/>
              <a:t>Cnidaria</a:t>
            </a:r>
            <a:r>
              <a:rPr lang="en-US" dirty="0" smtClean="0"/>
              <a:t>), planaria (flat worms), arthropods (grasshopper)</a:t>
            </a:r>
          </a:p>
          <a:p>
            <a:r>
              <a:rPr lang="en-US" dirty="0" smtClean="0"/>
              <a:t>Open Circulatory System</a:t>
            </a:r>
          </a:p>
          <a:p>
            <a:pPr lvl="1"/>
            <a:r>
              <a:rPr lang="en-US" dirty="0" smtClean="0"/>
              <a:t>No distinction between blood &amp; interstitial fluid</a:t>
            </a:r>
          </a:p>
          <a:p>
            <a:pPr lvl="1"/>
            <a:r>
              <a:rPr lang="en-US" dirty="0" err="1" smtClean="0"/>
              <a:t>Hemolymph</a:t>
            </a:r>
            <a:r>
              <a:rPr lang="en-US" dirty="0"/>
              <a:t> </a:t>
            </a:r>
            <a:r>
              <a:rPr lang="en-US" dirty="0" smtClean="0"/>
              <a:t>– body fluid</a:t>
            </a:r>
          </a:p>
          <a:p>
            <a:pPr lvl="1"/>
            <a:r>
              <a:rPr lang="en-US" dirty="0" smtClean="0"/>
              <a:t>Chemical exchange happens at sinuses</a:t>
            </a:r>
          </a:p>
          <a:p>
            <a:pPr lvl="1"/>
            <a:r>
              <a:rPr lang="en-US" dirty="0" smtClean="0"/>
              <a:t>Heart (pumps) </a:t>
            </a:r>
            <a:r>
              <a:rPr lang="en-US" dirty="0" err="1" smtClean="0"/>
              <a:t>hemolymph</a:t>
            </a:r>
            <a:r>
              <a:rPr lang="en-US" dirty="0" smtClean="0"/>
              <a:t> in contact with body tissues to exchange respiratory gases: O</a:t>
            </a:r>
            <a:r>
              <a:rPr lang="en-US" baseline="-25000" dirty="0" smtClean="0"/>
              <a:t>2 </a:t>
            </a:r>
            <a:r>
              <a:rPr lang="en-US" dirty="0" smtClean="0"/>
              <a:t>&amp; CO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When the heart relaxes, </a:t>
            </a:r>
            <a:r>
              <a:rPr lang="en-US" dirty="0" err="1" smtClean="0"/>
              <a:t>hemolymph</a:t>
            </a:r>
            <a:r>
              <a:rPr lang="en-US" dirty="0" smtClean="0"/>
              <a:t>  enters the “heart” through pores called </a:t>
            </a:r>
            <a:r>
              <a:rPr lang="en-US" dirty="0" err="1" smtClean="0"/>
              <a:t>ostia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O2  infiltrates insects body through air ducts called tracheae</a:t>
            </a:r>
          </a:p>
        </p:txBody>
      </p:sp>
    </p:spTree>
    <p:extLst>
      <p:ext uri="{BB962C8B-B14F-4D97-AF65-F5344CB8AC3E}">
        <p14:creationId xmlns="" xmlns:p14="http://schemas.microsoft.com/office/powerpoint/2010/main" val="123879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009"/>
            <a:ext cx="7211291" cy="2192596"/>
          </a:xfrm>
        </p:spPr>
        <p:txBody>
          <a:bodyPr>
            <a:normAutofit/>
          </a:bodyPr>
          <a:lstStyle/>
          <a:p>
            <a:r>
              <a:rPr lang="en-US" dirty="0" smtClean="0"/>
              <a:t>Closed Circulatory System (Cardiovascular System)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Annelids (segmented worms) Vertebrates &amp; some Mollusks have closed circulatory system</a:t>
            </a:r>
          </a:p>
          <a:p>
            <a:r>
              <a:rPr lang="en-US" dirty="0" smtClean="0"/>
              <a:t>Blood is confined to vessels (capillaries, </a:t>
            </a:r>
            <a:r>
              <a:rPr lang="en-US" dirty="0" err="1"/>
              <a:t>v</a:t>
            </a:r>
            <a:r>
              <a:rPr lang="en-US" dirty="0" err="1" smtClean="0"/>
              <a:t>enules</a:t>
            </a:r>
            <a:r>
              <a:rPr lang="en-US" dirty="0" smtClean="0"/>
              <a:t>, veins, arterioles, arteries)</a:t>
            </a:r>
          </a:p>
          <a:p>
            <a:r>
              <a:rPr lang="en-US" dirty="0" smtClean="0"/>
              <a:t>Evolutionary Perspective of Vertebrate Circulatory System: Fish-2 chambered heart, Amphibians – 3 chambered heart, Reptiles 3.5 chambered heart-partially divided septum. (crocodiles have a completely divided septum so the ventricle has 2 chambers)</a:t>
            </a:r>
          </a:p>
          <a:p>
            <a:endParaRPr lang="en-US" dirty="0"/>
          </a:p>
        </p:txBody>
      </p:sp>
      <p:pic>
        <p:nvPicPr>
          <p:cNvPr id="2050" name="Picture 2" descr="http://images.tutorvista.com/content/transportation/closed-circulatory-system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1291" y="-30018"/>
            <a:ext cx="1932709" cy="22226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4111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Size of clenched fist, cardiac muscle</a:t>
            </a:r>
          </a:p>
          <a:p>
            <a:r>
              <a:rPr lang="en-US" dirty="0" smtClean="0"/>
              <a:t>Atria – thin walled compared to ventricle, pumps blood only a short distance to the ventricles.</a:t>
            </a:r>
          </a:p>
          <a:p>
            <a:r>
              <a:rPr lang="en-US" dirty="0" smtClean="0"/>
              <a:t>Ventricles – thicker and more powerful, especially the left ventricle.</a:t>
            </a:r>
          </a:p>
          <a:p>
            <a:r>
              <a:rPr lang="en-US" dirty="0" smtClean="0"/>
              <a:t>Heart Cycle (.8 sec) – systolic &amp; diastolic</a:t>
            </a:r>
          </a:p>
          <a:p>
            <a:pPr lvl="1"/>
            <a:r>
              <a:rPr lang="en-US" dirty="0" smtClean="0"/>
              <a:t>Systole – the heart muscle contract (ventricle)  and the chambers pump blood</a:t>
            </a:r>
          </a:p>
          <a:p>
            <a:pPr lvl="1"/>
            <a:r>
              <a:rPr lang="en-US" dirty="0" smtClean="0"/>
              <a:t>Diastole – ventricles are filling with blood, relaxation</a:t>
            </a:r>
          </a:p>
          <a:p>
            <a:r>
              <a:rPr lang="en-US" dirty="0" smtClean="0"/>
              <a:t>Pulse Rate  = 65 – 75 beats / minute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765216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57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Heart Valves &amp; Heart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4 Valves – prevent backflow of </a:t>
            </a:r>
          </a:p>
          <a:p>
            <a:pPr marL="0" indent="0">
              <a:buNone/>
            </a:pPr>
            <a:r>
              <a:rPr lang="en-US" dirty="0" smtClean="0"/>
              <a:t>blood when ventricles contract</a:t>
            </a:r>
          </a:p>
          <a:p>
            <a:r>
              <a:rPr lang="en-US" dirty="0" err="1" smtClean="0"/>
              <a:t>Atrioventricular</a:t>
            </a:r>
            <a:r>
              <a:rPr lang="en-US" dirty="0" smtClean="0"/>
              <a:t> Valves: </a:t>
            </a:r>
          </a:p>
          <a:p>
            <a:pPr lvl="1"/>
            <a:r>
              <a:rPr lang="en-US" dirty="0" err="1" smtClean="0"/>
              <a:t>Tricuspic</a:t>
            </a:r>
            <a:r>
              <a:rPr lang="en-US" dirty="0" smtClean="0"/>
              <a:t> &amp; Mitral Valve</a:t>
            </a:r>
          </a:p>
          <a:p>
            <a:r>
              <a:rPr lang="en-US" dirty="0" smtClean="0"/>
              <a:t>Semilunar Valves: Exits of the heart</a:t>
            </a:r>
          </a:p>
          <a:p>
            <a:pPr lvl="1"/>
            <a:r>
              <a:rPr lang="en-US" dirty="0" smtClean="0"/>
              <a:t>Pulmonary &amp; Aortic Valve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lub-dupp</a:t>
            </a:r>
            <a:r>
              <a:rPr lang="en-US" dirty="0" smtClean="0"/>
              <a:t>, </a:t>
            </a:r>
            <a:r>
              <a:rPr lang="en-US" dirty="0" err="1" smtClean="0"/>
              <a:t>lub-dupp</a:t>
            </a:r>
            <a:r>
              <a:rPr lang="en-US" dirty="0" smtClean="0"/>
              <a:t>, </a:t>
            </a:r>
            <a:r>
              <a:rPr lang="en-US" dirty="0" err="1" smtClean="0"/>
              <a:t>lub-dupp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First heart sound, “</a:t>
            </a:r>
            <a:r>
              <a:rPr lang="en-US" dirty="0" err="1" smtClean="0"/>
              <a:t>lub</a:t>
            </a:r>
            <a:r>
              <a:rPr lang="en-US" dirty="0" smtClean="0"/>
              <a:t>” is the forceful contraction of the ventricular valve</a:t>
            </a:r>
          </a:p>
          <a:p>
            <a:pPr lvl="1"/>
            <a:r>
              <a:rPr lang="en-US" dirty="0" smtClean="0"/>
              <a:t>Second heart sound, “</a:t>
            </a:r>
            <a:r>
              <a:rPr lang="en-US" dirty="0" err="1" smtClean="0"/>
              <a:t>dupp</a:t>
            </a:r>
            <a:r>
              <a:rPr lang="en-US" dirty="0" smtClean="0"/>
              <a:t>” is  the recoil of blood against the semilunar valves</a:t>
            </a:r>
            <a:endParaRPr lang="en-US" dirty="0"/>
          </a:p>
        </p:txBody>
      </p:sp>
      <p:pic>
        <p:nvPicPr>
          <p:cNvPr id="1026" name="Picture 2" descr="http://stemcellumbilicalcordblood.com/wp-content/uploads/2009/04/heart-valv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35242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8503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Heart Rate “Pulse” &amp; Cardiac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Pulse – number of heartbeats / minute</a:t>
            </a:r>
          </a:p>
          <a:p>
            <a:pPr lvl="1"/>
            <a:r>
              <a:rPr lang="en-US" dirty="0" smtClean="0"/>
              <a:t>Count the pulsations of arteries in your wrist or neck.</a:t>
            </a:r>
          </a:p>
          <a:p>
            <a:pPr lvl="1"/>
            <a:r>
              <a:rPr lang="en-US" dirty="0" smtClean="0"/>
              <a:t>People who exercise regularly often have slower resting pulses than those who are less fit.</a:t>
            </a:r>
          </a:p>
          <a:p>
            <a:pPr lvl="1"/>
            <a:r>
              <a:rPr lang="en-US" dirty="0" smtClean="0"/>
              <a:t>Inverse relationship between size &amp; pulse.</a:t>
            </a:r>
          </a:p>
          <a:p>
            <a:pPr lvl="2"/>
            <a:r>
              <a:rPr lang="en-US" dirty="0" smtClean="0"/>
              <a:t>Elephant= 25 beats/ minute</a:t>
            </a:r>
          </a:p>
          <a:p>
            <a:pPr lvl="2"/>
            <a:r>
              <a:rPr lang="en-US" dirty="0" smtClean="0"/>
              <a:t>Tiny Shrew = 600 beats / minute</a:t>
            </a:r>
          </a:p>
          <a:p>
            <a:pPr lvl="2"/>
            <a:r>
              <a:rPr lang="en-US" dirty="0" smtClean="0"/>
              <a:t>The metabolic rate per gram of tissue is proportionately grater for smaller mammals than for larger ones</a:t>
            </a:r>
          </a:p>
          <a:p>
            <a:pPr lvl="2"/>
            <a:r>
              <a:rPr lang="en-US" dirty="0" smtClean="0"/>
              <a:t>Enhances the delivery of oxygen for Cellular Respiration</a:t>
            </a:r>
          </a:p>
          <a:p>
            <a:r>
              <a:rPr lang="en-US" dirty="0" smtClean="0"/>
              <a:t>Cardiac Output –volume of blood / minute, and is determined by heart rate and stroke volume</a:t>
            </a:r>
          </a:p>
        </p:txBody>
      </p:sp>
    </p:spTree>
    <p:extLst>
      <p:ext uri="{BB962C8B-B14F-4D97-AF65-F5344CB8AC3E}">
        <p14:creationId xmlns="" xmlns:p14="http://schemas.microsoft.com/office/powerpoint/2010/main" val="49139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Excitation and control of the heart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Heart cells are self- excitable (myogenic), they can contract w/o any signal from the nervous system. They have an intrinsic ability to contract</a:t>
            </a:r>
          </a:p>
          <a:p>
            <a:r>
              <a:rPr lang="en-US" dirty="0" err="1" smtClean="0"/>
              <a:t>Sinoatrial</a:t>
            </a:r>
            <a:r>
              <a:rPr lang="en-US" dirty="0" smtClean="0"/>
              <a:t> node (SA) or Pacemaker – controls the rate of contraction of the heart &amp; is located in the wall of the right atrium </a:t>
            </a:r>
          </a:p>
          <a:p>
            <a:pPr lvl="1"/>
            <a:r>
              <a:rPr lang="en-US" dirty="0" smtClean="0"/>
              <a:t>Initiate a wave of excitation that travels through the wall of the heart.</a:t>
            </a:r>
          </a:p>
          <a:p>
            <a:r>
              <a:rPr lang="en-US" dirty="0" smtClean="0"/>
              <a:t>EKG or ECG – recorded electrical current of the cardiac muscle during the heart cycle.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608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Blood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364163"/>
          </a:xfrm>
        </p:spPr>
        <p:txBody>
          <a:bodyPr/>
          <a:lstStyle/>
          <a:p>
            <a:r>
              <a:rPr lang="en-US" dirty="0" smtClean="0"/>
              <a:t>Hydrostatic pressure  that blood exerts against the wall of a vessel.</a:t>
            </a:r>
            <a:endParaRPr lang="en-US" dirty="0"/>
          </a:p>
        </p:txBody>
      </p:sp>
      <p:pic>
        <p:nvPicPr>
          <p:cNvPr id="2050" name="Picture 2" descr="http://4.bp.blogspot.com/_GcZkG--4rYo/TDZOGKUXsHI/AAAAAAAAACM/pN5kMhOcdQ0/s1600/bloodpressuremeasureme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905000"/>
            <a:ext cx="4645026" cy="42592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1980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334000" cy="76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Composition of Blood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410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*Red Blood Cells – transport Oxygen, biconcave disk (increases surface area) –erythrocyte, no nuclei, no mitochondria (ATP anaerobic metabolism), small</a:t>
            </a:r>
          </a:p>
          <a:p>
            <a:r>
              <a:rPr lang="en-US" sz="2800" dirty="0" smtClean="0"/>
              <a:t>White Blood Cells (Leukocytes) –</a:t>
            </a:r>
          </a:p>
          <a:p>
            <a:pPr marL="0" indent="0">
              <a:buNone/>
            </a:pPr>
            <a:r>
              <a:rPr lang="en-US" sz="2800" dirty="0" smtClean="0"/>
              <a:t> (Immune system- defense) 5 major types: monocytes, neutrophils, basophils, </a:t>
            </a:r>
            <a:r>
              <a:rPr lang="en-US" sz="2800" dirty="0" err="1" smtClean="0"/>
              <a:t>eosinophils</a:t>
            </a:r>
            <a:r>
              <a:rPr lang="en-US" sz="2800" dirty="0" smtClean="0"/>
              <a:t> &amp; lymphocytes</a:t>
            </a:r>
          </a:p>
          <a:p>
            <a:r>
              <a:rPr lang="en-US" sz="2800" dirty="0" smtClean="0"/>
              <a:t>Platelets – no nucleus, not really a cell, help with blood clotting</a:t>
            </a:r>
          </a:p>
          <a:p>
            <a:r>
              <a:rPr lang="en-US" sz="2800" dirty="0" smtClean="0"/>
              <a:t>Pluripotent stem cells- come from </a:t>
            </a:r>
          </a:p>
          <a:p>
            <a:pPr marL="0" indent="0">
              <a:buNone/>
            </a:pPr>
            <a:r>
              <a:rPr lang="en-US" sz="2800" dirty="0" smtClean="0"/>
              <a:t>Red marrow of bones (ribs, vertebrae, </a:t>
            </a:r>
          </a:p>
          <a:p>
            <a:pPr marL="0" indent="0">
              <a:buNone/>
            </a:pPr>
            <a:r>
              <a:rPr lang="en-US" sz="2800" dirty="0" smtClean="0"/>
              <a:t>Breastbone, pelvis) dev. into any blood </a:t>
            </a:r>
          </a:p>
          <a:p>
            <a:pPr marL="0" indent="0">
              <a:buNone/>
            </a:pPr>
            <a:r>
              <a:rPr lang="en-US" sz="2800" dirty="0" smtClean="0"/>
              <a:t>cells</a:t>
            </a:r>
            <a:endParaRPr lang="en-US" sz="2800" dirty="0"/>
          </a:p>
        </p:txBody>
      </p:sp>
      <p:pic>
        <p:nvPicPr>
          <p:cNvPr id="3074" name="Picture 2" descr="http://medicalimages.allrefer.com/large/blood-cell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053839"/>
            <a:ext cx="3505200" cy="28041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3927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737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Circulation &amp; Gas Exchange</vt:lpstr>
      <vt:lpstr>Internal Transport in Invertebrates</vt:lpstr>
      <vt:lpstr>Closed Circulatory System (Cardiovascular System)</vt:lpstr>
      <vt:lpstr>The Heart</vt:lpstr>
      <vt:lpstr>Heart Valves &amp; Heart Sounds</vt:lpstr>
      <vt:lpstr>Heart Rate “Pulse” &amp; Cardiac Output</vt:lpstr>
      <vt:lpstr>Excitation and control of the heart</vt:lpstr>
      <vt:lpstr>Blood Pressure</vt:lpstr>
      <vt:lpstr>Composition of Blood</vt:lpstr>
      <vt:lpstr>Cardiovascular Disease</vt:lpstr>
      <vt:lpstr>Quick Write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Circulation &amp; Gas Exchange</dc:title>
  <dc:creator>Jennifer Marie McAllister</dc:creator>
  <cp:lastModifiedBy>Administrator</cp:lastModifiedBy>
  <cp:revision>32</cp:revision>
  <dcterms:created xsi:type="dcterms:W3CDTF">2011-11-27T19:29:47Z</dcterms:created>
  <dcterms:modified xsi:type="dcterms:W3CDTF">2011-11-29T19:36:23Z</dcterms:modified>
</cp:coreProperties>
</file>