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75" r:id="rId18"/>
    <p:sldId id="271" r:id="rId19"/>
    <p:sldId id="273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82E23-C76C-4D54-BD1D-386186957BBA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F4015-A479-4073-8939-21FCA2CA1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7B08C3-3E4A-428A-B5A1-B8CC55CDB8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E19958-31A7-43C5-8C39-0C1938D17F4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A8C022-540A-4E29-B597-0FC4EB8A9B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DC9EB1-68E9-4EBD-951D-F7F3E4576B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053510-FAB9-43B4-98C8-3864B45E896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A527DD-110B-4D7D-AE6F-E57C2C95E3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C606B4-FACD-4507-8000-C80F3634AA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BC8C-0F5E-405C-AE3F-848C2E860288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59C6-2CAA-4BF7-AAAD-F13E81FBD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BC8C-0F5E-405C-AE3F-848C2E860288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59C6-2CAA-4BF7-AAAD-F13E81FBD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BC8C-0F5E-405C-AE3F-848C2E860288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59C6-2CAA-4BF7-AAAD-F13E81FBD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85800"/>
            <a:ext cx="8229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8580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0" y="6858000"/>
            <a:ext cx="381000" cy="457200"/>
          </a:xfrm>
        </p:spPr>
        <p:txBody>
          <a:bodyPr/>
          <a:lstStyle>
            <a:lvl1pPr>
              <a:defRPr/>
            </a:lvl1pPr>
          </a:lstStyle>
          <a:p>
            <a:fld id="{442FA9B5-C3F3-410B-8945-64621EC641F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9BE83-CD57-4946-B2DB-FE48EBC59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BC8C-0F5E-405C-AE3F-848C2E860288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59C6-2CAA-4BF7-AAAD-F13E81FBD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BC8C-0F5E-405C-AE3F-848C2E860288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59C6-2CAA-4BF7-AAAD-F13E81FBD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BC8C-0F5E-405C-AE3F-848C2E860288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59C6-2CAA-4BF7-AAAD-F13E81FBD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BC8C-0F5E-405C-AE3F-848C2E860288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59C6-2CAA-4BF7-AAAD-F13E81FBD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BC8C-0F5E-405C-AE3F-848C2E860288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59C6-2CAA-4BF7-AAAD-F13E81FBD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BC8C-0F5E-405C-AE3F-848C2E860288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59C6-2CAA-4BF7-AAAD-F13E81FBD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BC8C-0F5E-405C-AE3F-848C2E860288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59C6-2CAA-4BF7-AAAD-F13E81FBD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BC8C-0F5E-405C-AE3F-848C2E860288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59C6-2CAA-4BF7-AAAD-F13E81FBD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FBC8C-0F5E-405C-AE3F-848C2E860288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959C6-2CAA-4BF7-AAAD-F13E81FBD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.org/wgbh/evolution/educators/teachstuds/svideos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.wav"/><Relationship Id="rId5" Type="http://schemas.openxmlformats.org/officeDocument/2006/relationships/image" Target="../media/image6.pn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6.wav"/><Relationship Id="rId5" Type="http://schemas.openxmlformats.org/officeDocument/2006/relationships/image" Target="../media/image6.png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Natural Selection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752600"/>
            <a:ext cx="6400800" cy="3352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The Mechanism for Evolution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Quick write (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minutes):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“Without mutation natural selection cannot occur”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(Please remind me to play the video when you are done writing and we have discussed your answers.)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3912" name="Picture 24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813" y="2871788"/>
            <a:ext cx="6369050" cy="3105150"/>
          </a:xfrm>
          <a:prstGeom prst="rect">
            <a:avLst/>
          </a:prstGeom>
          <a:noFill/>
        </p:spPr>
      </p:pic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64363"/>
            <a:ext cx="8229600" cy="198437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z="1400" b="1" dirty="0"/>
              <a:t>Section 15.2 Summary– pages 404-413</a:t>
            </a:r>
          </a:p>
        </p:txBody>
      </p:sp>
      <p:sp>
        <p:nvSpPr>
          <p:cNvPr id="933897" name="Text Box 9"/>
          <p:cNvSpPr txBox="1">
            <a:spLocks noChangeArrowheads="1"/>
          </p:cNvSpPr>
          <p:nvPr/>
        </p:nvSpPr>
        <p:spPr bwMode="auto">
          <a:xfrm>
            <a:off x="565150" y="838200"/>
            <a:ext cx="7042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chemeClr val="tx2"/>
                </a:solidFill>
                <a:latin typeface="Times" charset="0"/>
              </a:rPr>
              <a:t>Natural selection acts on variations</a:t>
            </a:r>
          </a:p>
        </p:txBody>
      </p:sp>
      <p:sp>
        <p:nvSpPr>
          <p:cNvPr id="933900" name="Text Box 12"/>
          <p:cNvSpPr txBox="1">
            <a:spLocks noChangeArrowheads="1"/>
          </p:cNvSpPr>
          <p:nvPr/>
        </p:nvSpPr>
        <p:spPr bwMode="auto">
          <a:xfrm>
            <a:off x="609600" y="1419225"/>
            <a:ext cx="76962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altLang="en-US" sz="32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altLang="en-US" sz="3200" dirty="0">
                <a:solidFill>
                  <a:srgbClr val="FF0066"/>
                </a:solidFill>
                <a:latin typeface="Times" charset="0"/>
              </a:rPr>
              <a:t>Directional selection </a:t>
            </a:r>
            <a:r>
              <a:rPr lang="en-US" altLang="en-US" sz="3200" dirty="0">
                <a:solidFill>
                  <a:schemeClr val="tx1"/>
                </a:solidFill>
                <a:latin typeface="Times" charset="0"/>
              </a:rPr>
              <a:t>occurs when natural </a:t>
            </a:r>
            <a:r>
              <a:rPr lang="en-US" altLang="en-US" sz="3200" dirty="0" smtClean="0">
                <a:solidFill>
                  <a:schemeClr val="tx1"/>
                </a:solidFill>
                <a:latin typeface="Times" charset="0"/>
              </a:rPr>
              <a:t>selection </a:t>
            </a:r>
            <a:r>
              <a:rPr lang="en-US" altLang="en-US" sz="3200" dirty="0">
                <a:solidFill>
                  <a:schemeClr val="tx1"/>
                </a:solidFill>
                <a:latin typeface="Times" charset="0"/>
              </a:rPr>
              <a:t>favors one of the extreme </a:t>
            </a:r>
            <a:r>
              <a:rPr lang="en-US" altLang="en-US" sz="3200" dirty="0" smtClean="0">
                <a:solidFill>
                  <a:schemeClr val="tx1"/>
                </a:solidFill>
                <a:latin typeface="Times" charset="0"/>
              </a:rPr>
              <a:t>variations </a:t>
            </a:r>
            <a:r>
              <a:rPr lang="en-US" altLang="en-US" sz="3200" dirty="0">
                <a:solidFill>
                  <a:schemeClr val="tx1"/>
                </a:solidFill>
                <a:latin typeface="Times" charset="0"/>
              </a:rPr>
              <a:t>of a trait. </a:t>
            </a:r>
          </a:p>
        </p:txBody>
      </p:sp>
      <p:pic>
        <p:nvPicPr>
          <p:cNvPr id="933901" name="Picture 13" descr="s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8850" y="0"/>
            <a:ext cx="4686300" cy="482600"/>
          </a:xfrm>
          <a:prstGeom prst="rect">
            <a:avLst/>
          </a:prstGeom>
          <a:noFill/>
        </p:spPr>
      </p:pic>
      <p:sp>
        <p:nvSpPr>
          <p:cNvPr id="933903" name="Text Box 15"/>
          <p:cNvSpPr txBox="1">
            <a:spLocks noChangeArrowheads="1"/>
          </p:cNvSpPr>
          <p:nvPr/>
        </p:nvSpPr>
        <p:spPr bwMode="auto">
          <a:xfrm>
            <a:off x="3981450" y="3106738"/>
            <a:ext cx="1052513" cy="455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 altLang="en-US" sz="1400" b="1" i="1" dirty="0">
                <a:solidFill>
                  <a:srgbClr val="140000"/>
                </a:solidFill>
                <a:latin typeface="Times" charset="0"/>
              </a:rPr>
              <a:t>Normal </a:t>
            </a:r>
          </a:p>
          <a:p>
            <a:pPr>
              <a:lnSpc>
                <a:spcPct val="40000"/>
              </a:lnSpc>
              <a:tabLst>
                <a:tab pos="228600" algn="l"/>
                <a:tab pos="1943100" algn="l"/>
              </a:tabLst>
            </a:pPr>
            <a:r>
              <a:rPr lang="en-US" altLang="en-US" sz="1400" b="1" i="1" dirty="0">
                <a:solidFill>
                  <a:srgbClr val="140000"/>
                </a:solidFill>
                <a:latin typeface="Times" charset="0"/>
              </a:rPr>
              <a:t>variation</a:t>
            </a:r>
          </a:p>
        </p:txBody>
      </p:sp>
      <p:sp>
        <p:nvSpPr>
          <p:cNvPr id="933904" name="Text Box 16"/>
          <p:cNvSpPr txBox="1">
            <a:spLocks noChangeArrowheads="1"/>
          </p:cNvSpPr>
          <p:nvPr/>
        </p:nvSpPr>
        <p:spPr bwMode="auto">
          <a:xfrm>
            <a:off x="6705600" y="2967038"/>
            <a:ext cx="1052513" cy="668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 altLang="en-US" sz="1400" b="1" i="1" dirty="0">
                <a:solidFill>
                  <a:srgbClr val="140000"/>
                </a:solidFill>
                <a:latin typeface="Times" charset="0"/>
              </a:rPr>
              <a:t>Selection for longer beaks</a:t>
            </a:r>
          </a:p>
        </p:txBody>
      </p:sp>
      <p:sp>
        <p:nvSpPr>
          <p:cNvPr id="933906" name="Line 18"/>
          <p:cNvSpPr>
            <a:spLocks noChangeShapeType="1"/>
          </p:cNvSpPr>
          <p:nvPr/>
        </p:nvSpPr>
        <p:spPr bwMode="auto">
          <a:xfrm flipH="1">
            <a:off x="3886200" y="3490913"/>
            <a:ext cx="152400" cy="2286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933908" name="Line 20"/>
          <p:cNvSpPr>
            <a:spLocks noChangeShapeType="1"/>
          </p:cNvSpPr>
          <p:nvPr/>
        </p:nvSpPr>
        <p:spPr bwMode="auto">
          <a:xfrm flipH="1">
            <a:off x="6767513" y="3567113"/>
            <a:ext cx="76200" cy="152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933913" name="Picture 25" descr="audio image blue">
            <a:hlinkClick r:id="" action="ppaction://noaction">
              <a:snd r:embed="rId4" name="15-directional selections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1524000"/>
            <a:ext cx="354013" cy="354013"/>
          </a:xfrm>
          <a:prstGeom prst="rect">
            <a:avLst/>
          </a:prstGeom>
          <a:noFill/>
        </p:spPr>
      </p:pic>
      <p:pic>
        <p:nvPicPr>
          <p:cNvPr id="933914" name="Picture 26" descr="audio image blue">
            <a:hlinkClick r:id="" action="ppaction://noaction">
              <a:snd r:embed="rId6" name="15-14B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0025" y="2900363"/>
            <a:ext cx="354013" cy="354012"/>
          </a:xfrm>
          <a:prstGeom prst="rect">
            <a:avLst/>
          </a:prstGeom>
          <a:noFill/>
        </p:spPr>
      </p:pic>
      <p:pic>
        <p:nvPicPr>
          <p:cNvPr id="933915" name="Picture 27" descr="Se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828800" cy="8128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33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33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33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93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93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93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93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900" grpId="0" autoUpdateAnimBg="0"/>
      <p:bldP spid="933903" grpId="0" autoUpdateAnimBg="0"/>
      <p:bldP spid="933904" grpId="0" autoUpdateAnimBg="0"/>
      <p:bldP spid="933906" grpId="0" animBg="1"/>
      <p:bldP spid="93390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229600" cy="868363"/>
          </a:xfrm>
        </p:spPr>
        <p:txBody>
          <a:bodyPr/>
          <a:lstStyle/>
          <a:p>
            <a:pPr algn="l"/>
            <a:r>
              <a:rPr lang="en-US" b="1" smtClean="0">
                <a:solidFill>
                  <a:srgbClr val="333399"/>
                </a:solidFill>
              </a:rPr>
              <a:t>A.  Directional Selection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112838"/>
            <a:ext cx="3733800" cy="4525962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smtClean="0"/>
              <a:t>1.  </a:t>
            </a:r>
            <a:r>
              <a:rPr lang="en-US" sz="2800" b="1" smtClean="0">
                <a:solidFill>
                  <a:srgbClr val="FF00FF"/>
                </a:solidFill>
              </a:rPr>
              <a:t>One of the two possible extremes is favored.</a:t>
            </a:r>
            <a:r>
              <a:rPr lang="en-US" sz="2800" smtClean="0"/>
              <a:t>  </a:t>
            </a:r>
          </a:p>
          <a:p>
            <a:pPr marL="609600" indent="-609600">
              <a:buFontTx/>
              <a:buNone/>
            </a:pPr>
            <a:r>
              <a:rPr lang="en-US" sz="2800" smtClean="0"/>
              <a:t>	Example:  Dark-colored peppered moths in regions of England with industrial pollution. </a:t>
            </a:r>
          </a:p>
        </p:txBody>
      </p:sp>
      <p:pic>
        <p:nvPicPr>
          <p:cNvPr id="5124" name="Picture 4" descr="13-26-L1-DirSele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33800" y="1524000"/>
            <a:ext cx="6019800" cy="48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io_ch16_43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63" y="1547813"/>
            <a:ext cx="8574087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651125" y="1871663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Calibri" pitchFamily="34" charset="0"/>
              </a:rPr>
              <a:t>Directional Selection</a:t>
            </a:r>
            <a:endParaRPr lang="en-US" altLang="en-US" b="1">
              <a:latin typeface="Calibri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692275" y="2541588"/>
            <a:ext cx="426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600" b="1">
                <a:latin typeface="Calibri" pitchFamily="34" charset="0"/>
              </a:rPr>
              <a:t>Food becomes scarce.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959600" y="15621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 b="1">
                <a:latin typeface="Calibri" pitchFamily="34" charset="0"/>
              </a:rPr>
              <a:t>Key</a:t>
            </a:r>
            <a:endParaRPr lang="en-US" altLang="en-US" sz="1200">
              <a:latin typeface="Calibri" pitchFamily="34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413625" y="1889125"/>
            <a:ext cx="14176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1400">
                <a:latin typeface="Calibri" pitchFamily="34" charset="0"/>
              </a:rPr>
              <a:t>Low mortality, high fitness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413625" y="2408238"/>
            <a:ext cx="14176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1400">
                <a:latin typeface="Calibri" pitchFamily="34" charset="0"/>
              </a:rPr>
              <a:t>High mortality, low fitness</a:t>
            </a: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title"/>
          </p:nvPr>
        </p:nvSpPr>
        <p:spPr>
          <a:xfrm>
            <a:off x="1384300" y="517525"/>
            <a:ext cx="6388100" cy="396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/>
              <a:t>Directional Selection</a:t>
            </a:r>
            <a:br>
              <a:rPr lang="en-US" altLang="en-US" smtClean="0"/>
            </a:br>
            <a:r>
              <a:rPr lang="en-US" altLang="en-US" smtClean="0"/>
              <a:t> Figure 16–6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Calibri" pitchFamily="34" charset="0"/>
              </a:rPr>
              <a:t>Section 16-2</a:t>
            </a:r>
          </a:p>
        </p:txBody>
      </p:sp>
      <p:sp>
        <p:nvSpPr>
          <p:cNvPr id="6154" name="TextBox 9"/>
          <p:cNvSpPr txBox="1">
            <a:spLocks noChangeArrowheads="1"/>
          </p:cNvSpPr>
          <p:nvPr/>
        </p:nvSpPr>
        <p:spPr bwMode="auto">
          <a:xfrm>
            <a:off x="609600" y="5638800"/>
            <a:ext cx="800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Define directional selection based upon what the chart shows.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941" name="Picture 29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124200"/>
            <a:ext cx="6681788" cy="3225800"/>
          </a:xfrm>
          <a:prstGeom prst="rect">
            <a:avLst/>
          </a:prstGeom>
          <a:noFill/>
        </p:spPr>
      </p:pic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64363"/>
            <a:ext cx="8229600" cy="198437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z="1400" b="1" dirty="0"/>
              <a:t>Section 15.2 Summary– pages 404-413</a:t>
            </a:r>
          </a:p>
        </p:txBody>
      </p:sp>
      <p:sp>
        <p:nvSpPr>
          <p:cNvPr id="934921" name="Text Box 9"/>
          <p:cNvSpPr txBox="1">
            <a:spLocks noChangeArrowheads="1"/>
          </p:cNvSpPr>
          <p:nvPr/>
        </p:nvSpPr>
        <p:spPr bwMode="auto">
          <a:xfrm>
            <a:off x="565150" y="1014413"/>
            <a:ext cx="70421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chemeClr val="tx2"/>
                </a:solidFill>
                <a:latin typeface="Times" charset="0"/>
              </a:rPr>
              <a:t>Natural selection acts on variations</a:t>
            </a:r>
          </a:p>
        </p:txBody>
      </p:sp>
      <p:sp>
        <p:nvSpPr>
          <p:cNvPr id="934924" name="Text Box 12"/>
          <p:cNvSpPr txBox="1">
            <a:spLocks noChangeArrowheads="1"/>
          </p:cNvSpPr>
          <p:nvPr/>
        </p:nvSpPr>
        <p:spPr bwMode="auto">
          <a:xfrm>
            <a:off x="457200" y="1600200"/>
            <a:ext cx="81534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altLang="en-US" sz="3200" dirty="0">
                <a:solidFill>
                  <a:schemeClr val="tx1"/>
                </a:solidFill>
                <a:latin typeface="Times" charset="0"/>
              </a:rPr>
              <a:t> In </a:t>
            </a:r>
            <a:r>
              <a:rPr lang="en-US" altLang="en-US" sz="3200" dirty="0">
                <a:solidFill>
                  <a:srgbClr val="FF0066"/>
                </a:solidFill>
                <a:latin typeface="Times" charset="0"/>
              </a:rPr>
              <a:t>disruptive </a:t>
            </a:r>
            <a:r>
              <a:rPr lang="en-US" altLang="en-US" sz="3200" dirty="0" smtClean="0">
                <a:solidFill>
                  <a:srgbClr val="FF0066"/>
                </a:solidFill>
                <a:latin typeface="Times" charset="0"/>
              </a:rPr>
              <a:t>(diversifying) selection</a:t>
            </a:r>
            <a:r>
              <a:rPr lang="en-US" altLang="en-US" sz="3200" dirty="0">
                <a:solidFill>
                  <a:schemeClr val="tx1"/>
                </a:solidFill>
                <a:latin typeface="Times" charset="0"/>
              </a:rPr>
              <a:t>, individuals with either </a:t>
            </a:r>
            <a:r>
              <a:rPr lang="en-US" altLang="en-US" sz="3200" dirty="0" smtClean="0">
                <a:solidFill>
                  <a:schemeClr val="tx1"/>
                </a:solidFill>
                <a:latin typeface="Times" charset="0"/>
              </a:rPr>
              <a:t>extreme </a:t>
            </a:r>
            <a:r>
              <a:rPr lang="en-US" altLang="en-US" sz="3200" dirty="0">
                <a:solidFill>
                  <a:schemeClr val="tx1"/>
                </a:solidFill>
                <a:latin typeface="Times" charset="0"/>
              </a:rPr>
              <a:t>of a trait’s variation are selected for. </a:t>
            </a:r>
          </a:p>
        </p:txBody>
      </p:sp>
      <p:pic>
        <p:nvPicPr>
          <p:cNvPr id="934925" name="Picture 13" descr="s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8850" y="0"/>
            <a:ext cx="4686300" cy="482600"/>
          </a:xfrm>
          <a:prstGeom prst="rect">
            <a:avLst/>
          </a:prstGeom>
          <a:noFill/>
        </p:spPr>
      </p:pic>
      <p:sp>
        <p:nvSpPr>
          <p:cNvPr id="934927" name="Text Box 15"/>
          <p:cNvSpPr txBox="1">
            <a:spLocks noChangeArrowheads="1"/>
          </p:cNvSpPr>
          <p:nvPr/>
        </p:nvSpPr>
        <p:spPr bwMode="auto">
          <a:xfrm>
            <a:off x="1143000" y="3200400"/>
            <a:ext cx="14478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 altLang="en-US" sz="1600" b="1" i="1" dirty="0">
                <a:solidFill>
                  <a:srgbClr val="140000"/>
                </a:solidFill>
                <a:latin typeface="Times" charset="0"/>
              </a:rPr>
              <a:t>Selection for </a:t>
            </a:r>
          </a:p>
          <a:p>
            <a:pPr>
              <a:lnSpc>
                <a:spcPct val="50000"/>
              </a:lnSpc>
              <a:tabLst>
                <a:tab pos="228600" algn="l"/>
                <a:tab pos="1943100" algn="l"/>
              </a:tabLst>
            </a:pPr>
            <a:r>
              <a:rPr lang="en-US" altLang="en-US" sz="1600" b="1" i="1" dirty="0">
                <a:solidFill>
                  <a:srgbClr val="140000"/>
                </a:solidFill>
                <a:latin typeface="Times" charset="0"/>
              </a:rPr>
              <a:t>light limpets</a:t>
            </a:r>
          </a:p>
        </p:txBody>
      </p:sp>
      <p:sp>
        <p:nvSpPr>
          <p:cNvPr id="934928" name="Text Box 16"/>
          <p:cNvSpPr txBox="1">
            <a:spLocks noChangeArrowheads="1"/>
          </p:cNvSpPr>
          <p:nvPr/>
        </p:nvSpPr>
        <p:spPr bwMode="auto">
          <a:xfrm>
            <a:off x="2895600" y="3200400"/>
            <a:ext cx="11430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 altLang="en-US" sz="1600" b="1" i="1" dirty="0">
                <a:solidFill>
                  <a:srgbClr val="140000"/>
                </a:solidFill>
                <a:latin typeface="Times" charset="0"/>
              </a:rPr>
              <a:t>Normal variation</a:t>
            </a:r>
          </a:p>
        </p:txBody>
      </p:sp>
      <p:sp>
        <p:nvSpPr>
          <p:cNvPr id="934929" name="Text Box 17"/>
          <p:cNvSpPr txBox="1">
            <a:spLocks noChangeArrowheads="1"/>
          </p:cNvSpPr>
          <p:nvPr/>
        </p:nvSpPr>
        <p:spPr bwMode="auto">
          <a:xfrm>
            <a:off x="6019800" y="3276600"/>
            <a:ext cx="14478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 altLang="en-US" sz="1600" b="1" i="1" dirty="0">
                <a:solidFill>
                  <a:srgbClr val="140000"/>
                </a:solidFill>
                <a:latin typeface="Times" charset="0"/>
              </a:rPr>
              <a:t>Selection for </a:t>
            </a:r>
          </a:p>
          <a:p>
            <a:pPr>
              <a:lnSpc>
                <a:spcPct val="50000"/>
              </a:lnSpc>
              <a:tabLst>
                <a:tab pos="228600" algn="l"/>
                <a:tab pos="1943100" algn="l"/>
              </a:tabLst>
            </a:pPr>
            <a:r>
              <a:rPr lang="en-US" altLang="en-US" sz="1600" b="1" i="1" dirty="0">
                <a:solidFill>
                  <a:srgbClr val="140000"/>
                </a:solidFill>
                <a:latin typeface="Times" charset="0"/>
              </a:rPr>
              <a:t>dark limpets</a:t>
            </a:r>
          </a:p>
        </p:txBody>
      </p:sp>
      <p:sp>
        <p:nvSpPr>
          <p:cNvPr id="934934" name="Line 22"/>
          <p:cNvSpPr>
            <a:spLocks noChangeShapeType="1"/>
          </p:cNvSpPr>
          <p:nvPr/>
        </p:nvSpPr>
        <p:spPr bwMode="auto">
          <a:xfrm>
            <a:off x="1905000" y="3657600"/>
            <a:ext cx="304800" cy="1762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934935" name="Line 23"/>
          <p:cNvSpPr>
            <a:spLocks noChangeShapeType="1"/>
          </p:cNvSpPr>
          <p:nvPr/>
        </p:nvSpPr>
        <p:spPr bwMode="auto">
          <a:xfrm>
            <a:off x="3429000" y="3733800"/>
            <a:ext cx="304800" cy="152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934937" name="Line 25"/>
          <p:cNvSpPr>
            <a:spLocks noChangeShapeType="1"/>
          </p:cNvSpPr>
          <p:nvPr/>
        </p:nvSpPr>
        <p:spPr bwMode="auto">
          <a:xfrm flipH="1">
            <a:off x="6477000" y="3657600"/>
            <a:ext cx="265113" cy="4572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934942" name="Picture 30" descr="audio image blue">
            <a:hlinkClick r:id="" action="ppaction://noaction">
              <a:snd r:embed="rId4" name="15-disruptive selection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2133600"/>
            <a:ext cx="354013" cy="354013"/>
          </a:xfrm>
          <a:prstGeom prst="rect">
            <a:avLst/>
          </a:prstGeom>
          <a:noFill/>
        </p:spPr>
      </p:pic>
      <p:pic>
        <p:nvPicPr>
          <p:cNvPr id="934943" name="Picture 31" descr="audio image blue">
            <a:hlinkClick r:id="" action="ppaction://noaction">
              <a:snd r:embed="rId6" name="15-14C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2743200"/>
            <a:ext cx="354013" cy="354013"/>
          </a:xfrm>
          <a:prstGeom prst="rect">
            <a:avLst/>
          </a:prstGeom>
          <a:noFill/>
        </p:spPr>
      </p:pic>
      <p:pic>
        <p:nvPicPr>
          <p:cNvPr id="934944" name="Picture 32" descr="Se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828800" cy="8128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34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34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34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934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93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3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93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93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93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24" grpId="0" autoUpdateAnimBg="0"/>
      <p:bldP spid="934927" grpId="0" autoUpdateAnimBg="0"/>
      <p:bldP spid="934928" grpId="0" autoUpdateAnimBg="0"/>
      <p:bldP spid="934929" grpId="0" autoUpdateAnimBg="0"/>
      <p:bldP spid="934934" grpId="0" animBg="1"/>
      <p:bldP spid="934935" grpId="0" animBg="1"/>
      <p:bldP spid="9349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333399"/>
                </a:solidFill>
              </a:rPr>
              <a:t>C.  Disruptive (Diversifying) Selection</a:t>
            </a:r>
            <a:r>
              <a:rPr lang="en-US" sz="4000" dirty="0" smtClean="0">
                <a:solidFill>
                  <a:srgbClr val="333399"/>
                </a:solidFill>
              </a:rPr>
              <a:t/>
            </a:r>
            <a:br>
              <a:rPr lang="en-US" sz="4000" dirty="0" smtClean="0">
                <a:solidFill>
                  <a:srgbClr val="333399"/>
                </a:solidFill>
              </a:rPr>
            </a:br>
            <a:endParaRPr lang="en-US" sz="4000" dirty="0" smtClean="0">
              <a:solidFill>
                <a:srgbClr val="333399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31543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mtClean="0"/>
              <a:t>1.  </a:t>
            </a:r>
            <a:r>
              <a:rPr lang="en-US" smtClean="0">
                <a:solidFill>
                  <a:srgbClr val="FF00FF"/>
                </a:solidFill>
              </a:rPr>
              <a:t>Natural selection moves characteristics toward both extremes</a:t>
            </a:r>
            <a:r>
              <a:rPr lang="en-US" smtClean="0"/>
              <a:t>, and intermediate phenotypes become rarest.</a:t>
            </a:r>
          </a:p>
          <a:p>
            <a:pPr marL="609600" indent="-609600">
              <a:buFontTx/>
              <a:buNone/>
            </a:pPr>
            <a:r>
              <a:rPr lang="en-US" smtClean="0"/>
              <a:t>	Example:  Populations of West African birds with either large or small, but not intermediate size beaks.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io_ch16_62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1998663"/>
            <a:ext cx="871220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667000" y="21336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Calibri" pitchFamily="34" charset="0"/>
              </a:rPr>
              <a:t>Disruptive Selection</a:t>
            </a:r>
            <a:endParaRPr lang="en-US" altLang="en-US" b="1">
              <a:latin typeface="Calibri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26670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400" b="1">
                <a:latin typeface="Calibri" pitchFamily="34" charset="0"/>
              </a:rPr>
              <a:t>Largest and smallest seeds become more common.</a:t>
            </a:r>
            <a:endParaRPr lang="en-US" altLang="en-US" sz="1200">
              <a:latin typeface="Calibri" pitchFamily="34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 rot="-5400000">
            <a:off x="1809750" y="3579813"/>
            <a:ext cx="16605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300" b="1">
                <a:latin typeface="Calibri" pitchFamily="34" charset="0"/>
              </a:rPr>
              <a:t>Number of Birds</a:t>
            </a:r>
            <a:br>
              <a:rPr lang="en-US" altLang="en-US" sz="1300" b="1">
                <a:latin typeface="Calibri" pitchFamily="34" charset="0"/>
              </a:rPr>
            </a:br>
            <a:r>
              <a:rPr lang="en-US" altLang="en-US" sz="1300" b="1">
                <a:latin typeface="Calibri" pitchFamily="34" charset="0"/>
              </a:rPr>
              <a:t>in Population</a:t>
            </a:r>
            <a:endParaRPr lang="en-US" altLang="en-US" sz="1300">
              <a:latin typeface="Calibri" pitchFamily="34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843213" y="4535488"/>
            <a:ext cx="1295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300" b="1">
                <a:latin typeface="Calibri" pitchFamily="34" charset="0"/>
              </a:rPr>
              <a:t>Beak Size</a:t>
            </a:r>
            <a:endParaRPr lang="en-US" altLang="en-US" sz="1300">
              <a:latin typeface="Calibri" pitchFamily="34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518025" y="3338513"/>
            <a:ext cx="16970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>
                <a:latin typeface="Calibri" pitchFamily="34" charset="0"/>
              </a:rPr>
              <a:t>Population splits into two subgroups specializing in different seeds.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710363" y="4535488"/>
            <a:ext cx="1295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300" b="1">
                <a:latin typeface="Calibri" pitchFamily="34" charset="0"/>
              </a:rPr>
              <a:t>Beak Size</a:t>
            </a:r>
            <a:endParaRPr lang="en-US" altLang="en-US" sz="1300">
              <a:latin typeface="Calibri" pitchFamily="34" charset="0"/>
            </a:endParaRP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title"/>
          </p:nvPr>
        </p:nvSpPr>
        <p:spPr>
          <a:xfrm>
            <a:off x="1371600" y="746125"/>
            <a:ext cx="6296025" cy="396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smtClean="0"/>
              <a:t> Disruptive (Diversifying) Selection Figure 16–8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 rot="-5400000">
            <a:off x="5688012" y="3579813"/>
            <a:ext cx="16605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300" b="1">
                <a:latin typeface="Calibri" pitchFamily="34" charset="0"/>
              </a:rPr>
              <a:t>Number of Birds</a:t>
            </a:r>
            <a:br>
              <a:rPr lang="en-US" altLang="en-US" sz="1300" b="1">
                <a:latin typeface="Calibri" pitchFamily="34" charset="0"/>
              </a:rPr>
            </a:br>
            <a:r>
              <a:rPr lang="en-US" altLang="en-US" sz="1300" b="1">
                <a:latin typeface="Calibri" pitchFamily="34" charset="0"/>
              </a:rPr>
              <a:t>in Population</a:t>
            </a:r>
            <a:endParaRPr lang="en-US" altLang="en-US" sz="1300">
              <a:latin typeface="Calibri" pitchFamily="34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00075" y="30988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 b="1">
                <a:latin typeface="Calibri" pitchFamily="34" charset="0"/>
              </a:rPr>
              <a:t>Key</a:t>
            </a:r>
            <a:endParaRPr lang="en-US" altLang="en-US" sz="1200">
              <a:latin typeface="Calibri" pitchFamily="34" charset="0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965200" y="3349625"/>
            <a:ext cx="14176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altLang="en-US" sz="1300">
                <a:latin typeface="Calibri" pitchFamily="34" charset="0"/>
              </a:rPr>
              <a:t>Low mortality, high fitness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965200" y="3792538"/>
            <a:ext cx="14176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altLang="en-US" sz="1300">
                <a:latin typeface="Calibri" pitchFamily="34" charset="0"/>
              </a:rPr>
              <a:t>High mortality, low fitness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Calibri" pitchFamily="34" charset="0"/>
              </a:rPr>
              <a:t>Section 16-2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5800" y="5029200"/>
            <a:ext cx="502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So what is being selected for here?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91200" y="5105400"/>
            <a:ext cx="2971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Two different extremes, small and large beaks.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Phylogeny of 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 descr="http://kvhs.nbed.nb.ca/gallant/biology/Cladogram_anima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6410325" cy="422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Fossil Record</a:t>
            </a:r>
          </a:p>
          <a:p>
            <a:r>
              <a:rPr lang="en-US" dirty="0" smtClean="0"/>
              <a:t>DNA</a:t>
            </a:r>
          </a:p>
          <a:p>
            <a:r>
              <a:rPr lang="en-US" dirty="0" smtClean="0"/>
              <a:t>Molecular Record</a:t>
            </a:r>
          </a:p>
          <a:p>
            <a:r>
              <a:rPr lang="en-US" dirty="0" smtClean="0"/>
              <a:t>Homology</a:t>
            </a:r>
          </a:p>
          <a:p>
            <a:r>
              <a:rPr lang="en-US" dirty="0" smtClean="0"/>
              <a:t>Embryology</a:t>
            </a:r>
          </a:p>
          <a:p>
            <a:r>
              <a:rPr lang="en-US" dirty="0" err="1" smtClean="0"/>
              <a:t>Vestigual</a:t>
            </a:r>
            <a:r>
              <a:rPr lang="en-US" dirty="0" smtClean="0"/>
              <a:t> Structures</a:t>
            </a:r>
          </a:p>
          <a:p>
            <a:r>
              <a:rPr lang="en-US" dirty="0" smtClean="0"/>
              <a:t>Divergent Evolution</a:t>
            </a:r>
          </a:p>
          <a:p>
            <a:r>
              <a:rPr lang="en-US" dirty="0" smtClean="0"/>
              <a:t>Convergent Evolution</a:t>
            </a:r>
          </a:p>
          <a:p>
            <a:r>
              <a:rPr lang="en-US" dirty="0" smtClean="0"/>
              <a:t>Analogous Functions</a:t>
            </a:r>
          </a:p>
          <a:p>
            <a:r>
              <a:rPr lang="en-US" dirty="0" smtClean="0"/>
              <a:t>Island Pattern of Distribution</a:t>
            </a:r>
          </a:p>
          <a:p>
            <a:r>
              <a:rPr lang="en-US" dirty="0" err="1" smtClean="0"/>
              <a:t>Artifical</a:t>
            </a:r>
            <a:r>
              <a:rPr lang="en-US" dirty="0" smtClean="0"/>
              <a:t> Selection</a:t>
            </a:r>
          </a:p>
          <a:p>
            <a:r>
              <a:rPr lang="en-US" dirty="0" smtClean="0"/>
              <a:t>Miller &amp; Urey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685797"/>
          <a:ext cx="9144000" cy="4652013"/>
        </p:xfrm>
        <a:graphic>
          <a:graphicData uri="http://schemas.openxmlformats.org/drawingml/2006/table">
            <a:tbl>
              <a:tblPr/>
              <a:tblGrid>
                <a:gridCol w="1645920"/>
                <a:gridCol w="1097280"/>
                <a:gridCol w="1188720"/>
                <a:gridCol w="731520"/>
                <a:gridCol w="822960"/>
                <a:gridCol w="731520"/>
                <a:gridCol w="914400"/>
                <a:gridCol w="1371600"/>
                <a:gridCol w="640080"/>
              </a:tblGrid>
              <a:tr h="584983"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Characteristics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Euglena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Mushroom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Crab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Bread Mold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E. coli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Violet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Paramecium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Dog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33"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Unicellular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Times New Roman"/>
                      </a:endParaRP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Times New Roman"/>
                      </a:endParaRP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Times New Roman"/>
                      </a:endParaRP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33"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Multicellular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Times New Roman"/>
                      </a:endParaRP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Times New Roman"/>
                      </a:endParaRP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Times New Roman"/>
                      </a:endParaRP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Times New Roman"/>
                      </a:endParaRP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33"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Autotroph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Times New Roman"/>
                      </a:endParaRP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Times New Roman"/>
                      </a:endParaRP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33"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Heterotroph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Times New Roman"/>
                      </a:endParaRP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Times New Roman"/>
                      </a:endParaRP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Times New Roman"/>
                      </a:endParaRP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Times New Roman"/>
                      </a:endParaRP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Times New Roman"/>
                      </a:endParaRP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Times New Roman"/>
                      </a:endParaRP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33"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Organ systems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Times New Roman"/>
                      </a:endParaRP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Times New Roman"/>
                      </a:endParaRP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Times New Roman"/>
                      </a:endParaRP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Times New Roman"/>
                      </a:endParaRP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33"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Chlorophyll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Times New Roman"/>
                      </a:endParaRP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Times New Roman"/>
                      </a:endParaRP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33"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Cell walls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Times New Roman"/>
                      </a:endParaRP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Times New Roman"/>
                      </a:endParaRP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Times New Roman"/>
                      </a:endParaRP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Times New Roman"/>
                      </a:endParaRP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983"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Walls of cellulose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Times New Roman"/>
                      </a:endParaRP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33"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Walls of chitin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Times New Roman"/>
                      </a:endParaRP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Times New Roman"/>
                      </a:endParaRP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983"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Organelles lack membranes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Times New Roman"/>
                      </a:endParaRP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Times New Roman"/>
                        </a:rPr>
                        <a:t> </a:t>
                      </a:r>
                    </a:p>
                  </a:txBody>
                  <a:tcPr marL="57150" marR="57150" marT="57150" marB="57150">
                    <a:lnL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87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Complete the following table (you may have to look up some organisms):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-295352"/>
            <a:ext cx="4814701" cy="662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Review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US" i="1" dirty="0" err="1"/>
              <a:t>Panthera</a:t>
            </a:r>
            <a:r>
              <a:rPr lang="en-US" i="1" dirty="0"/>
              <a:t> </a:t>
            </a:r>
            <a:r>
              <a:rPr lang="en-US" i="1" dirty="0" err="1"/>
              <a:t>leo</a:t>
            </a:r>
            <a:r>
              <a:rPr lang="en-US" i="1" dirty="0"/>
              <a:t> </a:t>
            </a:r>
            <a:r>
              <a:rPr lang="en-US" dirty="0"/>
              <a:t>(lion), </a:t>
            </a:r>
            <a:r>
              <a:rPr lang="en-US" i="1" dirty="0" err="1"/>
              <a:t>Canis</a:t>
            </a:r>
            <a:r>
              <a:rPr lang="en-US" i="1" dirty="0"/>
              <a:t> </a:t>
            </a:r>
            <a:r>
              <a:rPr lang="en-US" i="1" dirty="0" err="1"/>
              <a:t>latrans</a:t>
            </a:r>
            <a:r>
              <a:rPr lang="en-US" dirty="0"/>
              <a:t> (coyote), </a:t>
            </a:r>
            <a:r>
              <a:rPr lang="en-US" i="1" dirty="0" err="1"/>
              <a:t>Panthera</a:t>
            </a:r>
            <a:r>
              <a:rPr lang="en-US" i="1" dirty="0"/>
              <a:t> </a:t>
            </a:r>
            <a:r>
              <a:rPr lang="en-US" i="1" dirty="0" err="1"/>
              <a:t>tigris</a:t>
            </a:r>
            <a:r>
              <a:rPr lang="en-US" dirty="0"/>
              <a:t> (tiger), and </a:t>
            </a:r>
            <a:r>
              <a:rPr lang="en-US" i="1" dirty="0" err="1"/>
              <a:t>Procyon</a:t>
            </a:r>
            <a:r>
              <a:rPr lang="en-US" i="1" dirty="0"/>
              <a:t> </a:t>
            </a:r>
            <a:r>
              <a:rPr lang="en-US" i="1" dirty="0" err="1"/>
              <a:t>lotor</a:t>
            </a:r>
            <a:r>
              <a:rPr lang="en-US" dirty="0"/>
              <a:t> (</a:t>
            </a:r>
            <a:r>
              <a:rPr lang="en-US" dirty="0" err="1"/>
              <a:t>racoon</a:t>
            </a:r>
            <a:r>
              <a:rPr lang="en-US" dirty="0"/>
              <a:t>) are all members of the order </a:t>
            </a:r>
            <a:r>
              <a:rPr lang="en-US" dirty="0" err="1"/>
              <a:t>Carnivora</a:t>
            </a:r>
            <a:r>
              <a:rPr lang="en-US" dirty="0"/>
              <a:t>. Which two members are the most closely related</a:t>
            </a:r>
            <a:r>
              <a:rPr lang="en-US" dirty="0" smtClean="0"/>
              <a:t>?</a:t>
            </a:r>
          </a:p>
          <a:p>
            <a:r>
              <a:rPr lang="en-US" i="1" dirty="0"/>
              <a:t>Homo</a:t>
            </a:r>
            <a:r>
              <a:rPr lang="en-US" dirty="0"/>
              <a:t> is to genus as </a:t>
            </a:r>
            <a:r>
              <a:rPr lang="en-US" i="1" dirty="0"/>
              <a:t>sapiens</a:t>
            </a:r>
            <a:r>
              <a:rPr lang="en-US" dirty="0"/>
              <a:t> is to _____. </a:t>
            </a:r>
            <a:endParaRPr lang="en-US" dirty="0" smtClean="0"/>
          </a:p>
          <a:p>
            <a:r>
              <a:rPr lang="en-US" dirty="0"/>
              <a:t>What is the relationship between a family and an order</a:t>
            </a:r>
            <a:r>
              <a:rPr lang="en-US" dirty="0" smtClean="0"/>
              <a:t>?</a:t>
            </a:r>
          </a:p>
          <a:p>
            <a:r>
              <a:rPr lang="en-US" dirty="0"/>
              <a:t>If two animals are in the same class, what other categories must they share?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799" y="-304800"/>
            <a:ext cx="5762635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the descriptions below to classify each organism in the correct kingdom:</a:t>
            </a:r>
          </a:p>
          <a:p>
            <a:r>
              <a:rPr lang="en-US" dirty="0"/>
              <a:t>a) </a:t>
            </a:r>
            <a:r>
              <a:rPr lang="en-US" dirty="0" err="1"/>
              <a:t>multicellular</a:t>
            </a:r>
            <a:r>
              <a:rPr lang="en-US" dirty="0"/>
              <a:t>, photosynthetic, cell walls of cellulose.</a:t>
            </a:r>
          </a:p>
          <a:p>
            <a:r>
              <a:rPr lang="en-US" dirty="0"/>
              <a:t>b) Cell wall lacks </a:t>
            </a:r>
            <a:r>
              <a:rPr lang="en-US" dirty="0" err="1"/>
              <a:t>peptidoglycan</a:t>
            </a:r>
            <a:r>
              <a:rPr lang="en-US" dirty="0"/>
              <a:t>, live in extreme environments and survive only in the absence of oxygen.</a:t>
            </a:r>
          </a:p>
          <a:p>
            <a:r>
              <a:rPr lang="en-US" dirty="0"/>
              <a:t>c) unicellular, eukaryotic organisms with chloroplasts.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94456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333399"/>
                </a:solidFill>
              </a:rPr>
              <a:t>II.  Natural Selection on Polygenic Traits </a:t>
            </a:r>
            <a:br>
              <a:rPr lang="en-US" sz="3200" b="1" dirty="0" smtClean="0">
                <a:solidFill>
                  <a:srgbClr val="333399"/>
                </a:solidFill>
              </a:rPr>
            </a:br>
            <a:endParaRPr lang="en-US" sz="3200" b="1" dirty="0" smtClean="0">
              <a:solidFill>
                <a:srgbClr val="333399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Natural selection can affect the distribution of phenotypes in any of </a:t>
            </a:r>
            <a:r>
              <a:rPr lang="en-US" b="1" dirty="0" smtClean="0">
                <a:solidFill>
                  <a:srgbClr val="333399"/>
                </a:solidFill>
              </a:rPr>
              <a:t>three ways</a:t>
            </a:r>
            <a:r>
              <a:rPr lang="en-US" dirty="0" smtClean="0"/>
              <a:t>:  	</a:t>
            </a:r>
          </a:p>
          <a:p>
            <a:pPr>
              <a:buFontTx/>
              <a:buNone/>
            </a:pPr>
            <a:r>
              <a:rPr lang="en-US" dirty="0" smtClean="0"/>
              <a:t>			(1) 	</a:t>
            </a:r>
            <a:r>
              <a:rPr lang="en-US" b="1" dirty="0" smtClean="0">
                <a:solidFill>
                  <a:srgbClr val="FF00FF"/>
                </a:solidFill>
              </a:rPr>
              <a:t>directional selection</a:t>
            </a:r>
          </a:p>
          <a:p>
            <a:pPr>
              <a:buFontTx/>
              <a:buNone/>
            </a:pPr>
            <a:r>
              <a:rPr lang="en-US" dirty="0" smtClean="0"/>
              <a:t>			(2)	</a:t>
            </a:r>
            <a:r>
              <a:rPr lang="en-US" b="1" dirty="0" smtClean="0">
                <a:solidFill>
                  <a:srgbClr val="FF00FF"/>
                </a:solidFill>
              </a:rPr>
              <a:t>stabilizing selection</a:t>
            </a:r>
          </a:p>
          <a:p>
            <a:pPr>
              <a:buFontTx/>
              <a:buNone/>
            </a:pPr>
            <a:r>
              <a:rPr lang="en-US" dirty="0" smtClean="0"/>
              <a:t>			(3)  </a:t>
            </a:r>
            <a:r>
              <a:rPr lang="en-US" b="1" dirty="0" smtClean="0">
                <a:solidFill>
                  <a:srgbClr val="FF00FF"/>
                </a:solidFill>
              </a:rPr>
              <a:t>	disruptive selection.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990600"/>
            <a:ext cx="2895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Stabilizing Selection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2286000"/>
            <a:ext cx="2895600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Directional Selection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3505200"/>
            <a:ext cx="2895600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Disruptive Selection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990600"/>
            <a:ext cx="461665" cy="3505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Types  of  Natural  Selection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2286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Foldable Chapter 15 The Theory of Evolution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7" name="Text Box 7"/>
          <p:cNvSpPr txBox="1">
            <a:spLocks noChangeArrowheads="1"/>
          </p:cNvSpPr>
          <p:nvPr/>
        </p:nvSpPr>
        <p:spPr bwMode="auto">
          <a:xfrm>
            <a:off x="517525" y="5715000"/>
            <a:ext cx="809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hlink"/>
                </a:solidFill>
              </a:rPr>
              <a:t>To return to the chapter summary click escape or close this document.</a:t>
            </a:r>
          </a:p>
        </p:txBody>
      </p:sp>
      <p:pic>
        <p:nvPicPr>
          <p:cNvPr id="896008" name="Picture 8" descr="transparencies wo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9450" y="38100"/>
            <a:ext cx="2705100" cy="431800"/>
          </a:xfrm>
          <a:prstGeom prst="rect">
            <a:avLst/>
          </a:prstGeom>
          <a:noFill/>
        </p:spPr>
      </p:pic>
      <p:pic>
        <p:nvPicPr>
          <p:cNvPr id="896011" name="Picture 11" descr="S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709613"/>
          </a:xfrm>
          <a:prstGeom prst="rect">
            <a:avLst/>
          </a:prstGeom>
          <a:noFill/>
        </p:spPr>
      </p:pic>
      <p:pic>
        <p:nvPicPr>
          <p:cNvPr id="896013" name="Picture 13" descr="BCT-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9600" y="762000"/>
            <a:ext cx="2814638" cy="4953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53200" y="685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 115 NB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685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a picture</a:t>
            </a:r>
          </a:p>
          <a:p>
            <a:r>
              <a:rPr lang="en-US" dirty="0" smtClean="0"/>
              <a:t>Describe the Selection</a:t>
            </a:r>
          </a:p>
          <a:p>
            <a:r>
              <a:rPr lang="en-US" dirty="0" smtClean="0"/>
              <a:t>Give an Example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1295400"/>
            <a:ext cx="461665" cy="36459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Types of Natural Selection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887" name="Picture 23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743200"/>
            <a:ext cx="6019800" cy="2933700"/>
          </a:xfrm>
          <a:prstGeom prst="rect">
            <a:avLst/>
          </a:prstGeom>
          <a:noFill/>
        </p:spPr>
      </p:pic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64363"/>
            <a:ext cx="8229600" cy="198437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z="1400" b="1" dirty="0"/>
              <a:t>Section 15.2 Summary– pages 404-413</a:t>
            </a:r>
          </a:p>
        </p:txBody>
      </p:sp>
      <p:sp>
        <p:nvSpPr>
          <p:cNvPr id="932877" name="Text Box 13"/>
          <p:cNvSpPr txBox="1">
            <a:spLocks noChangeArrowheads="1"/>
          </p:cNvSpPr>
          <p:nvPr/>
        </p:nvSpPr>
        <p:spPr bwMode="auto">
          <a:xfrm>
            <a:off x="609600" y="1698625"/>
            <a:ext cx="81534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altLang="en-US" sz="32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altLang="en-US" sz="3200" dirty="0">
                <a:solidFill>
                  <a:srgbClr val="FF0066"/>
                </a:solidFill>
                <a:latin typeface="Times" charset="0"/>
              </a:rPr>
              <a:t>Stabilizing selection</a:t>
            </a:r>
            <a:r>
              <a:rPr lang="en-US" altLang="en-US" sz="3200" dirty="0">
                <a:solidFill>
                  <a:schemeClr val="tx1"/>
                </a:solidFill>
                <a:latin typeface="Times" charset="0"/>
              </a:rPr>
              <a:t> is a natural selection that </a:t>
            </a:r>
            <a:r>
              <a:rPr lang="en-US" altLang="en-US" sz="3200" dirty="0" smtClean="0">
                <a:solidFill>
                  <a:schemeClr val="tx1"/>
                </a:solidFill>
                <a:latin typeface="Times" charset="0"/>
              </a:rPr>
              <a:t>favors </a:t>
            </a:r>
            <a:r>
              <a:rPr lang="en-US" altLang="en-US" sz="3200" dirty="0">
                <a:solidFill>
                  <a:schemeClr val="tx1"/>
                </a:solidFill>
                <a:latin typeface="Times" charset="0"/>
              </a:rPr>
              <a:t>average individuals in a population. </a:t>
            </a:r>
          </a:p>
        </p:txBody>
      </p:sp>
      <p:pic>
        <p:nvPicPr>
          <p:cNvPr id="932878" name="Picture 14" descr="s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8850" y="0"/>
            <a:ext cx="4686300" cy="482600"/>
          </a:xfrm>
          <a:prstGeom prst="rect">
            <a:avLst/>
          </a:prstGeom>
          <a:noFill/>
        </p:spPr>
      </p:pic>
      <p:sp>
        <p:nvSpPr>
          <p:cNvPr id="932880" name="Text Box 16"/>
          <p:cNvSpPr txBox="1">
            <a:spLocks noChangeArrowheads="1"/>
          </p:cNvSpPr>
          <p:nvPr/>
        </p:nvSpPr>
        <p:spPr bwMode="auto">
          <a:xfrm>
            <a:off x="1295400" y="3048000"/>
            <a:ext cx="2438400" cy="1041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 altLang="en-US" sz="2400" b="1" i="1" dirty="0">
                <a:solidFill>
                  <a:srgbClr val="140000"/>
                </a:solidFill>
                <a:latin typeface="Times" charset="0"/>
              </a:rPr>
              <a:t>Selection for </a:t>
            </a:r>
          </a:p>
          <a:p>
            <a:pPr>
              <a:lnSpc>
                <a:spcPct val="40000"/>
              </a:lnSpc>
              <a:tabLst>
                <a:tab pos="228600" algn="l"/>
                <a:tab pos="1943100" algn="l"/>
              </a:tabLst>
            </a:pPr>
            <a:r>
              <a:rPr lang="en-US" altLang="en-US" sz="2400" b="1" i="1" dirty="0">
                <a:solidFill>
                  <a:srgbClr val="140000"/>
                </a:solidFill>
                <a:latin typeface="Times" charset="0"/>
              </a:rPr>
              <a:t>average size </a:t>
            </a:r>
          </a:p>
          <a:p>
            <a:pPr>
              <a:lnSpc>
                <a:spcPct val="50000"/>
              </a:lnSpc>
              <a:tabLst>
                <a:tab pos="228600" algn="l"/>
                <a:tab pos="1943100" algn="l"/>
              </a:tabLst>
            </a:pPr>
            <a:r>
              <a:rPr lang="en-US" altLang="en-US" sz="2400" b="1" i="1" dirty="0">
                <a:solidFill>
                  <a:srgbClr val="140000"/>
                </a:solidFill>
                <a:latin typeface="Times" charset="0"/>
              </a:rPr>
              <a:t>spiders</a:t>
            </a:r>
            <a:r>
              <a:rPr lang="en-US" altLang="en-US" sz="2400" dirty="0">
                <a:solidFill>
                  <a:schemeClr val="tx1"/>
                </a:solidFill>
                <a:latin typeface="Times" charset="0"/>
              </a:rPr>
              <a:t> </a:t>
            </a:r>
          </a:p>
        </p:txBody>
      </p:sp>
      <p:sp>
        <p:nvSpPr>
          <p:cNvPr id="932881" name="Text Box 17"/>
          <p:cNvSpPr txBox="1">
            <a:spLocks noChangeArrowheads="1"/>
          </p:cNvSpPr>
          <p:nvPr/>
        </p:nvSpPr>
        <p:spPr bwMode="auto">
          <a:xfrm>
            <a:off x="5257800" y="3124200"/>
            <a:ext cx="1828800" cy="74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 altLang="en-US" sz="2400" b="1" i="1" dirty="0">
                <a:solidFill>
                  <a:srgbClr val="140000"/>
                </a:solidFill>
                <a:latin typeface="Times" charset="0"/>
              </a:rPr>
              <a:t>Normal variation</a:t>
            </a:r>
            <a:r>
              <a:rPr lang="en-US" altLang="en-US" sz="2400" dirty="0">
                <a:solidFill>
                  <a:schemeClr val="tx1"/>
                </a:solidFill>
                <a:latin typeface="Times" charset="0"/>
              </a:rPr>
              <a:t> </a:t>
            </a:r>
          </a:p>
        </p:txBody>
      </p:sp>
      <p:sp>
        <p:nvSpPr>
          <p:cNvPr id="932882" name="Line 18"/>
          <p:cNvSpPr>
            <a:spLocks noChangeShapeType="1"/>
          </p:cNvSpPr>
          <p:nvPr/>
        </p:nvSpPr>
        <p:spPr bwMode="auto">
          <a:xfrm>
            <a:off x="2438400" y="3657600"/>
            <a:ext cx="91440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932884" name="Line 20"/>
          <p:cNvSpPr>
            <a:spLocks noChangeShapeType="1"/>
          </p:cNvSpPr>
          <p:nvPr/>
        </p:nvSpPr>
        <p:spPr bwMode="auto">
          <a:xfrm flipH="1">
            <a:off x="5410200" y="3581400"/>
            <a:ext cx="452438" cy="6858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932888" name="Picture 24" descr="audio image blue">
            <a:hlinkClick r:id="" action="ppaction://noaction">
              <a:snd r:embed="rId4" name="15-stabilizing selection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2286000"/>
            <a:ext cx="354013" cy="354013"/>
          </a:xfrm>
          <a:prstGeom prst="rect">
            <a:avLst/>
          </a:prstGeom>
          <a:noFill/>
        </p:spPr>
      </p:pic>
      <p:pic>
        <p:nvPicPr>
          <p:cNvPr id="932889" name="Picture 25" descr="audio image blue">
            <a:hlinkClick r:id="" action="ppaction://noaction">
              <a:snd r:embed="rId6" name="15-14A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2971800"/>
            <a:ext cx="354013" cy="354013"/>
          </a:xfrm>
          <a:prstGeom prst="rect">
            <a:avLst/>
          </a:prstGeom>
          <a:noFill/>
        </p:spPr>
      </p:pic>
      <p:sp>
        <p:nvSpPr>
          <p:cNvPr id="932890" name="Text Box 26"/>
          <p:cNvSpPr txBox="1">
            <a:spLocks noChangeArrowheads="1"/>
          </p:cNvSpPr>
          <p:nvPr/>
        </p:nvSpPr>
        <p:spPr bwMode="auto">
          <a:xfrm>
            <a:off x="565150" y="1014413"/>
            <a:ext cx="70421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chemeClr val="tx2"/>
                </a:solidFill>
                <a:latin typeface="Times" charset="0"/>
              </a:rPr>
              <a:t>Natural selection acts on variations</a:t>
            </a:r>
          </a:p>
        </p:txBody>
      </p:sp>
      <p:pic>
        <p:nvPicPr>
          <p:cNvPr id="932891" name="Picture 27" descr="Se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828800" cy="8128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3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3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3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93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93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93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93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77" grpId="0" autoUpdateAnimBg="0"/>
      <p:bldP spid="932880" grpId="0" autoUpdateAnimBg="0"/>
      <p:bldP spid="932881" grpId="0" autoUpdateAnimBg="0"/>
      <p:bldP spid="932882" grpId="0" animBg="1"/>
      <p:bldP spid="9328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39763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333399"/>
                </a:solidFill>
              </a:rPr>
              <a:t>B.  Stabilizing Selection</a:t>
            </a:r>
            <a:r>
              <a:rPr lang="en-US" sz="4000" dirty="0" smtClean="0">
                <a:solidFill>
                  <a:srgbClr val="333399"/>
                </a:solidFill>
              </a:rPr>
              <a:t/>
            </a:r>
            <a:br>
              <a:rPr lang="en-US" sz="4000" dirty="0" smtClean="0">
                <a:solidFill>
                  <a:srgbClr val="333399"/>
                </a:solidFill>
              </a:rPr>
            </a:br>
            <a:endParaRPr lang="en-US" sz="4000" dirty="0" smtClean="0">
              <a:solidFill>
                <a:srgbClr val="333399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686800" cy="2209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dirty="0" smtClean="0"/>
              <a:t>1.  </a:t>
            </a:r>
            <a:r>
              <a:rPr lang="en-US" dirty="0" smtClean="0">
                <a:solidFill>
                  <a:srgbClr val="FF00FF"/>
                </a:solidFill>
              </a:rPr>
              <a:t>Intermediate characteristics are favored.</a:t>
            </a:r>
          </a:p>
          <a:p>
            <a:pPr marL="609600" indent="-609600">
              <a:buFontTx/>
              <a:buNone/>
            </a:pPr>
            <a:r>
              <a:rPr lang="en-US" dirty="0" smtClean="0"/>
              <a:t>	Examples:  Human babies with very high or very low birth weights have lower survival than babies with intermediate weights.</a:t>
            </a:r>
          </a:p>
        </p:txBody>
      </p:sp>
      <p:pic>
        <p:nvPicPr>
          <p:cNvPr id="7172" name="Picture 6" descr="13-26-L3-NatSelec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7432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io_ch16_620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6A6B"/>
              </a:clrFrom>
              <a:clrTo>
                <a:srgbClr val="006A6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371600"/>
            <a:ext cx="444182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14400" y="19812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600" b="1" dirty="0">
                <a:latin typeface="Calibri" pitchFamily="34" charset="0"/>
              </a:rPr>
              <a:t>Key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 rot="-5361417">
            <a:off x="1383506" y="4115594"/>
            <a:ext cx="2452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400" b="1" dirty="0">
                <a:latin typeface="Calibri" pitchFamily="34" charset="0"/>
              </a:rPr>
              <a:t>Percentage of Population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695575" y="551815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b="1" dirty="0">
                <a:latin typeface="Calibri" pitchFamily="34" charset="0"/>
              </a:rPr>
              <a:t>Birth Weight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486400" y="1371600"/>
            <a:ext cx="3048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Calibri" pitchFamily="34" charset="0"/>
              </a:rPr>
              <a:t>Selection against both extremes keep curve narrow and in same place.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title"/>
          </p:nvPr>
        </p:nvSpPr>
        <p:spPr>
          <a:xfrm>
            <a:off x="1517650" y="381000"/>
            <a:ext cx="6330950" cy="396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dirty="0" smtClean="0"/>
              <a:t>Stabilizing Selection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r>
              <a:rPr lang="en-US" altLang="en-US" sz="3200" dirty="0" smtClean="0"/>
              <a:t>Figure 16–7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b="1" dirty="0">
                <a:solidFill>
                  <a:schemeClr val="bg1"/>
                </a:solidFill>
                <a:latin typeface="Calibri" pitchFamily="34" charset="0"/>
              </a:rPr>
              <a:t>Section 16-2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295400" y="2209800"/>
            <a:ext cx="14176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1400" dirty="0">
                <a:latin typeface="Calibri" pitchFamily="34" charset="0"/>
              </a:rPr>
              <a:t>Low mortality, high fitness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295400" y="2743200"/>
            <a:ext cx="14176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1400" dirty="0">
                <a:latin typeface="Calibri" pitchFamily="34" charset="0"/>
              </a:rPr>
              <a:t>High mortality, low fitness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381000" y="1371600"/>
            <a:ext cx="4432300" cy="506413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1295400" y="1447800"/>
            <a:ext cx="240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b="1" dirty="0">
                <a:solidFill>
                  <a:schemeClr val="bg1"/>
                </a:solidFill>
                <a:latin typeface="Calibri" pitchFamily="34" charset="0"/>
              </a:rPr>
              <a:t>Stabilizing Selection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86400" y="4648200"/>
            <a:ext cx="2971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So average birth weight is most beneficial for a child’s survival.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62600" y="3276600"/>
            <a:ext cx="3048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latin typeface="Calibri" pitchFamily="34" charset="0"/>
              </a:rPr>
              <a:t>Sooooo</a:t>
            </a:r>
            <a:r>
              <a:rPr lang="en-US" dirty="0">
                <a:latin typeface="Calibri" pitchFamily="34" charset="0"/>
              </a:rPr>
              <a:t>…what does it mean?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build="p"/>
      <p:bldP spid="13" grpId="0" build="p"/>
      <p:bldP spid="1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604</Words>
  <Application>Microsoft Office PowerPoint</Application>
  <PresentationFormat>On-screen Show (4:3)</PresentationFormat>
  <Paragraphs>192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Natural Selection</vt:lpstr>
      <vt:lpstr>Review Phylogeny</vt:lpstr>
      <vt:lpstr>Slide 3</vt:lpstr>
      <vt:lpstr>II.  Natural Selection on Polygenic Traits  </vt:lpstr>
      <vt:lpstr>Slide 5</vt:lpstr>
      <vt:lpstr>Slide 6</vt:lpstr>
      <vt:lpstr>Section 15.2 Summary– pages 404-413</vt:lpstr>
      <vt:lpstr>B.  Stabilizing Selection </vt:lpstr>
      <vt:lpstr>Stabilizing Selection  Figure 16–7</vt:lpstr>
      <vt:lpstr>Section 15.2 Summary– pages 404-413</vt:lpstr>
      <vt:lpstr>A.  Directional Selection</vt:lpstr>
      <vt:lpstr>Directional Selection  Figure 16–6</vt:lpstr>
      <vt:lpstr>Section 15.2 Summary– pages 404-413</vt:lpstr>
      <vt:lpstr>C.  Disruptive (Diversifying) Selection </vt:lpstr>
      <vt:lpstr> Disruptive (Diversifying) Selection Figure 16–8</vt:lpstr>
      <vt:lpstr>Phylogeny of Humans</vt:lpstr>
      <vt:lpstr>Evidence for Evolution</vt:lpstr>
      <vt:lpstr>Slide 18</vt:lpstr>
      <vt:lpstr>Slide 19</vt:lpstr>
      <vt:lpstr>Slide 20</vt:lpstr>
      <vt:lpstr>Slide 21</vt:lpstr>
      <vt:lpstr>Embryology</vt:lpstr>
    </vt:vector>
  </TitlesOfParts>
  <Company>Washington Unified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Selection</dc:title>
  <dc:creator>Administrator</dc:creator>
  <cp:lastModifiedBy>Administrator</cp:lastModifiedBy>
  <cp:revision>21</cp:revision>
  <dcterms:created xsi:type="dcterms:W3CDTF">2011-11-01T14:11:53Z</dcterms:created>
  <dcterms:modified xsi:type="dcterms:W3CDTF">2011-11-01T22:12:26Z</dcterms:modified>
</cp:coreProperties>
</file>