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58" r:id="rId7"/>
    <p:sldId id="263" r:id="rId8"/>
    <p:sldId id="259"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3" d="100"/>
          <a:sy n="93" d="100"/>
        </p:scale>
        <p:origin x="-90" y="-282"/>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D91026E-14D6-44DD-9702-F34626B985D6}" type="datetimeFigureOut">
              <a:rPr lang="en-US" smtClean="0"/>
              <a:pPr/>
              <a:t>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7B39D-E72C-4C9B-BC26-E51FE6C6558B}" type="slidenum">
              <a:rPr lang="en-US" smtClean="0"/>
              <a:pPr/>
              <a:t>‹#›</a:t>
            </a:fld>
            <a:endParaRPr lang="en-US"/>
          </a:p>
        </p:txBody>
      </p:sp>
    </p:spTree>
    <p:extLst>
      <p:ext uri="{BB962C8B-B14F-4D97-AF65-F5344CB8AC3E}">
        <p14:creationId xmlns:p14="http://schemas.microsoft.com/office/powerpoint/2010/main" xmlns="" val="34031030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91026E-14D6-44DD-9702-F34626B985D6}" type="datetimeFigureOut">
              <a:rPr lang="en-US" smtClean="0"/>
              <a:pPr/>
              <a:t>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7B39D-E72C-4C9B-BC26-E51FE6C6558B}" type="slidenum">
              <a:rPr lang="en-US" smtClean="0"/>
              <a:pPr/>
              <a:t>‹#›</a:t>
            </a:fld>
            <a:endParaRPr lang="en-US"/>
          </a:p>
        </p:txBody>
      </p:sp>
    </p:spTree>
    <p:extLst>
      <p:ext uri="{BB962C8B-B14F-4D97-AF65-F5344CB8AC3E}">
        <p14:creationId xmlns:p14="http://schemas.microsoft.com/office/powerpoint/2010/main" xmlns="" val="2485857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91026E-14D6-44DD-9702-F34626B985D6}" type="datetimeFigureOut">
              <a:rPr lang="en-US" smtClean="0"/>
              <a:pPr/>
              <a:t>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7B39D-E72C-4C9B-BC26-E51FE6C6558B}" type="slidenum">
              <a:rPr lang="en-US" smtClean="0"/>
              <a:pPr/>
              <a:t>‹#›</a:t>
            </a:fld>
            <a:endParaRPr lang="en-US"/>
          </a:p>
        </p:txBody>
      </p:sp>
    </p:spTree>
    <p:extLst>
      <p:ext uri="{BB962C8B-B14F-4D97-AF65-F5344CB8AC3E}">
        <p14:creationId xmlns:p14="http://schemas.microsoft.com/office/powerpoint/2010/main" xmlns="" val="261394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91026E-14D6-44DD-9702-F34626B985D6}" type="datetimeFigureOut">
              <a:rPr lang="en-US" smtClean="0"/>
              <a:pPr/>
              <a:t>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7B39D-E72C-4C9B-BC26-E51FE6C6558B}" type="slidenum">
              <a:rPr lang="en-US" smtClean="0"/>
              <a:pPr/>
              <a:t>‹#›</a:t>
            </a:fld>
            <a:endParaRPr lang="en-US"/>
          </a:p>
        </p:txBody>
      </p:sp>
    </p:spTree>
    <p:extLst>
      <p:ext uri="{BB962C8B-B14F-4D97-AF65-F5344CB8AC3E}">
        <p14:creationId xmlns:p14="http://schemas.microsoft.com/office/powerpoint/2010/main" xmlns="" val="36738838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91026E-14D6-44DD-9702-F34626B985D6}" type="datetimeFigureOut">
              <a:rPr lang="en-US" smtClean="0"/>
              <a:pPr/>
              <a:t>1/5/2012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A7B39D-E72C-4C9B-BC26-E51FE6C6558B}" type="slidenum">
              <a:rPr lang="en-US" smtClean="0"/>
              <a:pPr/>
              <a:t>‹#›</a:t>
            </a:fld>
            <a:endParaRPr lang="en-US"/>
          </a:p>
        </p:txBody>
      </p:sp>
    </p:spTree>
    <p:extLst>
      <p:ext uri="{BB962C8B-B14F-4D97-AF65-F5344CB8AC3E}">
        <p14:creationId xmlns:p14="http://schemas.microsoft.com/office/powerpoint/2010/main" xmlns="" val="36290911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D91026E-14D6-44DD-9702-F34626B985D6}" type="datetimeFigureOut">
              <a:rPr lang="en-US" smtClean="0"/>
              <a:pPr/>
              <a:t>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A7B39D-E72C-4C9B-BC26-E51FE6C6558B}" type="slidenum">
              <a:rPr lang="en-US" smtClean="0"/>
              <a:pPr/>
              <a:t>‹#›</a:t>
            </a:fld>
            <a:endParaRPr lang="en-US"/>
          </a:p>
        </p:txBody>
      </p:sp>
    </p:spTree>
    <p:extLst>
      <p:ext uri="{BB962C8B-B14F-4D97-AF65-F5344CB8AC3E}">
        <p14:creationId xmlns:p14="http://schemas.microsoft.com/office/powerpoint/2010/main" xmlns="" val="2792162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91026E-14D6-44DD-9702-F34626B985D6}" type="datetimeFigureOut">
              <a:rPr lang="en-US" smtClean="0"/>
              <a:pPr/>
              <a:t>1/5/2012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A7B39D-E72C-4C9B-BC26-E51FE6C6558B}" type="slidenum">
              <a:rPr lang="en-US" smtClean="0"/>
              <a:pPr/>
              <a:t>‹#›</a:t>
            </a:fld>
            <a:endParaRPr lang="en-US"/>
          </a:p>
        </p:txBody>
      </p:sp>
    </p:spTree>
    <p:extLst>
      <p:ext uri="{BB962C8B-B14F-4D97-AF65-F5344CB8AC3E}">
        <p14:creationId xmlns:p14="http://schemas.microsoft.com/office/powerpoint/2010/main" xmlns="" val="1103005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91026E-14D6-44DD-9702-F34626B985D6}" type="datetimeFigureOut">
              <a:rPr lang="en-US" smtClean="0"/>
              <a:pPr/>
              <a:t>1/5/2012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A7B39D-E72C-4C9B-BC26-E51FE6C6558B}" type="slidenum">
              <a:rPr lang="en-US" smtClean="0"/>
              <a:pPr/>
              <a:t>‹#›</a:t>
            </a:fld>
            <a:endParaRPr lang="en-US"/>
          </a:p>
        </p:txBody>
      </p:sp>
    </p:spTree>
    <p:extLst>
      <p:ext uri="{BB962C8B-B14F-4D97-AF65-F5344CB8AC3E}">
        <p14:creationId xmlns:p14="http://schemas.microsoft.com/office/powerpoint/2010/main" xmlns="" val="31097425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91026E-14D6-44DD-9702-F34626B985D6}" type="datetimeFigureOut">
              <a:rPr lang="en-US" smtClean="0"/>
              <a:pPr/>
              <a:t>1/5/2012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A7B39D-E72C-4C9B-BC26-E51FE6C6558B}" type="slidenum">
              <a:rPr lang="en-US" smtClean="0"/>
              <a:pPr/>
              <a:t>‹#›</a:t>
            </a:fld>
            <a:endParaRPr lang="en-US"/>
          </a:p>
        </p:txBody>
      </p:sp>
    </p:spTree>
    <p:extLst>
      <p:ext uri="{BB962C8B-B14F-4D97-AF65-F5344CB8AC3E}">
        <p14:creationId xmlns:p14="http://schemas.microsoft.com/office/powerpoint/2010/main" xmlns="" val="1048281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91026E-14D6-44DD-9702-F34626B985D6}" type="datetimeFigureOut">
              <a:rPr lang="en-US" smtClean="0"/>
              <a:pPr/>
              <a:t>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A7B39D-E72C-4C9B-BC26-E51FE6C6558B}" type="slidenum">
              <a:rPr lang="en-US" smtClean="0"/>
              <a:pPr/>
              <a:t>‹#›</a:t>
            </a:fld>
            <a:endParaRPr lang="en-US"/>
          </a:p>
        </p:txBody>
      </p:sp>
    </p:spTree>
    <p:extLst>
      <p:ext uri="{BB962C8B-B14F-4D97-AF65-F5344CB8AC3E}">
        <p14:creationId xmlns:p14="http://schemas.microsoft.com/office/powerpoint/2010/main" xmlns="" val="3112685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91026E-14D6-44DD-9702-F34626B985D6}" type="datetimeFigureOut">
              <a:rPr lang="en-US" smtClean="0"/>
              <a:pPr/>
              <a:t>1/5/2012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A7B39D-E72C-4C9B-BC26-E51FE6C6558B}" type="slidenum">
              <a:rPr lang="en-US" smtClean="0"/>
              <a:pPr/>
              <a:t>‹#›</a:t>
            </a:fld>
            <a:endParaRPr lang="en-US"/>
          </a:p>
        </p:txBody>
      </p:sp>
    </p:spTree>
    <p:extLst>
      <p:ext uri="{BB962C8B-B14F-4D97-AF65-F5344CB8AC3E}">
        <p14:creationId xmlns:p14="http://schemas.microsoft.com/office/powerpoint/2010/main" xmlns="" val="1724217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91026E-14D6-44DD-9702-F34626B985D6}" type="datetimeFigureOut">
              <a:rPr lang="en-US" smtClean="0"/>
              <a:pPr/>
              <a:t>1/5/2012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A7B39D-E72C-4C9B-BC26-E51FE6C6558B}" type="slidenum">
              <a:rPr lang="en-US" smtClean="0"/>
              <a:pPr/>
              <a:t>‹#›</a:t>
            </a:fld>
            <a:endParaRPr lang="en-US"/>
          </a:p>
        </p:txBody>
      </p:sp>
    </p:spTree>
    <p:extLst>
      <p:ext uri="{BB962C8B-B14F-4D97-AF65-F5344CB8AC3E}">
        <p14:creationId xmlns:p14="http://schemas.microsoft.com/office/powerpoint/2010/main" xmlns="" val="30582583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Day 3 AP Biology Review</a:t>
            </a:r>
            <a:endParaRPr lang="en-US" dirty="0"/>
          </a:p>
        </p:txBody>
      </p:sp>
      <p:sp>
        <p:nvSpPr>
          <p:cNvPr id="3" name="Subtitle 2"/>
          <p:cNvSpPr>
            <a:spLocks noGrp="1"/>
          </p:cNvSpPr>
          <p:nvPr>
            <p:ph type="subTitle" idx="1"/>
          </p:nvPr>
        </p:nvSpPr>
        <p:spPr/>
        <p:txBody>
          <a:bodyPr>
            <a:normAutofit fontScale="92500" lnSpcReduction="20000"/>
          </a:bodyPr>
          <a:lstStyle/>
          <a:p>
            <a:r>
              <a:rPr lang="en-US" dirty="0" smtClean="0"/>
              <a:t>Vocabulary Mania  </a:t>
            </a:r>
          </a:p>
          <a:p>
            <a:r>
              <a:rPr lang="en-US" dirty="0" smtClean="0"/>
              <a:t>Quiz at least three people with your vocabulary cards, then start your quick write.</a:t>
            </a:r>
            <a:endParaRPr lang="en-US" dirty="0"/>
          </a:p>
        </p:txBody>
      </p:sp>
    </p:spTree>
    <p:extLst>
      <p:ext uri="{BB962C8B-B14F-4D97-AF65-F5344CB8AC3E}">
        <p14:creationId xmlns:p14="http://schemas.microsoft.com/office/powerpoint/2010/main" xmlns="" val="26101179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Quick Write</a:t>
            </a:r>
            <a:endParaRPr lang="en-US" dirty="0"/>
          </a:p>
        </p:txBody>
      </p:sp>
      <p:sp>
        <p:nvSpPr>
          <p:cNvPr id="3" name="Content Placeholder 2"/>
          <p:cNvSpPr>
            <a:spLocks noGrp="1"/>
          </p:cNvSpPr>
          <p:nvPr>
            <p:ph idx="1"/>
          </p:nvPr>
        </p:nvSpPr>
        <p:spPr>
          <a:xfrm>
            <a:off x="0" y="914400"/>
            <a:ext cx="9144000" cy="5211763"/>
          </a:xfrm>
        </p:spPr>
        <p:txBody>
          <a:bodyPr>
            <a:normAutofit fontScale="92500"/>
          </a:bodyPr>
          <a:lstStyle/>
          <a:p>
            <a:r>
              <a:rPr lang="en-US" dirty="0" smtClean="0"/>
              <a:t>Theme: </a:t>
            </a:r>
            <a:r>
              <a:rPr lang="en-US" dirty="0" smtClean="0"/>
              <a:t>Energy Transfer </a:t>
            </a:r>
          </a:p>
          <a:p>
            <a:pPr lvl="1"/>
            <a:r>
              <a:rPr lang="en-US" dirty="0" smtClean="0"/>
              <a:t>Photosynthesis</a:t>
            </a:r>
          </a:p>
          <a:p>
            <a:pPr lvl="1"/>
            <a:r>
              <a:rPr lang="en-US" dirty="0" smtClean="0"/>
              <a:t>Cellular Respiration</a:t>
            </a:r>
          </a:p>
          <a:p>
            <a:pPr lvl="1"/>
            <a:r>
              <a:rPr lang="en-US" dirty="0" smtClean="0"/>
              <a:t>Food Web</a:t>
            </a:r>
          </a:p>
          <a:p>
            <a:r>
              <a:rPr lang="en-US" dirty="0" smtClean="0"/>
              <a:t>Theme: </a:t>
            </a:r>
            <a:r>
              <a:rPr lang="en-US" dirty="0" smtClean="0"/>
              <a:t>Regulatory Mechanisms</a:t>
            </a:r>
          </a:p>
          <a:p>
            <a:pPr lvl="1"/>
            <a:r>
              <a:rPr lang="en-US" dirty="0" smtClean="0"/>
              <a:t>Feedback mechanisms</a:t>
            </a:r>
          </a:p>
          <a:p>
            <a:pPr lvl="2"/>
            <a:r>
              <a:rPr lang="en-US" dirty="0" smtClean="0"/>
              <a:t>Negative- cell signals for ATP, when has enough send signal to stop</a:t>
            </a:r>
          </a:p>
          <a:p>
            <a:pPr lvl="2"/>
            <a:r>
              <a:rPr lang="en-US" dirty="0" smtClean="0"/>
              <a:t>Positive – blood clotting, Oxytocin, uterine contraction &amp; “milk let down”</a:t>
            </a:r>
          </a:p>
          <a:p>
            <a:pPr marL="971550" lvl="1" indent="-457200"/>
            <a:r>
              <a:rPr lang="en-US" dirty="0" smtClean="0"/>
              <a:t>Energy exercise, increase conversion of sugar for fuel</a:t>
            </a:r>
          </a:p>
          <a:p>
            <a:pPr marL="971550" lvl="1" indent="-457200"/>
            <a:r>
              <a:rPr lang="en-US" dirty="0" smtClean="0"/>
              <a:t>Sleep energy is stored</a:t>
            </a:r>
            <a:endParaRPr lang="en-US" dirty="0"/>
          </a:p>
        </p:txBody>
      </p:sp>
    </p:spTree>
    <p:extLst>
      <p:ext uri="{BB962C8B-B14F-4D97-AF65-F5344CB8AC3E}">
        <p14:creationId xmlns:p14="http://schemas.microsoft.com/office/powerpoint/2010/main" xmlns="" val="4566228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Energy</a:t>
            </a:r>
            <a:endParaRPr lang="en-US" dirty="0"/>
          </a:p>
        </p:txBody>
      </p:sp>
      <p:sp>
        <p:nvSpPr>
          <p:cNvPr id="3" name="Content Placeholder 2"/>
          <p:cNvSpPr>
            <a:spLocks noGrp="1"/>
          </p:cNvSpPr>
          <p:nvPr>
            <p:ph idx="1"/>
          </p:nvPr>
        </p:nvSpPr>
        <p:spPr/>
        <p:txBody>
          <a:bodyPr/>
          <a:lstStyle/>
          <a:p>
            <a:r>
              <a:rPr lang="en-US" dirty="0" smtClean="0"/>
              <a:t>Life requires energy.  In a short essay (100 – 150 words), describe the basic principles of bioenergetics in an animal cell.  How is the flow and transformation of energy different in a photosynthesizing cell? Include the role of ATP and enzymes in your discussion.</a:t>
            </a:r>
            <a:endParaRPr lang="en-US" dirty="0"/>
          </a:p>
        </p:txBody>
      </p:sp>
    </p:spTree>
    <p:extLst>
      <p:ext uri="{BB962C8B-B14F-4D97-AF65-F5344CB8AC3E}">
        <p14:creationId xmlns:p14="http://schemas.microsoft.com/office/powerpoint/2010/main" xmlns="" val="3847948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9236"/>
            <a:ext cx="8229600" cy="1143000"/>
          </a:xfrm>
        </p:spPr>
        <p:txBody>
          <a:bodyPr/>
          <a:lstStyle/>
          <a:p>
            <a:r>
              <a:rPr lang="en-US" dirty="0" smtClean="0"/>
              <a:t>Theme: Regulatory Mechanisms</a:t>
            </a:r>
            <a:endParaRPr lang="en-US" dirty="0"/>
          </a:p>
        </p:txBody>
      </p:sp>
      <p:sp>
        <p:nvSpPr>
          <p:cNvPr id="3" name="Content Placeholder 2"/>
          <p:cNvSpPr>
            <a:spLocks noGrp="1"/>
          </p:cNvSpPr>
          <p:nvPr>
            <p:ph idx="1"/>
          </p:nvPr>
        </p:nvSpPr>
        <p:spPr>
          <a:xfrm>
            <a:off x="0" y="1066800"/>
            <a:ext cx="9144000" cy="5059363"/>
          </a:xfrm>
        </p:spPr>
        <p:txBody>
          <a:bodyPr/>
          <a:lstStyle/>
          <a:p>
            <a:r>
              <a:rPr lang="en-US" b="1" dirty="0" smtClean="0"/>
              <a:t>Regulation</a:t>
            </a:r>
            <a:r>
              <a:rPr lang="en-US" dirty="0" smtClean="0"/>
              <a:t>—Everything from cells to organisms to ecosystems is in a state of dynamic balance that must be controlled by positive or negative feedback mechanisms.</a:t>
            </a:r>
          </a:p>
          <a:p>
            <a:r>
              <a:rPr lang="en-US" i="1" dirty="0" smtClean="0"/>
              <a:t>Example: Body temperature is regulated by the brain via feedback mechanisms.</a:t>
            </a:r>
            <a:endParaRPr lang="en-US" dirty="0" smtClean="0"/>
          </a:p>
          <a:p>
            <a:endParaRPr lang="en-US" dirty="0"/>
          </a:p>
        </p:txBody>
      </p:sp>
    </p:spTree>
    <p:extLst>
      <p:ext uri="{BB962C8B-B14F-4D97-AF65-F5344CB8AC3E}">
        <p14:creationId xmlns:p14="http://schemas.microsoft.com/office/powerpoint/2010/main" xmlns="" val="10884613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Lab #4 </a:t>
            </a:r>
            <a:br>
              <a:rPr lang="en-US" dirty="0" smtClean="0"/>
            </a:br>
            <a:r>
              <a:rPr lang="en-US" dirty="0" smtClean="0"/>
              <a:t>Plant Pigments &amp; Photosynthesis</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What factors are involved in the separation of the pigments (name them) during the chromatography part of the lab?</a:t>
            </a:r>
          </a:p>
          <a:p>
            <a:pPr marL="514350" indent="-514350">
              <a:buFont typeface="+mj-lt"/>
              <a:buAutoNum type="arabicPeriod"/>
            </a:pPr>
            <a:r>
              <a:rPr lang="en-US" dirty="0" smtClean="0"/>
              <a:t>What type of chlorophyll does the reaction center contain (chloroplast). What are the roles of the other pigments?</a:t>
            </a:r>
            <a:endParaRPr lang="en-US" dirty="0"/>
          </a:p>
        </p:txBody>
      </p:sp>
    </p:spTree>
    <p:extLst>
      <p:ext uri="{BB962C8B-B14F-4D97-AF65-F5344CB8AC3E}">
        <p14:creationId xmlns:p14="http://schemas.microsoft.com/office/powerpoint/2010/main" xmlns="" val="10392969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31423"/>
            <a:ext cx="9144000" cy="1143000"/>
          </a:xfrm>
        </p:spPr>
        <p:txBody>
          <a:bodyPr>
            <a:normAutofit fontScale="90000"/>
          </a:bodyPr>
          <a:lstStyle/>
          <a:p>
            <a:r>
              <a:rPr lang="en-US" dirty="0" smtClean="0"/>
              <a:t>Lab #4 </a:t>
            </a:r>
            <a:br>
              <a:rPr lang="en-US" dirty="0" smtClean="0"/>
            </a:br>
            <a:r>
              <a:rPr lang="en-US" dirty="0" smtClean="0"/>
              <a:t>Plant Pigments &amp; Photosynthesis</a:t>
            </a:r>
            <a:endParaRPr lang="en-US" dirty="0"/>
          </a:p>
        </p:txBody>
      </p:sp>
      <p:sp>
        <p:nvSpPr>
          <p:cNvPr id="3" name="Content Placeholder 2"/>
          <p:cNvSpPr>
            <a:spLocks noGrp="1"/>
          </p:cNvSpPr>
          <p:nvPr>
            <p:ph idx="1"/>
          </p:nvPr>
        </p:nvSpPr>
        <p:spPr>
          <a:xfrm>
            <a:off x="0" y="1295400"/>
            <a:ext cx="9144000" cy="4830763"/>
          </a:xfrm>
        </p:spPr>
        <p:txBody>
          <a:bodyPr/>
          <a:lstStyle/>
          <a:p>
            <a:r>
              <a:rPr lang="en-US" dirty="0" smtClean="0"/>
              <a:t>Life is solar powered.  Almost all the producers of the biosphere depend on energy from the sun to produce the organic molecules that supply the energy and carbon skeletons needed for life.  In a short essay (100 – 150 words), describe how the process of photosynthesis in the chloroplasts of plants transforms the energy of sunlight into the chemical energy of sugar molecules.</a:t>
            </a:r>
            <a:endParaRPr lang="en-US" dirty="0"/>
          </a:p>
        </p:txBody>
      </p:sp>
    </p:spTree>
    <p:extLst>
      <p:ext uri="{BB962C8B-B14F-4D97-AF65-F5344CB8AC3E}">
        <p14:creationId xmlns:p14="http://schemas.microsoft.com/office/powerpoint/2010/main" xmlns="" val="3371495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143000"/>
          </a:xfrm>
        </p:spPr>
        <p:txBody>
          <a:bodyPr>
            <a:normAutofit fontScale="90000"/>
          </a:bodyPr>
          <a:lstStyle/>
          <a:p>
            <a:r>
              <a:rPr lang="en-US" dirty="0" smtClean="0"/>
              <a:t>Lab #5</a:t>
            </a:r>
            <a:br>
              <a:rPr lang="en-US" dirty="0" smtClean="0"/>
            </a:br>
            <a:r>
              <a:rPr lang="en-US" dirty="0" smtClean="0"/>
              <a:t>Cell Respiration</a:t>
            </a:r>
            <a:endParaRPr lang="en-US" dirty="0"/>
          </a:p>
        </p:txBody>
      </p:sp>
      <p:sp>
        <p:nvSpPr>
          <p:cNvPr id="3" name="Content Placeholder 2"/>
          <p:cNvSpPr>
            <a:spLocks noGrp="1"/>
          </p:cNvSpPr>
          <p:nvPr>
            <p:ph idx="1"/>
          </p:nvPr>
        </p:nvSpPr>
        <p:spPr>
          <a:xfrm>
            <a:off x="0" y="1143000"/>
            <a:ext cx="9144000" cy="4983163"/>
          </a:xfrm>
        </p:spPr>
        <p:txBody>
          <a:bodyPr/>
          <a:lstStyle/>
          <a:p>
            <a:r>
              <a:rPr lang="en-US" dirty="0" smtClean="0"/>
              <a:t>Testing the respiration rate of beans, create two sample hypotheses.</a:t>
            </a:r>
          </a:p>
          <a:p>
            <a:r>
              <a:rPr lang="en-US" dirty="0" smtClean="0"/>
              <a:t>Explain  the effect of germination (versus non-germination) on pea seed respiration.</a:t>
            </a:r>
          </a:p>
          <a:p>
            <a:r>
              <a:rPr lang="en-US" dirty="0" smtClean="0"/>
              <a:t>If you used the same experimental design to compare the rates of respiration of a 25g reptile and 25g mammal at 10°C, what results would you expect?  Explain your reasoning.</a:t>
            </a:r>
            <a:endParaRPr lang="en-US" dirty="0"/>
          </a:p>
        </p:txBody>
      </p:sp>
    </p:spTree>
    <p:extLst>
      <p:ext uri="{BB962C8B-B14F-4D97-AF65-F5344CB8AC3E}">
        <p14:creationId xmlns:p14="http://schemas.microsoft.com/office/powerpoint/2010/main" xmlns="" val="3622906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Lab #5</a:t>
            </a:r>
            <a:br>
              <a:rPr lang="en-US" dirty="0" smtClean="0"/>
            </a:br>
            <a:r>
              <a:rPr lang="en-US" dirty="0" smtClean="0"/>
              <a:t>Cell Respiration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During intense exercise, can a muscle cell use fat as a concentrated source of chemical energy? Explain</a:t>
            </a:r>
          </a:p>
          <a:p>
            <a:r>
              <a:rPr lang="en-US" dirty="0" smtClean="0"/>
              <a:t>In a short essay (100 – 150 words), explain how </a:t>
            </a:r>
            <a:r>
              <a:rPr lang="en-US" dirty="0"/>
              <a:t>o</a:t>
            </a:r>
            <a:r>
              <a:rPr lang="en-US" dirty="0" smtClean="0"/>
              <a:t>xidative phosphorylation – the production of ATP using </a:t>
            </a:r>
            <a:r>
              <a:rPr lang="en-US" dirty="0"/>
              <a:t>e</a:t>
            </a:r>
            <a:r>
              <a:rPr lang="en-US" dirty="0" smtClean="0"/>
              <a:t>nergy derived from the redox reactions of a spatially organized electron transport chain followed by chemiosmosis – is an example of how new properties energy at each level of the biological hierarchy.</a:t>
            </a:r>
            <a:endParaRPr lang="en-US" dirty="0"/>
          </a:p>
        </p:txBody>
      </p:sp>
    </p:spTree>
    <p:extLst>
      <p:ext uri="{BB962C8B-B14F-4D97-AF65-F5344CB8AC3E}">
        <p14:creationId xmlns:p14="http://schemas.microsoft.com/office/powerpoint/2010/main" xmlns="" val="3706335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for Ecology Quiz</a:t>
            </a:r>
            <a:endParaRPr lang="en-US" dirty="0"/>
          </a:p>
        </p:txBody>
      </p:sp>
      <p:sp>
        <p:nvSpPr>
          <p:cNvPr id="3" name="Content Placeholder 2"/>
          <p:cNvSpPr>
            <a:spLocks noGrp="1"/>
          </p:cNvSpPr>
          <p:nvPr>
            <p:ph idx="1"/>
          </p:nvPr>
        </p:nvSpPr>
        <p:spPr>
          <a:xfrm>
            <a:off x="0" y="1600200"/>
            <a:ext cx="9144000" cy="4525963"/>
          </a:xfrm>
        </p:spPr>
        <p:txBody>
          <a:bodyPr>
            <a:normAutofit fontScale="92500" lnSpcReduction="20000"/>
          </a:bodyPr>
          <a:lstStyle/>
          <a:p>
            <a:r>
              <a:rPr lang="en-US" dirty="0" err="1" smtClean="0"/>
              <a:t>Trophic</a:t>
            </a:r>
            <a:r>
              <a:rPr lang="en-US" dirty="0" smtClean="0"/>
              <a:t> levels = Producers, Consumers, Decomposers</a:t>
            </a:r>
          </a:p>
          <a:p>
            <a:r>
              <a:rPr lang="en-US" dirty="0" smtClean="0"/>
              <a:t>Symbiotic Relationships –Parasitism, Mutualism, Commensalism</a:t>
            </a:r>
          </a:p>
          <a:p>
            <a:r>
              <a:rPr lang="en-US" dirty="0" smtClean="0"/>
              <a:t>Organisms adaptations to environment</a:t>
            </a:r>
          </a:p>
          <a:p>
            <a:r>
              <a:rPr lang="en-US" dirty="0" smtClean="0"/>
              <a:t>Succession</a:t>
            </a:r>
          </a:p>
          <a:p>
            <a:r>
              <a:rPr lang="en-US" dirty="0" smtClean="0"/>
              <a:t>Biomes</a:t>
            </a:r>
          </a:p>
          <a:p>
            <a:r>
              <a:rPr lang="en-US" dirty="0" smtClean="0"/>
              <a:t>Habitat</a:t>
            </a:r>
          </a:p>
          <a:p>
            <a:r>
              <a:rPr lang="en-US" dirty="0" smtClean="0"/>
              <a:t>Niche</a:t>
            </a:r>
          </a:p>
          <a:p>
            <a:r>
              <a:rPr lang="en-US" dirty="0" err="1" smtClean="0"/>
              <a:t>Biomagnification</a:t>
            </a:r>
            <a:endParaRPr lang="en-US" dirty="0" smtClean="0"/>
          </a:p>
          <a:p>
            <a:r>
              <a:rPr lang="en-US" dirty="0" smtClean="0"/>
              <a:t>Keystone species</a:t>
            </a:r>
            <a:endParaRPr lang="en-US" dirty="0" smtClean="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461</Words>
  <Application>Microsoft Office PowerPoint</Application>
  <PresentationFormat>On-screen Show (4:3)</PresentationFormat>
  <Paragraphs>41</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Day 3 AP Biology Review</vt:lpstr>
      <vt:lpstr>Quick Write</vt:lpstr>
      <vt:lpstr>Theme: Energy</vt:lpstr>
      <vt:lpstr>Theme: Regulatory Mechanisms</vt:lpstr>
      <vt:lpstr>Lab #4  Plant Pigments &amp; Photosynthesis</vt:lpstr>
      <vt:lpstr>Lab #4  Plant Pigments &amp; Photosynthesis</vt:lpstr>
      <vt:lpstr>Lab #5 Cell Respiration</vt:lpstr>
      <vt:lpstr>Lab #5 Cell Respiration</vt:lpstr>
      <vt:lpstr>Review for Ecology Quiz</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Day 3 AP Biology Review</dc:title>
  <dc:creator>Jennifer Marie McAllister</dc:creator>
  <cp:lastModifiedBy>Administrator</cp:lastModifiedBy>
  <cp:revision>14</cp:revision>
  <dcterms:created xsi:type="dcterms:W3CDTF">2012-01-05T02:40:39Z</dcterms:created>
  <dcterms:modified xsi:type="dcterms:W3CDTF">2012-01-05T19:09:57Z</dcterms:modified>
</cp:coreProperties>
</file>