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9144000" cy="6858000" type="screen4x3"/>
  <p:notesSz cx="6858000" cy="9080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731139-B276-4ABB-A857-FD87B513880B}" type="datetimeFigureOut">
              <a:rPr lang="en-US" smtClean="0"/>
              <a:pPr/>
              <a:t>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1781472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731139-B276-4ABB-A857-FD87B513880B}" type="datetimeFigureOut">
              <a:rPr lang="en-US" smtClean="0"/>
              <a:pPr/>
              <a:t>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106123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731139-B276-4ABB-A857-FD87B513880B}" type="datetimeFigureOut">
              <a:rPr lang="en-US" smtClean="0"/>
              <a:pPr/>
              <a:t>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1218292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731139-B276-4ABB-A857-FD87B513880B}" type="datetimeFigureOut">
              <a:rPr lang="en-US" smtClean="0"/>
              <a:pPr/>
              <a:t>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2052766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731139-B276-4ABB-A857-FD87B513880B}" type="datetimeFigureOut">
              <a:rPr lang="en-US" smtClean="0"/>
              <a:pPr/>
              <a:t>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1396838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731139-B276-4ABB-A857-FD87B513880B}" type="datetimeFigureOut">
              <a:rPr lang="en-US" smtClean="0"/>
              <a:pPr/>
              <a:t>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284561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731139-B276-4ABB-A857-FD87B513880B}" type="datetimeFigureOut">
              <a:rPr lang="en-US" smtClean="0"/>
              <a:pPr/>
              <a:t>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406312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731139-B276-4ABB-A857-FD87B513880B}" type="datetimeFigureOut">
              <a:rPr lang="en-US" smtClean="0"/>
              <a:pPr/>
              <a:t>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1147892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731139-B276-4ABB-A857-FD87B513880B}" type="datetimeFigureOut">
              <a:rPr lang="en-US" smtClean="0"/>
              <a:pPr/>
              <a:t>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2248532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731139-B276-4ABB-A857-FD87B513880B}" type="datetimeFigureOut">
              <a:rPr lang="en-US" smtClean="0"/>
              <a:pPr/>
              <a:t>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228821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731139-B276-4ABB-A857-FD87B513880B}" type="datetimeFigureOut">
              <a:rPr lang="en-US" smtClean="0"/>
              <a:pPr/>
              <a:t>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323606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731139-B276-4ABB-A857-FD87B513880B}" type="datetimeFigureOut">
              <a:rPr lang="en-US" smtClean="0"/>
              <a:pPr/>
              <a:t>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82047-71DC-4CAD-9B43-674F3E45AFB0}" type="slidenum">
              <a:rPr lang="en-US" smtClean="0"/>
              <a:pPr/>
              <a:t>‹#›</a:t>
            </a:fld>
            <a:endParaRPr lang="en-US"/>
          </a:p>
        </p:txBody>
      </p:sp>
    </p:spTree>
    <p:extLst>
      <p:ext uri="{BB962C8B-B14F-4D97-AF65-F5344CB8AC3E}">
        <p14:creationId xmlns="" xmlns:p14="http://schemas.microsoft.com/office/powerpoint/2010/main" val="1796821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AP Biology</a:t>
            </a:r>
            <a:endParaRPr lang="en-US" dirty="0"/>
          </a:p>
        </p:txBody>
      </p:sp>
      <p:sp>
        <p:nvSpPr>
          <p:cNvPr id="3" name="Subtitle 2"/>
          <p:cNvSpPr>
            <a:spLocks noGrp="1"/>
          </p:cNvSpPr>
          <p:nvPr>
            <p:ph type="subTitle" idx="1"/>
          </p:nvPr>
        </p:nvSpPr>
        <p:spPr/>
        <p:txBody>
          <a:bodyPr/>
          <a:lstStyle/>
          <a:p>
            <a:r>
              <a:rPr lang="en-US" dirty="0" smtClean="0"/>
              <a:t>Day 1 of 7 for the AP Biology Final</a:t>
            </a:r>
            <a:endParaRPr lang="en-US" dirty="0"/>
          </a:p>
        </p:txBody>
      </p:sp>
    </p:spTree>
    <p:extLst>
      <p:ext uri="{BB962C8B-B14F-4D97-AF65-F5344CB8AC3E}">
        <p14:creationId xmlns="" xmlns:p14="http://schemas.microsoft.com/office/powerpoint/2010/main" val="128101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Quick Write Day 1</a:t>
            </a:r>
            <a:br>
              <a:rPr lang="en-US" dirty="0" smtClean="0"/>
            </a:br>
            <a:r>
              <a:rPr lang="en-US" dirty="0" smtClean="0"/>
              <a:t>Theme 1 – Emergent Properties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New properties emerge at each level in the biological hierarchy. With each step upward </a:t>
            </a:r>
            <a:r>
              <a:rPr lang="en-US" dirty="0"/>
              <a:t>f</a:t>
            </a:r>
            <a:r>
              <a:rPr lang="en-US" dirty="0" smtClean="0"/>
              <a:t>rom atoms, new properties emerge as a result of the interactions among components at the lower levels.</a:t>
            </a:r>
          </a:p>
          <a:p>
            <a:r>
              <a:rPr lang="en-US" dirty="0" smtClean="0"/>
              <a:t>List the levels in the biological hierarchy starting with atom.  Discuss some of the new properties that emerge as a result of these interactions.</a:t>
            </a:r>
            <a:endParaRPr lang="en-US" dirty="0"/>
          </a:p>
        </p:txBody>
      </p:sp>
    </p:spTree>
    <p:extLst>
      <p:ext uri="{BB962C8B-B14F-4D97-AF65-F5344CB8AC3E}">
        <p14:creationId xmlns="" xmlns:p14="http://schemas.microsoft.com/office/powerpoint/2010/main" val="99343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9236"/>
            <a:ext cx="8229600" cy="1143000"/>
          </a:xfrm>
        </p:spPr>
        <p:txBody>
          <a:bodyPr/>
          <a:lstStyle/>
          <a:p>
            <a:r>
              <a:rPr lang="en-US" dirty="0" smtClean="0"/>
              <a:t>Science as a process</a:t>
            </a:r>
            <a:endParaRPr lang="en-US" dirty="0"/>
          </a:p>
        </p:txBody>
      </p:sp>
      <p:sp>
        <p:nvSpPr>
          <p:cNvPr id="3" name="Content Placeholder 2"/>
          <p:cNvSpPr>
            <a:spLocks noGrp="1"/>
          </p:cNvSpPr>
          <p:nvPr>
            <p:ph idx="1"/>
          </p:nvPr>
        </p:nvSpPr>
        <p:spPr>
          <a:xfrm>
            <a:off x="0" y="990600"/>
            <a:ext cx="9144000" cy="5135563"/>
          </a:xfrm>
        </p:spPr>
        <p:txBody>
          <a:bodyPr>
            <a:normAutofit fontScale="77500" lnSpcReduction="20000"/>
          </a:bodyPr>
          <a:lstStyle/>
          <a:p>
            <a:r>
              <a:rPr lang="en-US" dirty="0" smtClean="0"/>
              <a:t>Steps to a successful experiment.</a:t>
            </a:r>
          </a:p>
          <a:p>
            <a:r>
              <a:rPr lang="en-US" dirty="0" smtClean="0"/>
              <a:t>Why is inquiry important in a scientific experiment?</a:t>
            </a:r>
          </a:p>
          <a:p>
            <a:pPr lvl="1"/>
            <a:r>
              <a:rPr lang="en-US" dirty="0" smtClean="0"/>
              <a:t>Make observations, ask questions, develop reasoning with evidence.</a:t>
            </a:r>
          </a:p>
          <a:p>
            <a:pPr lvl="1"/>
            <a:r>
              <a:rPr lang="en-US" dirty="0" smtClean="0"/>
              <a:t>Inductive Reasoning (general conclusion from a specific case) </a:t>
            </a:r>
          </a:p>
          <a:p>
            <a:pPr lvl="2"/>
            <a:r>
              <a:rPr lang="en-US" dirty="0"/>
              <a:t>E</a:t>
            </a:r>
            <a:r>
              <a:rPr lang="en-US" dirty="0" smtClean="0"/>
              <a:t>xample: The sun always rises in the east. Or  All organisms are made of cells.</a:t>
            </a:r>
          </a:p>
          <a:p>
            <a:pPr lvl="1"/>
            <a:r>
              <a:rPr lang="en-US" dirty="0" smtClean="0"/>
              <a:t>Deductive reasoning (makes predictions for a testable hypothesis)</a:t>
            </a:r>
          </a:p>
          <a:p>
            <a:pPr lvl="2"/>
            <a:r>
              <a:rPr lang="en-US" dirty="0" smtClean="0"/>
              <a:t>Example: Logic flows from the general to the specific, using If… then statement.  If I replace the dead batteries in the flashlight , then it should work.</a:t>
            </a:r>
          </a:p>
          <a:p>
            <a:pPr marL="0" indent="0">
              <a:buNone/>
            </a:pPr>
            <a:r>
              <a:rPr lang="en-US" b="1" dirty="0" smtClean="0"/>
              <a:t>Observation:</a:t>
            </a:r>
            <a:r>
              <a:rPr lang="en-US" dirty="0" smtClean="0"/>
              <a:t> Environmental factors influence activity of an enzyme.</a:t>
            </a:r>
          </a:p>
          <a:p>
            <a:pPr marL="0" indent="0">
              <a:buNone/>
            </a:pPr>
            <a:r>
              <a:rPr lang="en-US" b="1" dirty="0" smtClean="0"/>
              <a:t>Question: </a:t>
            </a:r>
            <a:r>
              <a:rPr lang="en-US" dirty="0" smtClean="0"/>
              <a:t> What combination (volume) of substrate and enzyme produce the biggest balloon?</a:t>
            </a:r>
          </a:p>
          <a:p>
            <a:pPr marL="0" indent="0">
              <a:buNone/>
            </a:pPr>
            <a:r>
              <a:rPr lang="en-US" b="1" dirty="0" smtClean="0"/>
              <a:t>Hypothesis:</a:t>
            </a:r>
            <a:r>
              <a:rPr lang="en-US" dirty="0" smtClean="0"/>
              <a:t>  The more substrate will produce a larger balloon.</a:t>
            </a:r>
          </a:p>
          <a:p>
            <a:pPr marL="0" indent="0">
              <a:buNone/>
            </a:pPr>
            <a:r>
              <a:rPr lang="en-US" dirty="0" smtClean="0"/>
              <a:t>The warmer temperature will produce a larger balloon.</a:t>
            </a:r>
            <a:endParaRPr lang="en-US" dirty="0"/>
          </a:p>
        </p:txBody>
      </p:sp>
    </p:spTree>
    <p:extLst>
      <p:ext uri="{BB962C8B-B14F-4D97-AF65-F5344CB8AC3E}">
        <p14:creationId xmlns="" xmlns:p14="http://schemas.microsoft.com/office/powerpoint/2010/main" val="86167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as </a:t>
            </a:r>
            <a:r>
              <a:rPr lang="en-US" smtClean="0"/>
              <a:t>a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 only have 10mL total of substrate  (H</a:t>
            </a:r>
            <a:r>
              <a:rPr lang="en-US" baseline="-25000" dirty="0" smtClean="0"/>
              <a:t>2</a:t>
            </a:r>
            <a:r>
              <a:rPr lang="en-US" dirty="0" smtClean="0"/>
              <a:t>O</a:t>
            </a:r>
            <a:r>
              <a:rPr lang="en-US" baseline="-25000" dirty="0" smtClean="0"/>
              <a:t>2</a:t>
            </a:r>
            <a:r>
              <a:rPr lang="en-US" dirty="0" smtClean="0"/>
              <a:t>) and enzyme (Catalase).</a:t>
            </a:r>
          </a:p>
          <a:p>
            <a:r>
              <a:rPr lang="en-US" dirty="0" smtClean="0"/>
              <a:t>Choose temperature  cold, room or warm.</a:t>
            </a:r>
          </a:p>
          <a:p>
            <a:r>
              <a:rPr lang="en-US" dirty="0" smtClean="0"/>
              <a:t>Choose Volume ratio:  1:9; 2:8, 7:3; 6:4; 5:5</a:t>
            </a:r>
          </a:p>
          <a:p>
            <a:r>
              <a:rPr lang="en-US" dirty="0" smtClean="0"/>
              <a:t>Which combination produces the largest balloon?</a:t>
            </a:r>
          </a:p>
          <a:p>
            <a:r>
              <a:rPr lang="en-US" dirty="0" smtClean="0"/>
              <a:t>How do you go about testing this</a:t>
            </a:r>
            <a:r>
              <a:rPr lang="en-US" dirty="0" smtClean="0"/>
              <a:t>?</a:t>
            </a:r>
          </a:p>
          <a:p>
            <a:r>
              <a:rPr lang="en-US" dirty="0" smtClean="0"/>
              <a:t>What was your conclusion, what temperature and ratio was the best for producing the biggest balloons?</a:t>
            </a:r>
            <a:endParaRPr lang="en-US" dirty="0"/>
          </a:p>
        </p:txBody>
      </p:sp>
    </p:spTree>
    <p:extLst>
      <p:ext uri="{BB962C8B-B14F-4D97-AF65-F5344CB8AC3E}">
        <p14:creationId xmlns="" xmlns:p14="http://schemas.microsoft.com/office/powerpoint/2010/main" val="2000895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Science behind the question</a:t>
            </a:r>
            <a:endParaRPr lang="en-US" dirty="0"/>
          </a:p>
        </p:txBody>
      </p:sp>
      <p:sp>
        <p:nvSpPr>
          <p:cNvPr id="3" name="Content Placeholder 2"/>
          <p:cNvSpPr>
            <a:spLocks noGrp="1"/>
          </p:cNvSpPr>
          <p:nvPr>
            <p:ph idx="1"/>
          </p:nvPr>
        </p:nvSpPr>
        <p:spPr>
          <a:xfrm>
            <a:off x="0" y="1066800"/>
            <a:ext cx="9144000" cy="5059363"/>
          </a:xfrm>
        </p:spPr>
        <p:txBody>
          <a:bodyPr>
            <a:normAutofit fontScale="77500" lnSpcReduction="20000"/>
          </a:bodyPr>
          <a:lstStyle/>
          <a:p>
            <a:pPr marL="0" indent="0">
              <a:buNone/>
            </a:pPr>
            <a:r>
              <a:rPr lang="en-US" dirty="0" smtClean="0"/>
              <a:t>Catalase is an enzyme produced by living organisms by the perioxisomes in the cells.  These organelles produce H</a:t>
            </a:r>
            <a:r>
              <a:rPr lang="en-US" baseline="-25000" dirty="0" smtClean="0"/>
              <a:t>2</a:t>
            </a:r>
            <a:r>
              <a:rPr lang="en-US" dirty="0" smtClean="0"/>
              <a:t>O</a:t>
            </a:r>
            <a:r>
              <a:rPr lang="en-US" baseline="-25000" dirty="0" smtClean="0"/>
              <a:t>2</a:t>
            </a:r>
            <a:r>
              <a:rPr lang="en-US" dirty="0" smtClean="0"/>
              <a:t>  (Hydrogen peroxide)- toxic to the organism, but also have the ability to break </a:t>
            </a:r>
            <a:r>
              <a:rPr lang="en-US" dirty="0" smtClean="0"/>
              <a:t>it (H</a:t>
            </a:r>
            <a:r>
              <a:rPr lang="en-US" baseline="-25000" dirty="0" smtClean="0"/>
              <a:t>2</a:t>
            </a:r>
            <a:r>
              <a:rPr lang="en-US" dirty="0" smtClean="0"/>
              <a:t>O</a:t>
            </a:r>
            <a:r>
              <a:rPr lang="en-US" baseline="-25000" dirty="0" smtClean="0"/>
              <a:t>2</a:t>
            </a:r>
            <a:r>
              <a:rPr lang="en-US" dirty="0" smtClean="0"/>
              <a:t>) </a:t>
            </a:r>
            <a:r>
              <a:rPr lang="en-US" dirty="0" smtClean="0"/>
              <a:t>down into water and O</a:t>
            </a:r>
            <a:r>
              <a:rPr lang="en-US" baseline="-25000" dirty="0" smtClean="0"/>
              <a:t>2 </a:t>
            </a:r>
            <a:r>
              <a:rPr lang="en-US" dirty="0" smtClean="0"/>
              <a:t>with the use of the enzyme catalase</a:t>
            </a:r>
            <a:r>
              <a:rPr lang="en-US" dirty="0" smtClean="0"/>
              <a:t>.  </a:t>
            </a:r>
            <a:r>
              <a:rPr lang="en-US" dirty="0" smtClean="0"/>
              <a:t>T</a:t>
            </a:r>
            <a:r>
              <a:rPr lang="en-US" dirty="0" smtClean="0"/>
              <a:t>he enzyme is active at a specific range of temperature for that organism.  If the enzyme is outside that optimal temperature range than the enzyme may denature and since it’s structure dictates it’s function, it would not function correctly outside it’s optimal temperature range.  Other environmental factors that influence the activity of an enzyme are the [enzyme] &amp; [substrate].  In our experiment the warm temperature at 41°C, and a ratio of 1mL Catalase and 9 </a:t>
            </a:r>
            <a:r>
              <a:rPr lang="en-US" dirty="0" err="1" smtClean="0"/>
              <a:t>mL</a:t>
            </a:r>
            <a:r>
              <a:rPr lang="en-US" dirty="0" smtClean="0"/>
              <a:t> H</a:t>
            </a:r>
            <a:r>
              <a:rPr lang="en-US" baseline="-25000" dirty="0" smtClean="0"/>
              <a:t>2</a:t>
            </a:r>
            <a:r>
              <a:rPr lang="en-US" dirty="0" smtClean="0"/>
              <a:t>O</a:t>
            </a:r>
            <a:r>
              <a:rPr lang="en-US" baseline="-25000" dirty="0" smtClean="0"/>
              <a:t>2</a:t>
            </a:r>
            <a:r>
              <a:rPr lang="en-US" dirty="0" smtClean="0"/>
              <a:t> made the best balloon.  However, we did have success with  different concentrations </a:t>
            </a:r>
            <a:r>
              <a:rPr lang="en-US" smtClean="0"/>
              <a:t>of 2:8mL &amp; 3:7mL.  </a:t>
            </a:r>
            <a:r>
              <a:rPr lang="en-US" dirty="0" smtClean="0"/>
              <a:t>Another environmental factor was the kinetic energy added to the test tube to increase the likely hood of the enzyme and substrate coming into contact with each other.</a:t>
            </a:r>
            <a:endParaRPr lang="en-US" dirty="0"/>
          </a:p>
        </p:txBody>
      </p:sp>
    </p:spTree>
    <p:extLst>
      <p:ext uri="{BB962C8B-B14F-4D97-AF65-F5344CB8AC3E}">
        <p14:creationId xmlns="" xmlns:p14="http://schemas.microsoft.com/office/powerpoint/2010/main" val="892423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485</Words>
  <Application>Microsoft Office PowerPoint</Application>
  <PresentationFormat>On-screen Show (4:3)</PresentationFormat>
  <Paragraphs>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Review AP Biology</vt:lpstr>
      <vt:lpstr>Quick Write Day 1 Theme 1 – Emergent Properties </vt:lpstr>
      <vt:lpstr>Science as a process</vt:lpstr>
      <vt:lpstr>Science as a process.</vt:lpstr>
      <vt:lpstr>Science behind the question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AP Biology</dc:title>
  <dc:creator>Jennifer Marie McAllister</dc:creator>
  <cp:lastModifiedBy>Administrator</cp:lastModifiedBy>
  <cp:revision>34</cp:revision>
  <dcterms:created xsi:type="dcterms:W3CDTF">2012-01-02T19:42:28Z</dcterms:created>
  <dcterms:modified xsi:type="dcterms:W3CDTF">2012-01-03T23:50:56Z</dcterms:modified>
</cp:coreProperties>
</file>