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0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79EE-D2B2-4C23-92D2-1C9F69608A78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6009-AB41-4804-A775-288B73B35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307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79EE-D2B2-4C23-92D2-1C9F69608A78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6009-AB41-4804-A775-288B73B35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441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79EE-D2B2-4C23-92D2-1C9F69608A78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6009-AB41-4804-A775-288B73B35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148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79EE-D2B2-4C23-92D2-1C9F69608A78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6009-AB41-4804-A775-288B73B35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59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79EE-D2B2-4C23-92D2-1C9F69608A78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6009-AB41-4804-A775-288B73B35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6933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79EE-D2B2-4C23-92D2-1C9F69608A78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6009-AB41-4804-A775-288B73B35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524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79EE-D2B2-4C23-92D2-1C9F69608A78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6009-AB41-4804-A775-288B73B35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072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79EE-D2B2-4C23-92D2-1C9F69608A78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6009-AB41-4804-A775-288B73B35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8742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79EE-D2B2-4C23-92D2-1C9F69608A78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6009-AB41-4804-A775-288B73B35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3986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79EE-D2B2-4C23-92D2-1C9F69608A78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6009-AB41-4804-A775-288B73B35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4627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79EE-D2B2-4C23-92D2-1C9F69608A78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6009-AB41-4804-A775-288B73B35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8108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279EE-D2B2-4C23-92D2-1C9F69608A78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86009-AB41-4804-A775-288B73B35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022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2 of AP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AP Biology Vocabulary Mania</a:t>
            </a:r>
          </a:p>
          <a:p>
            <a:r>
              <a:rPr lang="en-US" dirty="0" smtClean="0"/>
              <a:t>Get a flash card and quiz at least three people then have a seat to start your quick write.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101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continuity of life is based on heritable information in the form f DNA. In a short essay (100 – 150 words), explain how chromosomes behavior during sexual reproduction in animals ensures perpetuation of parental traits in offspring and , at the same time, </a:t>
            </a:r>
            <a:r>
              <a:rPr lang="en-US" dirty="0" err="1" smtClean="0"/>
              <a:t>genentic</a:t>
            </a:r>
            <a:r>
              <a:rPr lang="en-US" dirty="0" smtClean="0"/>
              <a:t> </a:t>
            </a:r>
            <a:r>
              <a:rPr lang="en-US" dirty="0" smtClean="0"/>
              <a:t>v</a:t>
            </a:r>
            <a:r>
              <a:rPr lang="en-US" dirty="0" smtClean="0"/>
              <a:t>ariation among offspring.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2000" cy="1143000"/>
          </a:xfrm>
        </p:spPr>
        <p:txBody>
          <a:bodyPr/>
          <a:lstStyle/>
          <a:p>
            <a:r>
              <a:rPr lang="en-US" dirty="0" smtClean="0"/>
              <a:t>Cell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686800" cy="5059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Check points exist at G1, G2 &amp; M.</a:t>
            </a:r>
          </a:p>
          <a:p>
            <a:r>
              <a:rPr lang="en-US" sz="2800" dirty="0" smtClean="0"/>
              <a:t>A checkpoint is a control point </a:t>
            </a:r>
          </a:p>
          <a:p>
            <a:pPr>
              <a:buNone/>
            </a:pPr>
            <a:r>
              <a:rPr lang="en-US" sz="2800" dirty="0" smtClean="0"/>
              <a:t>where the signals for stop and </a:t>
            </a:r>
          </a:p>
          <a:p>
            <a:pPr>
              <a:buNone/>
            </a:pPr>
            <a:r>
              <a:rPr lang="en-US" sz="2800" dirty="0" smtClean="0"/>
              <a:t>go – ahead regulate the cycle. These </a:t>
            </a:r>
          </a:p>
          <a:p>
            <a:pPr>
              <a:buNone/>
            </a:pPr>
            <a:r>
              <a:rPr lang="en-US" sz="2800" dirty="0" smtClean="0"/>
              <a:t>signals report whether important </a:t>
            </a:r>
          </a:p>
          <a:p>
            <a:pPr>
              <a:buNone/>
            </a:pPr>
            <a:r>
              <a:rPr lang="en-US" sz="2800" dirty="0" smtClean="0"/>
              <a:t>cellular processes have occurred by that point in the cycle.</a:t>
            </a:r>
          </a:p>
          <a:p>
            <a:r>
              <a:rPr lang="en-US" sz="2800" dirty="0" smtClean="0"/>
              <a:t>G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phase is the non-dividing state where the cell exits the cell </a:t>
            </a:r>
            <a:r>
              <a:rPr lang="en-US" sz="2800" dirty="0" smtClean="0"/>
              <a:t>c</a:t>
            </a:r>
            <a:r>
              <a:rPr lang="en-US" sz="2800" dirty="0" smtClean="0"/>
              <a:t>ycle</a:t>
            </a:r>
          </a:p>
          <a:p>
            <a:r>
              <a:rPr lang="en-US" sz="2800" dirty="0" smtClean="0"/>
              <a:t>Cells in the body that are in G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phase are the nerve cells and muscle cells that never divide.</a:t>
            </a:r>
            <a:endParaRPr lang="en-US" sz="2800" dirty="0"/>
          </a:p>
        </p:txBody>
      </p:sp>
      <p:pic>
        <p:nvPicPr>
          <p:cNvPr id="1026" name="Picture 2" descr="http://www.biologycorner.com/resources/cell_cyc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0" y="0"/>
            <a:ext cx="3619500" cy="3600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Quick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117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Continuity and Change</a:t>
            </a:r>
            <a:r>
              <a:rPr lang="en-US" dirty="0" smtClean="0"/>
              <a:t>—All species tend to maintain themselves from generation to generation using the same genetic code. However, there are genetic mechanisms that lead to change over time, or evolution.</a:t>
            </a:r>
          </a:p>
          <a:p>
            <a:r>
              <a:rPr lang="en-US" i="1" dirty="0" smtClean="0"/>
              <a:t>Example: Mitosis consistently replicates cells in an organism; meiosis (and hence sexual reproduction) results in genetic variability.</a:t>
            </a:r>
          </a:p>
          <a:p>
            <a:r>
              <a:rPr lang="en-US" dirty="0" smtClean="0"/>
              <a:t>Comment (discuss) on either of the first two examples or come </a:t>
            </a:r>
            <a:r>
              <a:rPr lang="en-US" dirty="0" smtClean="0"/>
              <a:t>up with </a:t>
            </a:r>
            <a:r>
              <a:rPr lang="en-US" dirty="0" smtClean="0"/>
              <a:t>one or two </a:t>
            </a:r>
            <a:r>
              <a:rPr lang="en-US" dirty="0" smtClean="0"/>
              <a:t>more examples of continuity &amp; change and discuss how they relate to continuity &amp; change.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2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73"/>
            <a:ext cx="8229600" cy="1143000"/>
          </a:xfrm>
        </p:spPr>
        <p:txBody>
          <a:bodyPr/>
          <a:lstStyle/>
          <a:p>
            <a:r>
              <a:rPr lang="en-US" dirty="0" smtClean="0"/>
              <a:t>Review lab #2  Enzyme Catalysis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287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was the enzyme?</a:t>
            </a:r>
          </a:p>
          <a:p>
            <a:r>
              <a:rPr lang="en-US" dirty="0" smtClean="0"/>
              <a:t>What was the substrate?</a:t>
            </a:r>
          </a:p>
          <a:p>
            <a:r>
              <a:rPr lang="en-US" dirty="0" smtClean="0"/>
              <a:t>What was the product in the reaction?</a:t>
            </a:r>
          </a:p>
          <a:p>
            <a:r>
              <a:rPr lang="en-US" dirty="0" smtClean="0"/>
              <a:t>How could you prove that the gas emitted was O2?</a:t>
            </a:r>
          </a:p>
          <a:p>
            <a:r>
              <a:rPr lang="en-US" dirty="0" smtClean="0"/>
              <a:t>If you were to draw a graph, what would be the independent variable and the dependent variable?</a:t>
            </a:r>
          </a:p>
          <a:p>
            <a:r>
              <a:rPr lang="en-US" dirty="0" smtClean="0"/>
              <a:t>How would you title it?</a:t>
            </a:r>
          </a:p>
          <a:p>
            <a:r>
              <a:rPr lang="en-US" dirty="0" smtClean="0"/>
              <a:t>What was the best temperature?  Why?</a:t>
            </a:r>
          </a:p>
          <a:p>
            <a:r>
              <a:rPr lang="en-US" dirty="0" smtClean="0"/>
              <a:t>What was the best enzyme &amp; substrate concentration?  Why?</a:t>
            </a:r>
          </a:p>
        </p:txBody>
      </p:sp>
    </p:spTree>
    <p:extLst>
      <p:ext uri="{BB962C8B-B14F-4D97-AF65-F5344CB8AC3E}">
        <p14:creationId xmlns:p14="http://schemas.microsoft.com/office/powerpoint/2010/main" xmlns="" val="140124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 Lab #3 </a:t>
            </a:r>
            <a:r>
              <a:rPr lang="en-US" dirty="0" smtClean="0"/>
              <a:t>Compare &amp; Contrast Mitosis </a:t>
            </a:r>
            <a:r>
              <a:rPr lang="en-US" dirty="0" smtClean="0"/>
              <a:t>&amp; 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3163"/>
          </a:xfrm>
        </p:spPr>
        <p:txBody>
          <a:bodyPr numCol="2"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Mitosis</a:t>
            </a:r>
          </a:p>
          <a:p>
            <a:r>
              <a:rPr lang="en-US" sz="2800" dirty="0" smtClean="0"/>
              <a:t>Formation of new cells genetically identical to parent cell</a:t>
            </a:r>
          </a:p>
          <a:p>
            <a:r>
              <a:rPr lang="en-US" sz="2800" dirty="0" smtClean="0"/>
              <a:t>New somatic cells for growth and repair</a:t>
            </a:r>
          </a:p>
          <a:p>
            <a:r>
              <a:rPr lang="en-US" sz="2800" dirty="0" smtClean="0"/>
              <a:t>Formation of adult from zygote</a:t>
            </a:r>
          </a:p>
          <a:p>
            <a:r>
              <a:rPr lang="en-US" sz="2800" dirty="0" smtClean="0"/>
              <a:t>Asexual reproduction in unicellular organisms</a:t>
            </a:r>
          </a:p>
          <a:p>
            <a:r>
              <a:rPr lang="en-US" sz="2800" dirty="0" smtClean="0"/>
              <a:t>Regeneration</a:t>
            </a:r>
          </a:p>
          <a:p>
            <a:pPr>
              <a:buNone/>
            </a:pPr>
            <a:r>
              <a:rPr lang="en-US" b="1" dirty="0" smtClean="0"/>
              <a:t>Meiosis</a:t>
            </a:r>
          </a:p>
          <a:p>
            <a:r>
              <a:rPr lang="en-US" dirty="0" smtClean="0"/>
              <a:t>Reduction of chromosome number</a:t>
            </a:r>
          </a:p>
          <a:p>
            <a:r>
              <a:rPr lang="en-US" dirty="0" smtClean="0"/>
              <a:t>Formation of gametes in animals</a:t>
            </a:r>
          </a:p>
          <a:p>
            <a:r>
              <a:rPr lang="en-US" dirty="0" smtClean="0"/>
              <a:t>Formation of spores in plants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670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	</a:t>
            </a:r>
          </a:p>
          <a:p>
            <a:r>
              <a:rPr lang="en-US" dirty="0" smtClean="0"/>
              <a:t>Prophase – duplicated homologous chromosomes do not pair to form tetrads, &amp; crossing over between homologous chromosomes does not occur</a:t>
            </a:r>
          </a:p>
          <a:p>
            <a:r>
              <a:rPr lang="en-US" dirty="0" smtClean="0"/>
              <a:t>Metaphase – individual chromosomes align independently of one another at the metaphase plate.</a:t>
            </a:r>
          </a:p>
          <a:p>
            <a:r>
              <a:rPr lang="en-US" dirty="0" smtClean="0"/>
              <a:t>Anaphase – Sister chromatids of each duplicated chromosomes stay together and homologous pairs of chromosomes separate.  Homologous chromatids are </a:t>
            </a:r>
            <a:r>
              <a:rPr lang="en-US" dirty="0" err="1" smtClean="0"/>
              <a:t>separted</a:t>
            </a:r>
            <a:r>
              <a:rPr lang="en-US" dirty="0" smtClean="0"/>
              <a:t> during the meiotic division.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Prophase I – duplicated homologous chromosome pair to form tetrads, and crossing over does occur between homologous chromosomes.</a:t>
            </a:r>
          </a:p>
          <a:p>
            <a:r>
              <a:rPr lang="en-US" dirty="0" smtClean="0"/>
              <a:t>Metaphase I – tetrads align at the metaphase plate.</a:t>
            </a:r>
          </a:p>
          <a:p>
            <a:r>
              <a:rPr lang="en-US" dirty="0" smtClean="0"/>
              <a:t>Anaphase I – sister chromatids of each duplicated chromosome stay together and homologous pair of chromosomes separate.  Homologous chromatids are separated during the second meiotic division.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Mitosis &amp; meiosis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Mitosis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Meiosis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Chromosome Number of Parents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DNA Replications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Divisions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Daughter Cells Produced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Chromosome Number of Daughter</a:t>
                      </a:r>
                      <a:r>
                        <a:rPr lang="en-US" baseline="0" dirty="0" smtClean="0"/>
                        <a:t> Cells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Purpose/ 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Growth, Repair,</a:t>
                      </a:r>
                      <a:r>
                        <a:rPr lang="en-US" baseline="0" dirty="0" smtClean="0"/>
                        <a:t> Replace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Formation of gametes and spores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Fetal Pig Dissection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Continuity &amp; change</a:t>
            </a:r>
          </a:p>
          <a:p>
            <a:r>
              <a:rPr lang="en-US" dirty="0" smtClean="0"/>
              <a:t>Both the Fetal Pig and </a:t>
            </a:r>
            <a:r>
              <a:rPr lang="en-US" dirty="0" smtClean="0"/>
              <a:t>humans</a:t>
            </a:r>
            <a:r>
              <a:rPr lang="en-US" dirty="0" smtClean="0"/>
              <a:t> </a:t>
            </a:r>
            <a:r>
              <a:rPr lang="en-US" dirty="0" smtClean="0"/>
              <a:t>have DNA, but DNA is coded differently to produce different proteins.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968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Review Study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continuity of life is based on heritable information in the form of DNA. In a short essay (100 – 150 ) words, explain how the process of mitosis faithfully parcels out exact copies of this heritable information in the production of </a:t>
            </a:r>
            <a:r>
              <a:rPr lang="en-US" dirty="0" smtClean="0"/>
              <a:t>g</a:t>
            </a:r>
            <a:r>
              <a:rPr lang="en-US" dirty="0" smtClean="0"/>
              <a:t>enetically identical daughter cells.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575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Day 2 of AP Review</vt:lpstr>
      <vt:lpstr>Quick write</vt:lpstr>
      <vt:lpstr>Review lab #2  Enzyme Catalysis</vt:lpstr>
      <vt:lpstr>Review Lab #3 Compare &amp; Contrast Mitosis &amp; Meiosis</vt:lpstr>
      <vt:lpstr>Mitosis</vt:lpstr>
      <vt:lpstr>Meiosis</vt:lpstr>
      <vt:lpstr>Comparing Mitosis &amp; meiosis</vt:lpstr>
      <vt:lpstr>Fetal Pig Dissection</vt:lpstr>
      <vt:lpstr>Good Review Study Questions</vt:lpstr>
      <vt:lpstr>Slide 10</vt:lpstr>
      <vt:lpstr>Cell Cycle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2 of AP Review</dc:title>
  <dc:creator>Jennifer Marie McAllister</dc:creator>
  <cp:lastModifiedBy>Administrator</cp:lastModifiedBy>
  <cp:revision>15</cp:revision>
  <dcterms:created xsi:type="dcterms:W3CDTF">2012-01-04T13:31:26Z</dcterms:created>
  <dcterms:modified xsi:type="dcterms:W3CDTF">2012-01-05T00:41:11Z</dcterms:modified>
</cp:coreProperties>
</file>