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1" r:id="rId4"/>
    <p:sldId id="257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02" y="-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02F00-6286-47A5-8CFD-2C24B720D088}" type="datetimeFigureOut">
              <a:rPr lang="en-US" smtClean="0"/>
              <a:pPr/>
              <a:t>3/1/2013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C9CF-9027-44DD-9707-E6E772A58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02F00-6286-47A5-8CFD-2C24B720D088}" type="datetimeFigureOut">
              <a:rPr lang="en-US" smtClean="0"/>
              <a:pPr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C9CF-9027-44DD-9707-E6E772A58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02F00-6286-47A5-8CFD-2C24B720D088}" type="datetimeFigureOut">
              <a:rPr lang="en-US" smtClean="0"/>
              <a:pPr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C9CF-9027-44DD-9707-E6E772A58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02F00-6286-47A5-8CFD-2C24B720D088}" type="datetimeFigureOut">
              <a:rPr lang="en-US" smtClean="0"/>
              <a:pPr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C9CF-9027-44DD-9707-E6E772A58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02F00-6286-47A5-8CFD-2C24B720D088}" type="datetimeFigureOut">
              <a:rPr lang="en-US" smtClean="0"/>
              <a:pPr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C9CF-9027-44DD-9707-E6E772A58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02F00-6286-47A5-8CFD-2C24B720D088}" type="datetimeFigureOut">
              <a:rPr lang="en-US" smtClean="0"/>
              <a:pPr/>
              <a:t>3/1/2013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C9CF-9027-44DD-9707-E6E772A58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02F00-6286-47A5-8CFD-2C24B720D088}" type="datetimeFigureOut">
              <a:rPr lang="en-US" smtClean="0"/>
              <a:pPr/>
              <a:t>3/1/2013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C9CF-9027-44DD-9707-E6E772A58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02F00-6286-47A5-8CFD-2C24B720D088}" type="datetimeFigureOut">
              <a:rPr lang="en-US" smtClean="0"/>
              <a:pPr/>
              <a:t>3/1/2013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B8C9CF-9027-44DD-9707-E6E772A585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02F00-6286-47A5-8CFD-2C24B720D088}" type="datetimeFigureOut">
              <a:rPr lang="en-US" smtClean="0"/>
              <a:pPr/>
              <a:t>3/1/2013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C9CF-9027-44DD-9707-E6E772A58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02F00-6286-47A5-8CFD-2C24B720D088}" type="datetimeFigureOut">
              <a:rPr lang="en-US" smtClean="0"/>
              <a:pPr/>
              <a:t>3/1/2013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3CB8C9CF-9027-44DD-9707-E6E772A58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26302F00-6286-47A5-8CFD-2C24B720D088}" type="datetimeFigureOut">
              <a:rPr lang="en-US" smtClean="0"/>
              <a:pPr/>
              <a:t>3/1/2013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C9CF-9027-44DD-9707-E6E772A58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6302F00-6286-47A5-8CFD-2C24B720D088}" type="datetimeFigureOut">
              <a:rPr lang="en-US" smtClean="0"/>
              <a:pPr/>
              <a:t>3/1/2013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CB8C9CF-9027-44DD-9707-E6E772A58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fade/>
  </p:transition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337560"/>
            <a:ext cx="7620000" cy="2301240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72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Relationships</a:t>
            </a:r>
            <a:r>
              <a:rPr lang="en-US" sz="66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 </a:t>
            </a:r>
            <a:endParaRPr lang="en-US" sz="660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524000"/>
            <a:ext cx="6480048" cy="1752600"/>
          </a:xfrm>
        </p:spPr>
        <p:txBody>
          <a:bodyPr>
            <a:normAutofit/>
          </a:bodyPr>
          <a:lstStyle/>
          <a:p>
            <a:r>
              <a:rPr lang="en-US" sz="2700" dirty="0" smtClean="0"/>
              <a:t>Conflict Resolution &amp; Violence</a:t>
            </a:r>
            <a:endParaRPr lang="en-US" sz="27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-152400"/>
            <a:ext cx="8534400" cy="1905000"/>
          </a:xfrm>
        </p:spPr>
        <p:txBody>
          <a:bodyPr>
            <a:noAutofit/>
          </a:bodyPr>
          <a:lstStyle/>
          <a:p>
            <a:r>
              <a:rPr lang="en-US" b="1" dirty="0" smtClean="0">
                <a:ln w="15875">
                  <a:solidFill>
                    <a:schemeClr val="accent3"/>
                  </a:solidFill>
                </a:ln>
                <a:latin typeface="+mn-lt"/>
              </a:rPr>
              <a:t>Conflict Resolution:</a:t>
            </a:r>
            <a:br>
              <a:rPr lang="en-US" b="1" dirty="0" smtClean="0">
                <a:ln w="15875">
                  <a:solidFill>
                    <a:schemeClr val="accent3"/>
                  </a:solidFill>
                </a:ln>
                <a:latin typeface="+mn-lt"/>
              </a:rPr>
            </a:br>
            <a:r>
              <a:rPr lang="en-US" b="1" dirty="0" smtClean="0">
                <a:ln w="15875">
                  <a:solidFill>
                    <a:schemeClr val="accent3"/>
                  </a:solidFill>
                </a:ln>
                <a:latin typeface="+mn-lt"/>
              </a:rPr>
              <a:t>Effective Communication</a:t>
            </a:r>
            <a:endParaRPr lang="en-US" b="1" dirty="0">
              <a:ln w="15875">
                <a:solidFill>
                  <a:schemeClr val="accent3"/>
                </a:solidFill>
              </a:ln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524000"/>
            <a:ext cx="8001000" cy="4525963"/>
          </a:xfrm>
        </p:spPr>
        <p:txBody>
          <a:bodyPr>
            <a:normAutofit fontScale="92500"/>
          </a:bodyPr>
          <a:lstStyle/>
          <a:p>
            <a:pPr lvl="1"/>
            <a:r>
              <a:rPr lang="en-US" sz="2500" b="1" dirty="0" smtClean="0">
                <a:solidFill>
                  <a:schemeClr val="accent4"/>
                </a:solidFill>
              </a:rPr>
              <a:t>I Message</a:t>
            </a:r>
            <a:r>
              <a:rPr lang="en-US" sz="2500" dirty="0" smtClean="0">
                <a:solidFill>
                  <a:schemeClr val="accent4"/>
                </a:solidFill>
              </a:rPr>
              <a:t>: </a:t>
            </a:r>
            <a:r>
              <a:rPr lang="en-US" sz="2500" dirty="0" smtClean="0"/>
              <a:t>statement of feelings and expectations that doesn’t blame or judge the other person.</a:t>
            </a:r>
          </a:p>
          <a:p>
            <a:pPr lvl="1"/>
            <a:r>
              <a:rPr lang="en-US" sz="2500" b="1" dirty="0" smtClean="0">
                <a:solidFill>
                  <a:schemeClr val="accent4"/>
                </a:solidFill>
              </a:rPr>
              <a:t>Active Listening</a:t>
            </a:r>
            <a:r>
              <a:rPr lang="en-US" sz="2500" dirty="0" smtClean="0">
                <a:solidFill>
                  <a:schemeClr val="accent4"/>
                </a:solidFill>
              </a:rPr>
              <a:t>: </a:t>
            </a:r>
            <a:r>
              <a:rPr lang="en-US" sz="2500" dirty="0" smtClean="0"/>
              <a:t>focusing full attention on what the other person is saying and at the same time letting that person know you understand and care.</a:t>
            </a:r>
          </a:p>
          <a:p>
            <a:pPr lvl="1"/>
            <a:r>
              <a:rPr lang="en-US" sz="2500" b="1" dirty="0" smtClean="0">
                <a:solidFill>
                  <a:schemeClr val="accent4"/>
                </a:solidFill>
              </a:rPr>
              <a:t>Assertiveness</a:t>
            </a:r>
            <a:r>
              <a:rPr lang="en-US" sz="2500" dirty="0" smtClean="0">
                <a:solidFill>
                  <a:schemeClr val="accent4"/>
                </a:solidFill>
              </a:rPr>
              <a:t>: </a:t>
            </a:r>
            <a:r>
              <a:rPr lang="en-US" sz="2500" dirty="0" smtClean="0"/>
              <a:t>expressing feelings in a way that doesn’t threaten the other person or make you feel anxious.</a:t>
            </a:r>
          </a:p>
          <a:p>
            <a:pPr lvl="1"/>
            <a:r>
              <a:rPr lang="en-US" sz="2500" b="1" dirty="0" smtClean="0">
                <a:solidFill>
                  <a:schemeClr val="accent4"/>
                </a:solidFill>
              </a:rPr>
              <a:t>Body Language</a:t>
            </a:r>
            <a:r>
              <a:rPr lang="en-US" sz="2500" dirty="0" smtClean="0">
                <a:solidFill>
                  <a:schemeClr val="accent4"/>
                </a:solidFill>
              </a:rPr>
              <a:t>: </a:t>
            </a:r>
            <a:r>
              <a:rPr lang="en-US" sz="2500" dirty="0" smtClean="0"/>
              <a:t>way of communicating information or feelings nonverbally through body movements, posture, gestures, and facial expressions.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/>
            </a:r>
            <a:br>
              <a:rPr lang="en-US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4"/>
                </a:solidFill>
              </a:rPr>
              <a:t>Cooperation</a:t>
            </a:r>
            <a:r>
              <a:rPr lang="en-US" dirty="0" smtClean="0">
                <a:solidFill>
                  <a:schemeClr val="accent4"/>
                </a:solidFill>
              </a:rPr>
              <a:t>: </a:t>
            </a:r>
            <a:r>
              <a:rPr lang="en-US" dirty="0" smtClean="0"/>
              <a:t>working together for a common goal.</a:t>
            </a:r>
          </a:p>
          <a:p>
            <a:r>
              <a:rPr lang="en-US" sz="3200" b="1" dirty="0" smtClean="0">
                <a:solidFill>
                  <a:schemeClr val="accent4"/>
                </a:solidFill>
              </a:rPr>
              <a:t>Compromise</a:t>
            </a:r>
            <a:r>
              <a:rPr lang="en-US" sz="3200" dirty="0" smtClean="0"/>
              <a:t>: willingness of each person to give up something in order to reach an agreement.</a:t>
            </a:r>
          </a:p>
          <a:p>
            <a:endParaRPr lang="en-US" dirty="0" smtClean="0"/>
          </a:p>
        </p:txBody>
      </p:sp>
      <p:sp>
        <p:nvSpPr>
          <p:cNvPr id="7" name="Rectangle 6"/>
          <p:cNvSpPr/>
          <p:nvPr/>
        </p:nvSpPr>
        <p:spPr>
          <a:xfrm>
            <a:off x="76200" y="76200"/>
            <a:ext cx="8021748" cy="15081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4600" b="1" cap="none" spc="0" dirty="0" smtClean="0">
                <a:ln w="15875">
                  <a:solidFill>
                    <a:srgbClr val="C0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Conflict Resolution:</a:t>
            </a:r>
          </a:p>
          <a:p>
            <a:r>
              <a:rPr lang="en-US" sz="4600" b="1" cap="none" spc="0" dirty="0" smtClean="0">
                <a:ln w="15875">
                  <a:solidFill>
                    <a:srgbClr val="C00000"/>
                  </a:solidFill>
                  <a:prstDash val="solid"/>
                </a:ln>
                <a:solidFill>
                  <a:srgbClr val="FFFFFF"/>
                </a:solidFill>
              </a:rPr>
              <a:t>Cooperation</a:t>
            </a:r>
            <a:r>
              <a:rPr lang="en-US" sz="4600" b="1" cap="none" spc="0" dirty="0" smtClean="0">
                <a:ln w="15875">
                  <a:solidFill>
                    <a:srgbClr val="C0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&amp; Compromise</a:t>
            </a:r>
            <a:endParaRPr lang="en-US" sz="4600" b="1" cap="none" spc="0" dirty="0">
              <a:ln w="15875">
                <a:solidFill>
                  <a:srgbClr val="C00000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>
            <a:noAutofit/>
          </a:bodyPr>
          <a:lstStyle/>
          <a:p>
            <a:r>
              <a:rPr lang="en-US" b="1" dirty="0" smtClean="0">
                <a:ln w="15875">
                  <a:solidFill>
                    <a:schemeClr val="accent3"/>
                  </a:solidFill>
                </a:ln>
                <a:latin typeface="+mn-lt"/>
              </a:rPr>
              <a:t>Conflict Resolution: </a:t>
            </a:r>
            <a:br>
              <a:rPr lang="en-US" b="1" dirty="0" smtClean="0">
                <a:ln w="15875">
                  <a:solidFill>
                    <a:schemeClr val="accent3"/>
                  </a:solidFill>
                </a:ln>
                <a:latin typeface="+mn-lt"/>
              </a:rPr>
            </a:br>
            <a:r>
              <a:rPr lang="en-US" b="1" dirty="0" smtClean="0">
                <a:ln w="15875">
                  <a:solidFill>
                    <a:schemeClr val="accent3"/>
                  </a:solidFill>
                </a:ln>
                <a:latin typeface="+mn-lt"/>
              </a:rPr>
              <a:t>The DECIDE Method</a:t>
            </a:r>
            <a:endParaRPr lang="en-US" b="1" dirty="0">
              <a:ln w="15875">
                <a:solidFill>
                  <a:schemeClr val="accent3"/>
                </a:solidFill>
              </a:ln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sz="4100" b="1" dirty="0" smtClean="0">
                <a:solidFill>
                  <a:schemeClr val="accent4"/>
                </a:solidFill>
                <a:latin typeface="Bodoni MT Black" pitchFamily="18" charset="0"/>
              </a:rPr>
              <a:t>D</a:t>
            </a:r>
            <a:r>
              <a:rPr lang="en-US" sz="4100" dirty="0" smtClean="0"/>
              <a:t>	</a:t>
            </a:r>
            <a:r>
              <a:rPr lang="en-US" sz="3600" dirty="0" smtClean="0"/>
              <a:t>Define the problem</a:t>
            </a:r>
            <a:endParaRPr lang="en-US" sz="4100" dirty="0" smtClean="0"/>
          </a:p>
          <a:p>
            <a:pPr>
              <a:buNone/>
            </a:pPr>
            <a:r>
              <a:rPr lang="en-US" sz="4100" dirty="0" smtClean="0"/>
              <a:t>	</a:t>
            </a:r>
            <a:r>
              <a:rPr lang="en-US" sz="4100" b="1" dirty="0" smtClean="0">
                <a:solidFill>
                  <a:schemeClr val="accent4"/>
                </a:solidFill>
                <a:latin typeface="Bodoni MT Black" pitchFamily="18" charset="0"/>
              </a:rPr>
              <a:t>E</a:t>
            </a:r>
            <a:r>
              <a:rPr lang="en-US" sz="4100" dirty="0" smtClean="0"/>
              <a:t>	Explore</a:t>
            </a:r>
          </a:p>
          <a:p>
            <a:pPr>
              <a:buNone/>
            </a:pPr>
            <a:r>
              <a:rPr lang="en-US" sz="4100" dirty="0" smtClean="0"/>
              <a:t>	</a:t>
            </a:r>
            <a:r>
              <a:rPr lang="en-US" sz="4100" b="1" dirty="0" smtClean="0">
                <a:solidFill>
                  <a:schemeClr val="accent4"/>
                </a:solidFill>
                <a:latin typeface="Bodoni MT Black" pitchFamily="18" charset="0"/>
              </a:rPr>
              <a:t>C</a:t>
            </a:r>
            <a:r>
              <a:rPr lang="en-US" sz="4100" dirty="0" smtClean="0"/>
              <a:t>	Consider the consequences</a:t>
            </a:r>
          </a:p>
          <a:p>
            <a:pPr>
              <a:buNone/>
            </a:pPr>
            <a:r>
              <a:rPr lang="en-US" sz="4100" dirty="0" smtClean="0"/>
              <a:t>	</a:t>
            </a:r>
            <a:r>
              <a:rPr lang="en-US" sz="4100" b="1" dirty="0" smtClean="0">
                <a:solidFill>
                  <a:schemeClr val="accent4"/>
                </a:solidFill>
                <a:latin typeface="Bodoni MT Black" pitchFamily="18" charset="0"/>
              </a:rPr>
              <a:t>I</a:t>
            </a:r>
            <a:r>
              <a:rPr lang="en-US" sz="4100" dirty="0" smtClean="0"/>
              <a:t>	Identify your values</a:t>
            </a:r>
          </a:p>
          <a:p>
            <a:pPr>
              <a:buNone/>
            </a:pPr>
            <a:r>
              <a:rPr lang="en-US" sz="4100" dirty="0" smtClean="0"/>
              <a:t>	</a:t>
            </a:r>
            <a:r>
              <a:rPr lang="en-US" sz="4100" b="1" dirty="0" smtClean="0">
                <a:solidFill>
                  <a:schemeClr val="accent4"/>
                </a:solidFill>
                <a:latin typeface="Bodoni MT Black" pitchFamily="18" charset="0"/>
              </a:rPr>
              <a:t>D</a:t>
            </a:r>
            <a:r>
              <a:rPr lang="en-US" sz="4100" dirty="0" smtClean="0"/>
              <a:t>	Decide and act</a:t>
            </a:r>
          </a:p>
          <a:p>
            <a:pPr>
              <a:buNone/>
            </a:pPr>
            <a:r>
              <a:rPr lang="en-US" sz="4100" dirty="0" smtClean="0"/>
              <a:t>	</a:t>
            </a:r>
            <a:r>
              <a:rPr lang="en-US" sz="4100" b="1" dirty="0" smtClean="0">
                <a:solidFill>
                  <a:schemeClr val="accent4"/>
                </a:solidFill>
                <a:latin typeface="Bodoni MT Black" pitchFamily="18" charset="0"/>
              </a:rPr>
              <a:t>E</a:t>
            </a:r>
            <a:r>
              <a:rPr lang="en-US" sz="4100" dirty="0" smtClean="0">
                <a:solidFill>
                  <a:schemeClr val="accent4"/>
                </a:solidFill>
              </a:rPr>
              <a:t>	</a:t>
            </a:r>
            <a:r>
              <a:rPr lang="en-US" sz="4100" dirty="0" smtClean="0"/>
              <a:t>Evaluate the results</a:t>
            </a:r>
            <a:endParaRPr lang="en-US" sz="41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7467600" cy="1143000"/>
          </a:xfrm>
        </p:spPr>
        <p:txBody>
          <a:bodyPr/>
          <a:lstStyle/>
          <a:p>
            <a:r>
              <a:rPr lang="en-US" b="1" dirty="0" smtClean="0">
                <a:ln w="15875">
                  <a:solidFill>
                    <a:schemeClr val="accent3"/>
                  </a:solidFill>
                </a:ln>
                <a:latin typeface="+mn-lt"/>
              </a:rPr>
              <a:t>Violence:</a:t>
            </a:r>
            <a:endParaRPr lang="en-US" b="1" dirty="0">
              <a:ln w="15875">
                <a:solidFill>
                  <a:schemeClr val="accent3"/>
                </a:solidFill>
              </a:ln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001000" cy="4678363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dirty="0" smtClean="0"/>
              <a:t>There </a:t>
            </a:r>
            <a:r>
              <a:rPr lang="en-US" smtClean="0"/>
              <a:t>are </a:t>
            </a:r>
            <a:r>
              <a:rPr lang="en-US" smtClean="0"/>
              <a:t>four</a:t>
            </a:r>
            <a:r>
              <a:rPr lang="en-US" smtClean="0"/>
              <a:t> </a:t>
            </a:r>
            <a:r>
              <a:rPr lang="en-US" dirty="0" smtClean="0"/>
              <a:t>types of relationship violence:</a:t>
            </a:r>
          </a:p>
          <a:p>
            <a:pPr>
              <a:buNone/>
            </a:pPr>
            <a:r>
              <a:rPr lang="en-US" dirty="0" smtClean="0"/>
              <a:t>1</a:t>
            </a:r>
            <a:r>
              <a:rPr lang="en-US" b="1" dirty="0" smtClean="0"/>
              <a:t>.</a:t>
            </a:r>
            <a:r>
              <a:rPr lang="en-US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4"/>
                </a:solidFill>
              </a:rPr>
              <a:t>Physical</a:t>
            </a:r>
            <a:r>
              <a:rPr lang="en-US" dirty="0" smtClean="0">
                <a:solidFill>
                  <a:schemeClr val="accent4"/>
                </a:solidFill>
              </a:rPr>
              <a:t>:</a:t>
            </a:r>
            <a:r>
              <a:rPr lang="en-US" dirty="0" smtClean="0"/>
              <a:t> When someone hits you or scratches you or does anything to harm you.</a:t>
            </a:r>
          </a:p>
          <a:p>
            <a:pPr>
              <a:buNone/>
            </a:pPr>
            <a:r>
              <a:rPr lang="en-US" dirty="0" smtClean="0"/>
              <a:t>2. </a:t>
            </a:r>
            <a:r>
              <a:rPr lang="en-US" b="1" dirty="0" smtClean="0">
                <a:solidFill>
                  <a:schemeClr val="accent4"/>
                </a:solidFill>
              </a:rPr>
              <a:t>Sexual</a:t>
            </a:r>
            <a:r>
              <a:rPr lang="en-US" dirty="0" smtClean="0">
                <a:solidFill>
                  <a:schemeClr val="accent4"/>
                </a:solidFill>
              </a:rPr>
              <a:t>: </a:t>
            </a:r>
            <a:r>
              <a:rPr lang="en-US" dirty="0" smtClean="0"/>
              <a:t>ranges from unwanted kisses, to inappropriate touching, to sexual intercourse.</a:t>
            </a:r>
          </a:p>
          <a:p>
            <a:pPr>
              <a:buNone/>
            </a:pPr>
            <a:r>
              <a:rPr lang="en-US" dirty="0" smtClean="0"/>
              <a:t>3. </a:t>
            </a:r>
            <a:r>
              <a:rPr lang="en-US" b="1" dirty="0" smtClean="0">
                <a:solidFill>
                  <a:schemeClr val="accent4"/>
                </a:solidFill>
              </a:rPr>
              <a:t>Emotional</a:t>
            </a:r>
            <a:r>
              <a:rPr lang="en-US" dirty="0" smtClean="0">
                <a:solidFill>
                  <a:schemeClr val="accent4"/>
                </a:solidFill>
              </a:rPr>
              <a:t>: </a:t>
            </a:r>
            <a:r>
              <a:rPr lang="en-US" dirty="0" smtClean="0"/>
              <a:t>nonphysical mistreatment of a person.</a:t>
            </a:r>
          </a:p>
          <a:p>
            <a:pPr marL="550926" indent="-514350">
              <a:buNone/>
            </a:pPr>
            <a:r>
              <a:rPr lang="en-US" dirty="0" smtClean="0"/>
              <a:t>4. </a:t>
            </a:r>
            <a:r>
              <a:rPr lang="en-US" b="1" dirty="0" smtClean="0">
                <a:solidFill>
                  <a:schemeClr val="accent4"/>
                </a:solidFill>
              </a:rPr>
              <a:t>Neglect</a:t>
            </a:r>
            <a:r>
              <a:rPr lang="en-US" dirty="0" smtClean="0">
                <a:solidFill>
                  <a:schemeClr val="accent4"/>
                </a:solidFill>
              </a:rPr>
              <a:t>: </a:t>
            </a:r>
            <a:r>
              <a:rPr lang="en-US" dirty="0" smtClean="0"/>
              <a:t>failure of parents to give their child love and support.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339</TotalTime>
  <Words>198</Words>
  <Application>Microsoft Office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Technic</vt:lpstr>
      <vt:lpstr>Relationships </vt:lpstr>
      <vt:lpstr>Conflict Resolution: Effective Communication</vt:lpstr>
      <vt:lpstr> </vt:lpstr>
      <vt:lpstr>Conflict Resolution:  The DECIDE Method</vt:lpstr>
      <vt:lpstr>Violence:</vt:lpstr>
    </vt:vector>
  </TitlesOfParts>
  <Company>Washington Unified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Relationships </dc:title>
  <dc:creator>Administrator</dc:creator>
  <cp:lastModifiedBy>Administrator</cp:lastModifiedBy>
  <cp:revision>12</cp:revision>
  <dcterms:created xsi:type="dcterms:W3CDTF">2011-01-27T20:37:46Z</dcterms:created>
  <dcterms:modified xsi:type="dcterms:W3CDTF">2013-03-01T20:41:14Z</dcterms:modified>
</cp:coreProperties>
</file>