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9" r:id="rId4"/>
    <p:sldId id="262" r:id="rId5"/>
    <p:sldId id="261" r:id="rId6"/>
    <p:sldId id="263" r:id="rId7"/>
    <p:sldId id="260" r:id="rId8"/>
    <p:sldId id="258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5A1C9-82D0-4EE0-9167-505D93016527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FE43-DF57-4E21-A689-BBB3FC6B04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5A1C9-82D0-4EE0-9167-505D93016527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FE43-DF57-4E21-A689-BBB3FC6B04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5A1C9-82D0-4EE0-9167-505D93016527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FE43-DF57-4E21-A689-BBB3FC6B04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5A1C9-82D0-4EE0-9167-505D93016527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FE43-DF57-4E21-A689-BBB3FC6B04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5A1C9-82D0-4EE0-9167-505D93016527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FE43-DF57-4E21-A689-BBB3FC6B04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5A1C9-82D0-4EE0-9167-505D93016527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FE43-DF57-4E21-A689-BBB3FC6B04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5A1C9-82D0-4EE0-9167-505D93016527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FE43-DF57-4E21-A689-BBB3FC6B04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5A1C9-82D0-4EE0-9167-505D93016527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FE43-DF57-4E21-A689-BBB3FC6B04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5A1C9-82D0-4EE0-9167-505D93016527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FE43-DF57-4E21-A689-BBB3FC6B04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5A1C9-82D0-4EE0-9167-505D93016527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6FE43-DF57-4E21-A689-BBB3FC6B04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5A1C9-82D0-4EE0-9167-505D93016527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A86FE43-DF57-4E21-A689-BBB3FC6B04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35A1C9-82D0-4EE0-9167-505D93016527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86FE43-DF57-4E21-A689-BBB3FC6B04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SUICIDE NOTES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Suicide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4724400" cy="4389120"/>
          </a:xfrm>
        </p:spPr>
        <p:txBody>
          <a:bodyPr/>
          <a:lstStyle/>
          <a:p>
            <a:r>
              <a:rPr lang="en-US" dirty="0" smtClean="0"/>
              <a:t>5,000 teenage suicides per year in US=14 per day</a:t>
            </a:r>
          </a:p>
          <a:p>
            <a:r>
              <a:rPr lang="en-US" dirty="0" smtClean="0"/>
              <a:t>50,000 teens attempt each year=10% HS students</a:t>
            </a:r>
          </a:p>
          <a:p>
            <a:r>
              <a:rPr lang="en-US" dirty="0" smtClean="0"/>
              <a:t>50% high school students have planned how</a:t>
            </a:r>
          </a:p>
          <a:p>
            <a:r>
              <a:rPr lang="en-US" dirty="0" smtClean="0"/>
              <a:t>More females attempt-more males succeed</a:t>
            </a:r>
            <a:endParaRPr lang="en-US" dirty="0"/>
          </a:p>
        </p:txBody>
      </p:sp>
      <p:pic>
        <p:nvPicPr>
          <p:cNvPr id="5" name="Picture 4" descr="suicide-by-method-char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76800" y="1752600"/>
            <a:ext cx="4114800" cy="4114800"/>
          </a:xfrm>
          <a:prstGeom prst="rect">
            <a:avLst/>
          </a:prstGeo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u="sng" dirty="0" smtClean="0"/>
              <a:t>DEPRESSION</a:t>
            </a:r>
            <a:r>
              <a:rPr lang="en-US" sz="3600" dirty="0" smtClean="0"/>
              <a:t>: feeling of sadness, little self-worth, no hope or joy, helplessness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Symptoms include:</a:t>
            </a:r>
          </a:p>
          <a:p>
            <a:r>
              <a:rPr lang="en-US" dirty="0" smtClean="0"/>
              <a:t>Drop in grades</a:t>
            </a:r>
          </a:p>
          <a:p>
            <a:r>
              <a:rPr lang="en-US" dirty="0" smtClean="0"/>
              <a:t>Isolating from friends/family</a:t>
            </a:r>
          </a:p>
          <a:p>
            <a:r>
              <a:rPr lang="en-US" dirty="0" smtClean="0"/>
              <a:t>Personality changes</a:t>
            </a:r>
          </a:p>
          <a:p>
            <a:r>
              <a:rPr lang="en-US" dirty="0" smtClean="0"/>
              <a:t>No energy</a:t>
            </a:r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Loss of interest in activities</a:t>
            </a:r>
          </a:p>
          <a:p>
            <a:r>
              <a:rPr lang="en-US" dirty="0" smtClean="0"/>
              <a:t>Under/over eating</a:t>
            </a:r>
          </a:p>
          <a:p>
            <a:r>
              <a:rPr lang="en-US" dirty="0" smtClean="0"/>
              <a:t>Sleeping too little/much</a:t>
            </a:r>
          </a:p>
          <a:p>
            <a:r>
              <a:rPr lang="en-US" dirty="0" smtClean="0"/>
              <a:t>Change in appearance </a:t>
            </a:r>
          </a:p>
          <a:p>
            <a:endParaRPr lang="en-US" dirty="0"/>
          </a:p>
        </p:txBody>
      </p:sp>
      <p:pic>
        <p:nvPicPr>
          <p:cNvPr id="7170" name="Picture 2" descr="http://img.ehowcdn.com/article-page-main/ehow/images/a01/v9/kn/deal-teen-sleep-deprivation-800x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4343400"/>
            <a:ext cx="2143125" cy="2095500"/>
          </a:xfrm>
          <a:prstGeom prst="rect">
            <a:avLst/>
          </a:prstGeom>
          <a:noFill/>
        </p:spPr>
      </p:pic>
      <p:pic>
        <p:nvPicPr>
          <p:cNvPr id="7172" name="Picture 4" descr="http://www.brainline.org/images/uploads/orig/2009/001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800600"/>
            <a:ext cx="1587500" cy="1546700"/>
          </a:xfrm>
          <a:prstGeom prst="rect">
            <a:avLst/>
          </a:prstGeom>
          <a:noFill/>
        </p:spPr>
      </p:pic>
      <p:pic>
        <p:nvPicPr>
          <p:cNvPr id="7174" name="Picture 6" descr="http://freeagenttraining.com/wp-content/uploads/2011/02/A-plu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4343400"/>
            <a:ext cx="1066800" cy="1574110"/>
          </a:xfrm>
          <a:prstGeom prst="rect">
            <a:avLst/>
          </a:prstGeom>
          <a:noFill/>
        </p:spPr>
      </p:pic>
      <p:pic>
        <p:nvPicPr>
          <p:cNvPr id="7178" name="Picture 10" descr="http://www.georgetowner.com/media/images/derivatives/article_f-grade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0" y="5486400"/>
            <a:ext cx="1416050" cy="1149024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STUDENTS WHO ARE AT RISK are those who: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318531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Previous attempts</a:t>
            </a:r>
          </a:p>
          <a:p>
            <a:r>
              <a:rPr lang="en-US" dirty="0" smtClean="0"/>
              <a:t>Low self esteem/poor mental health</a:t>
            </a:r>
          </a:p>
          <a:p>
            <a:r>
              <a:rPr lang="en-US" dirty="0" smtClean="0"/>
              <a:t>Traumatic family events</a:t>
            </a:r>
          </a:p>
          <a:p>
            <a:r>
              <a:rPr lang="en-US" dirty="0" smtClean="0"/>
              <a:t>Have poor social health or are in trouble with family, school, peers, or the law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349011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Drug/alcohol abusers</a:t>
            </a:r>
          </a:p>
          <a:p>
            <a:r>
              <a:rPr lang="en-US" dirty="0" smtClean="0"/>
              <a:t>Have been abused, neglected, or molested</a:t>
            </a:r>
          </a:p>
          <a:p>
            <a:r>
              <a:rPr lang="en-US" dirty="0" smtClean="0"/>
              <a:t>Feel discriminated-handicapped, minority, poor, feel alone</a:t>
            </a:r>
          </a:p>
          <a:p>
            <a:r>
              <a:rPr lang="en-US" dirty="0" smtClean="0"/>
              <a:t>perfectionists</a:t>
            </a:r>
          </a:p>
          <a:p>
            <a:endParaRPr lang="en-US" dirty="0"/>
          </a:p>
        </p:txBody>
      </p:sp>
      <p:pic>
        <p:nvPicPr>
          <p:cNvPr id="4" name="Picture 3" descr="suicid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2800" y="4953000"/>
            <a:ext cx="2171700" cy="1737360"/>
          </a:xfrm>
          <a:prstGeom prst="rect">
            <a:avLst/>
          </a:prstGeo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WARNING 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3962400" cy="41605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Threats or talking about it</a:t>
            </a:r>
          </a:p>
          <a:p>
            <a:r>
              <a:rPr lang="en-US" dirty="0" smtClean="0"/>
              <a:t>Symptoms of depression</a:t>
            </a:r>
          </a:p>
          <a:p>
            <a:r>
              <a:rPr lang="en-US" smtClean="0"/>
              <a:t>Wreckless</a:t>
            </a:r>
            <a:r>
              <a:rPr lang="en-US" dirty="0" smtClean="0"/>
              <a:t> </a:t>
            </a:r>
            <a:r>
              <a:rPr lang="en-US" dirty="0" smtClean="0"/>
              <a:t>behavior</a:t>
            </a:r>
          </a:p>
          <a:p>
            <a:r>
              <a:rPr lang="en-US" dirty="0" smtClean="0"/>
              <a:t>Making final plans/giving away possessions</a:t>
            </a:r>
          </a:p>
          <a:p>
            <a:r>
              <a:rPr lang="en-US" dirty="0" smtClean="0"/>
              <a:t>Uncontrolled crying or sudden unexpected happiness</a:t>
            </a:r>
            <a:endParaRPr lang="en-US" dirty="0"/>
          </a:p>
        </p:txBody>
      </p:sp>
      <p:pic>
        <p:nvPicPr>
          <p:cNvPr id="4" name="Picture 3" descr="untitle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2209800"/>
            <a:ext cx="4229100" cy="2819400"/>
          </a:xfrm>
          <a:prstGeom prst="rect">
            <a:avLst/>
          </a:prstGeo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</a:t>
            </a:r>
            <a:endParaRPr lang="en-US" dirty="0"/>
          </a:p>
        </p:txBody>
      </p:sp>
      <p:pic>
        <p:nvPicPr>
          <p:cNvPr id="4" name="Content Placeholder 3" descr="suicidepreventi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05512" y="1935163"/>
            <a:ext cx="5932975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HELP A SUICIDAL FRIEND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If a friend tells you that he or she is thinking of suicide:</a:t>
            </a:r>
          </a:p>
          <a:p>
            <a:r>
              <a:rPr lang="en-US" b="1" dirty="0" smtClean="0"/>
              <a:t>Ask</a:t>
            </a:r>
            <a:r>
              <a:rPr lang="en-US" dirty="0" smtClean="0"/>
              <a:t> questions about their feelings</a:t>
            </a:r>
          </a:p>
          <a:p>
            <a:r>
              <a:rPr lang="en-US" b="1" dirty="0" smtClean="0"/>
              <a:t>Listen</a:t>
            </a:r>
            <a:r>
              <a:rPr lang="en-US" dirty="0" smtClean="0"/>
              <a:t> to what is said</a:t>
            </a:r>
          </a:p>
          <a:p>
            <a:r>
              <a:rPr lang="en-US" b="1" dirty="0" smtClean="0"/>
              <a:t>Encourage </a:t>
            </a:r>
            <a:r>
              <a:rPr lang="en-US" dirty="0" smtClean="0"/>
              <a:t>your friend to get help</a:t>
            </a:r>
          </a:p>
          <a:p>
            <a:r>
              <a:rPr lang="en-US" b="1" dirty="0" smtClean="0"/>
              <a:t>Talk</a:t>
            </a:r>
            <a:r>
              <a:rPr lang="en-US" dirty="0" smtClean="0"/>
              <a:t> to a trusted friend</a:t>
            </a:r>
          </a:p>
          <a:p>
            <a:r>
              <a:rPr lang="en-US" b="1" dirty="0" smtClean="0"/>
              <a:t>Call </a:t>
            </a:r>
            <a:r>
              <a:rPr lang="en-US" dirty="0" smtClean="0"/>
              <a:t>crisis line for help</a:t>
            </a:r>
            <a:endParaRPr lang="en-US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it a secret</a:t>
            </a:r>
          </a:p>
          <a:p>
            <a:r>
              <a:rPr lang="en-US" dirty="0" smtClean="0"/>
              <a:t>Assume they want attention	</a:t>
            </a:r>
          </a:p>
          <a:p>
            <a:r>
              <a:rPr lang="en-US" dirty="0" smtClean="0"/>
              <a:t>Ask why</a:t>
            </a:r>
          </a:p>
          <a:p>
            <a:r>
              <a:rPr lang="en-US" dirty="0" smtClean="0"/>
              <a:t>Dare or challenge them</a:t>
            </a:r>
            <a:endParaRPr lang="en-US" dirty="0"/>
          </a:p>
        </p:txBody>
      </p:sp>
      <p:pic>
        <p:nvPicPr>
          <p:cNvPr id="2050" name="Picture 2" descr="http://www.seoconsultants.com/just-say-no/images/no-secrets-48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1828800"/>
            <a:ext cx="2438400" cy="24384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24 Hour Crisis Line: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Davis (530) 756-5000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West Sacramento (916) 372-6565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Woodland (530) 666-7778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436</TotalTime>
  <Words>233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SUICIDE NOTES</vt:lpstr>
      <vt:lpstr>Suicide Facts</vt:lpstr>
      <vt:lpstr>DEPRESSION: feeling of sadness, little self-worth, no hope or joy, helplessness</vt:lpstr>
      <vt:lpstr>STUDENTS WHO ARE AT RISK are those who:</vt:lpstr>
      <vt:lpstr>WARNING SIGNS</vt:lpstr>
      <vt:lpstr>Prevention</vt:lpstr>
      <vt:lpstr>HOW TO HELP A SUICIDAL FRIEND</vt:lpstr>
      <vt:lpstr>DO NOT</vt:lpstr>
      <vt:lpstr>24 Hour Crisis Line:</vt:lpstr>
    </vt:vector>
  </TitlesOfParts>
  <Company>Washington Unified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22</cp:revision>
  <dcterms:created xsi:type="dcterms:W3CDTF">2009-10-02T15:26:32Z</dcterms:created>
  <dcterms:modified xsi:type="dcterms:W3CDTF">2012-05-14T16:22:17Z</dcterms:modified>
</cp:coreProperties>
</file>