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0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35A1C9-82D0-4EE0-9167-505D93016527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86FE43-DF57-4E21-A689-BBB3FC6B04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SUICIDE NOTES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724400" cy="4389120"/>
          </a:xfrm>
        </p:spPr>
        <p:txBody>
          <a:bodyPr/>
          <a:lstStyle/>
          <a:p>
            <a:r>
              <a:rPr lang="en-US" dirty="0" smtClean="0"/>
              <a:t>5,000 teenage suicides per year in US=14 per day</a:t>
            </a:r>
          </a:p>
          <a:p>
            <a:r>
              <a:rPr lang="en-US" dirty="0" smtClean="0"/>
              <a:t>50,000 teens attempt each year=10% HS students</a:t>
            </a:r>
          </a:p>
          <a:p>
            <a:r>
              <a:rPr lang="en-US" dirty="0" smtClean="0"/>
              <a:t>50% high school students have planned how</a:t>
            </a:r>
          </a:p>
          <a:p>
            <a:r>
              <a:rPr lang="en-US" dirty="0" smtClean="0"/>
              <a:t>More females attempt-more males succeed</a:t>
            </a:r>
            <a:endParaRPr lang="en-US" dirty="0"/>
          </a:p>
        </p:txBody>
      </p:sp>
      <p:pic>
        <p:nvPicPr>
          <p:cNvPr id="5" name="Picture 4" descr="suicide-by-method-ch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752600"/>
            <a:ext cx="4114800" cy="41148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DEPRESSION</a:t>
            </a:r>
            <a:r>
              <a:rPr lang="en-US" sz="3600" dirty="0" smtClean="0"/>
              <a:t>: feeling of sadness, little self-worth, no hope or joy, helplessness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Symptoms include:</a:t>
            </a:r>
          </a:p>
          <a:p>
            <a:r>
              <a:rPr lang="en-US" dirty="0" smtClean="0"/>
              <a:t>Drop in grades</a:t>
            </a:r>
          </a:p>
          <a:p>
            <a:r>
              <a:rPr lang="en-US" dirty="0" smtClean="0"/>
              <a:t>Isolating from friends/family</a:t>
            </a:r>
          </a:p>
          <a:p>
            <a:r>
              <a:rPr lang="en-US" dirty="0" smtClean="0"/>
              <a:t>Personality changes</a:t>
            </a:r>
          </a:p>
          <a:p>
            <a:r>
              <a:rPr lang="en-US" dirty="0" smtClean="0"/>
              <a:t>No energy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 of interest in activities</a:t>
            </a:r>
          </a:p>
          <a:p>
            <a:r>
              <a:rPr lang="en-US" dirty="0" smtClean="0"/>
              <a:t>Under/over eating</a:t>
            </a:r>
          </a:p>
          <a:p>
            <a:r>
              <a:rPr lang="en-US" dirty="0" smtClean="0"/>
              <a:t>Sleeping too little/much</a:t>
            </a:r>
          </a:p>
          <a:p>
            <a:r>
              <a:rPr lang="en-US" dirty="0" smtClean="0"/>
              <a:t>Change in appearance </a:t>
            </a:r>
          </a:p>
          <a:p>
            <a:endParaRPr lang="en-US" dirty="0"/>
          </a:p>
        </p:txBody>
      </p:sp>
      <p:pic>
        <p:nvPicPr>
          <p:cNvPr id="7170" name="Picture 2" descr="http://img.ehowcdn.com/article-page-main/ehow/images/a01/v9/kn/deal-teen-sleep-deprivation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343400"/>
            <a:ext cx="2143125" cy="2095500"/>
          </a:xfrm>
          <a:prstGeom prst="rect">
            <a:avLst/>
          </a:prstGeom>
          <a:noFill/>
        </p:spPr>
      </p:pic>
      <p:pic>
        <p:nvPicPr>
          <p:cNvPr id="7172" name="Picture 4" descr="http://www.brainline.org/images/uploads/orig/2009/001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800600"/>
            <a:ext cx="1587500" cy="1546700"/>
          </a:xfrm>
          <a:prstGeom prst="rect">
            <a:avLst/>
          </a:prstGeom>
          <a:noFill/>
        </p:spPr>
      </p:pic>
      <p:pic>
        <p:nvPicPr>
          <p:cNvPr id="7174" name="Picture 6" descr="http://freeagenttraining.com/wp-content/uploads/2011/02/A-pl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343400"/>
            <a:ext cx="1066800" cy="1574110"/>
          </a:xfrm>
          <a:prstGeom prst="rect">
            <a:avLst/>
          </a:prstGeom>
          <a:noFill/>
        </p:spPr>
      </p:pic>
      <p:pic>
        <p:nvPicPr>
          <p:cNvPr id="7178" name="Picture 10" descr="http://www.georgetowner.com/media/images/derivatives/article_f-grade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5486400"/>
            <a:ext cx="1416050" cy="114902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WHO ARE AT RISK are those who: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31853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Previous attempts</a:t>
            </a:r>
          </a:p>
          <a:p>
            <a:r>
              <a:rPr lang="en-US" dirty="0" smtClean="0"/>
              <a:t>Low self esteem/poor mental health</a:t>
            </a:r>
          </a:p>
          <a:p>
            <a:r>
              <a:rPr lang="en-US" dirty="0" smtClean="0"/>
              <a:t>Traumatic family events</a:t>
            </a:r>
          </a:p>
          <a:p>
            <a:r>
              <a:rPr lang="en-US" dirty="0" smtClean="0"/>
              <a:t>Have poor social health or are in trouble with family, school, peers, or the law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34901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Drug/alcohol abusers</a:t>
            </a:r>
          </a:p>
          <a:p>
            <a:r>
              <a:rPr lang="en-US" dirty="0" smtClean="0"/>
              <a:t>Have been abused, neglected, or molested</a:t>
            </a:r>
          </a:p>
          <a:p>
            <a:r>
              <a:rPr lang="en-US" dirty="0" smtClean="0"/>
              <a:t>Feel discriminated-handicapped, minority, poor, feel alone</a:t>
            </a:r>
          </a:p>
          <a:p>
            <a:r>
              <a:rPr lang="en-US" dirty="0" smtClean="0"/>
              <a:t>perfectionists</a:t>
            </a:r>
          </a:p>
          <a:p>
            <a:endParaRPr lang="en-US" dirty="0"/>
          </a:p>
        </p:txBody>
      </p:sp>
      <p:pic>
        <p:nvPicPr>
          <p:cNvPr id="4" name="Picture 3" descr="suic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953000"/>
            <a:ext cx="2171700" cy="173736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62400" cy="4160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Threats or talking about it</a:t>
            </a:r>
          </a:p>
          <a:p>
            <a:r>
              <a:rPr lang="en-US" dirty="0" smtClean="0"/>
              <a:t>Symptoms of depression</a:t>
            </a:r>
          </a:p>
          <a:p>
            <a:r>
              <a:rPr lang="en-US" smtClean="0"/>
              <a:t>Wreckless</a:t>
            </a:r>
            <a:r>
              <a:rPr lang="en-US" dirty="0" smtClean="0"/>
              <a:t>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Making final plans/giving away possessions</a:t>
            </a:r>
          </a:p>
          <a:p>
            <a:r>
              <a:rPr lang="en-US" dirty="0" smtClean="0"/>
              <a:t>Uncontrolled crying or sudden unexpected happiness</a:t>
            </a:r>
            <a:endParaRPr lang="en-US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209800"/>
            <a:ext cx="4229100" cy="28194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pic>
        <p:nvPicPr>
          <p:cNvPr id="4" name="Content Placeholder 3" descr="suicidepreven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5512" y="1935163"/>
            <a:ext cx="593297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HELP A SUICIDAL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If a friend tells you that he or she is thinking of suicide:</a:t>
            </a:r>
          </a:p>
          <a:p>
            <a:r>
              <a:rPr lang="en-US" b="1" dirty="0" smtClean="0"/>
              <a:t>Ask</a:t>
            </a:r>
            <a:r>
              <a:rPr lang="en-US" dirty="0" smtClean="0"/>
              <a:t> questions about their feelings</a:t>
            </a:r>
          </a:p>
          <a:p>
            <a:r>
              <a:rPr lang="en-US" b="1" dirty="0" smtClean="0"/>
              <a:t>Listen</a:t>
            </a:r>
            <a:r>
              <a:rPr lang="en-US" dirty="0" smtClean="0"/>
              <a:t> to what is said</a:t>
            </a:r>
          </a:p>
          <a:p>
            <a:r>
              <a:rPr lang="en-US" b="1" dirty="0" smtClean="0"/>
              <a:t>Encourage </a:t>
            </a:r>
            <a:r>
              <a:rPr lang="en-US" dirty="0" smtClean="0"/>
              <a:t>your friend to get help</a:t>
            </a:r>
          </a:p>
          <a:p>
            <a:r>
              <a:rPr lang="en-US" b="1" dirty="0" smtClean="0"/>
              <a:t>Talk</a:t>
            </a:r>
            <a:r>
              <a:rPr lang="en-US" dirty="0" smtClean="0"/>
              <a:t> to a trusted friend</a:t>
            </a:r>
          </a:p>
          <a:p>
            <a:r>
              <a:rPr lang="en-US" b="1" dirty="0" smtClean="0"/>
              <a:t>Call </a:t>
            </a:r>
            <a:r>
              <a:rPr lang="en-US" dirty="0" smtClean="0"/>
              <a:t>crisis line for help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a secret</a:t>
            </a:r>
          </a:p>
          <a:p>
            <a:r>
              <a:rPr lang="en-US" dirty="0" smtClean="0"/>
              <a:t>Assume they want attention	</a:t>
            </a:r>
          </a:p>
          <a:p>
            <a:r>
              <a:rPr lang="en-US" dirty="0" smtClean="0"/>
              <a:t>Ask why</a:t>
            </a:r>
          </a:p>
          <a:p>
            <a:r>
              <a:rPr lang="en-US" dirty="0" smtClean="0"/>
              <a:t>Dare or challenge them</a:t>
            </a:r>
            <a:endParaRPr lang="en-US" dirty="0"/>
          </a:p>
        </p:txBody>
      </p:sp>
      <p:pic>
        <p:nvPicPr>
          <p:cNvPr id="2050" name="Picture 2" descr="http://www.seoconsultants.com/just-say-no/images/no-secrets-4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 Hour Crisis 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Davis (530) 756-5000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West Sacramento (916) 372-6565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Woodland (530) 666-7778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233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SUICIDE NOTES</vt:lpstr>
      <vt:lpstr>Suicide Facts</vt:lpstr>
      <vt:lpstr>DEPRESSION: feeling of sadness, little self-worth, no hope or joy, helplessness</vt:lpstr>
      <vt:lpstr>STUDENTS WHO ARE AT RISK are those who:</vt:lpstr>
      <vt:lpstr>WARNING SIGNS</vt:lpstr>
      <vt:lpstr>Prevention</vt:lpstr>
      <vt:lpstr>HOW TO HELP A SUICIDAL FRIEND</vt:lpstr>
      <vt:lpstr>DO NOT</vt:lpstr>
      <vt:lpstr>24 Hour Crisis Line: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22</cp:revision>
  <dcterms:created xsi:type="dcterms:W3CDTF">2009-10-02T15:26:32Z</dcterms:created>
  <dcterms:modified xsi:type="dcterms:W3CDTF">2012-05-14T16:22:17Z</dcterms:modified>
</cp:coreProperties>
</file>