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4" d="100"/>
          <a:sy n="74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Tools for Successful Lyric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22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982132"/>
            <a:ext cx="9601196" cy="488085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Correct: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 held you  close and said, “I love you”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saw my love reflected in your eyes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And in the moment when I kissed you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Baby, there was no double in my mind</a:t>
            </a:r>
          </a:p>
          <a:p>
            <a:pPr marL="0" indent="0">
              <a:buNone/>
            </a:pPr>
            <a:r>
              <a:rPr lang="en-US" dirty="0" smtClean="0"/>
              <a:t>Incorrect: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 held you close and said, “I love you”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 was late for work yesterday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dog was barking when I woke up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This feeling just won’t go away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67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The last line of the verse is crafted to serve as a “springboard” to deliver listeners to the chorus</a:t>
            </a:r>
          </a:p>
          <a:p>
            <a:r>
              <a:rPr lang="en-US" dirty="0" smtClean="0"/>
              <a:t>That final line of each verse is  the link between the verse and the summation about to be presented in the chorus:</a:t>
            </a:r>
          </a:p>
          <a:p>
            <a:pPr marL="0" indent="0">
              <a:buNone/>
            </a:pPr>
            <a:r>
              <a:rPr lang="en-US" dirty="0" smtClean="0"/>
              <a:t>Correct:</a:t>
            </a:r>
          </a:p>
          <a:p>
            <a:pPr marL="0" indent="0">
              <a:buNone/>
            </a:pPr>
            <a:r>
              <a:rPr lang="en-US" dirty="0" smtClean="0"/>
              <a:t>Chorus</a:t>
            </a:r>
          </a:p>
          <a:p>
            <a:pPr marL="0" indent="0">
              <a:buNone/>
            </a:pPr>
            <a:r>
              <a:rPr lang="en-US" dirty="0"/>
              <a:t>	I held you  close and said, “I love you”</a:t>
            </a:r>
          </a:p>
          <a:p>
            <a:pPr marL="0" indent="0">
              <a:buNone/>
            </a:pPr>
            <a:r>
              <a:rPr lang="en-US" dirty="0"/>
              <a:t>	And saw my love reflected in your eyes</a:t>
            </a:r>
          </a:p>
          <a:p>
            <a:pPr marL="0" indent="0">
              <a:buNone/>
            </a:pPr>
            <a:r>
              <a:rPr lang="en-US" dirty="0"/>
              <a:t>	And in the moment when I kissed you</a:t>
            </a:r>
          </a:p>
          <a:p>
            <a:pPr marL="0" indent="0">
              <a:buNone/>
            </a:pPr>
            <a:r>
              <a:rPr lang="en-US" dirty="0"/>
              <a:t>	Baby, there was no double in my mind</a:t>
            </a:r>
          </a:p>
          <a:p>
            <a:pPr marL="0" indent="0">
              <a:buNone/>
            </a:pPr>
            <a:r>
              <a:rPr lang="en-US" dirty="0" smtClean="0"/>
              <a:t>Verse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I’d found a once in a lifetime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44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Incorrect:</a:t>
            </a:r>
          </a:p>
          <a:p>
            <a:pPr marL="0" indent="0">
              <a:buNone/>
            </a:pPr>
            <a:r>
              <a:rPr lang="en-US" dirty="0" smtClean="0"/>
              <a:t>Verse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I </a:t>
            </a:r>
            <a:r>
              <a:rPr lang="en-US" dirty="0"/>
              <a:t>held you  close and said, “I love you”</a:t>
            </a:r>
          </a:p>
          <a:p>
            <a:pPr marL="0" indent="0">
              <a:buNone/>
            </a:pPr>
            <a:r>
              <a:rPr lang="en-US" dirty="0"/>
              <a:t>	And saw my love reflected in your eyes</a:t>
            </a:r>
          </a:p>
          <a:p>
            <a:pPr marL="0" indent="0">
              <a:buNone/>
            </a:pPr>
            <a:r>
              <a:rPr lang="en-US" dirty="0"/>
              <a:t>	And in the moment when I kissed you</a:t>
            </a:r>
          </a:p>
          <a:p>
            <a:pPr marL="0" indent="0">
              <a:buNone/>
            </a:pPr>
            <a:r>
              <a:rPr lang="en-US" dirty="0" smtClean="0"/>
              <a:t>	No matter how hard I tried</a:t>
            </a:r>
          </a:p>
          <a:p>
            <a:pPr marL="0" indent="0">
              <a:buNone/>
            </a:pPr>
            <a:r>
              <a:rPr lang="en-US" dirty="0" smtClean="0"/>
              <a:t>Chorus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I’d found a once in a lifetime love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34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Incorporating Detail, Action and Imagery into Lyrics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Show, don’t tell</a:t>
            </a:r>
          </a:p>
          <a:p>
            <a:r>
              <a:rPr lang="en-US" dirty="0" smtClean="0"/>
              <a:t>The goal is to allow the listeners to feel as though they are witnesses the </a:t>
            </a:r>
            <a:r>
              <a:rPr lang="en-US" dirty="0" err="1" smtClean="0"/>
              <a:t>the</a:t>
            </a:r>
            <a:r>
              <a:rPr lang="en-US" dirty="0" smtClean="0"/>
              <a:t> scene</a:t>
            </a:r>
          </a:p>
          <a:p>
            <a:r>
              <a:rPr lang="en-US" dirty="0" smtClean="0"/>
              <a:t>Imagine the video for your song</a:t>
            </a:r>
          </a:p>
          <a:p>
            <a:r>
              <a:rPr lang="en-US" dirty="0" smtClean="0"/>
              <a:t>Use words to show the listener what the singer is “seeing”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48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r>
              <a:rPr lang="en-US" dirty="0" smtClean="0"/>
              <a:t>A song entitled “She’s Lonely” might be expressed with the following “pictures”</a:t>
            </a:r>
          </a:p>
          <a:p>
            <a:pPr lvl="1"/>
            <a:r>
              <a:rPr lang="en-US" dirty="0" smtClean="0"/>
              <a:t>She stays up all night crying in the big old empty bed</a:t>
            </a:r>
          </a:p>
          <a:p>
            <a:pPr lvl="1"/>
            <a:r>
              <a:rPr lang="en-US" dirty="0" smtClean="0"/>
              <a:t>She plays solitaire every Saturday night</a:t>
            </a:r>
          </a:p>
          <a:p>
            <a:pPr lvl="1"/>
            <a:r>
              <a:rPr lang="en-US" dirty="0" smtClean="0"/>
              <a:t>She sips her wine at a table for one</a:t>
            </a:r>
          </a:p>
          <a:p>
            <a:pPr lvl="1"/>
            <a:r>
              <a:rPr lang="en-US" dirty="0" smtClean="0"/>
              <a:t>She sits alone in the dark, watching the same old movie on TV</a:t>
            </a:r>
          </a:p>
          <a:p>
            <a:pPr marL="457200" lvl="1" indent="0">
              <a:buNone/>
            </a:pPr>
            <a:r>
              <a:rPr lang="en-US" dirty="0" smtClean="0"/>
              <a:t>These evoke more empathy than:</a:t>
            </a:r>
          </a:p>
          <a:p>
            <a:pPr marL="457200" lvl="1" indent="0">
              <a:buNone/>
            </a:pPr>
            <a:r>
              <a:rPr lang="en-US" dirty="0" smtClean="0"/>
              <a:t>Oh, she is lonely without him</a:t>
            </a:r>
          </a:p>
          <a:p>
            <a:pPr marL="457200" lvl="1" indent="0">
              <a:buNone/>
            </a:pPr>
            <a:r>
              <a:rPr lang="en-US" dirty="0" smtClean="0"/>
              <a:t>She feels so blue deep inside</a:t>
            </a:r>
          </a:p>
          <a:p>
            <a:pPr marL="457200" lvl="1" indent="0">
              <a:buNone/>
            </a:pPr>
            <a:r>
              <a:rPr lang="en-US" dirty="0" smtClean="0"/>
              <a:t>Loneliness is all that she feels</a:t>
            </a:r>
          </a:p>
          <a:p>
            <a:pPr marL="457200" lvl="1" indent="0">
              <a:buNone/>
            </a:pPr>
            <a:r>
              <a:rPr lang="en-US" dirty="0" smtClean="0"/>
              <a:t>Her heart is breaking with loneliness</a:t>
            </a:r>
          </a:p>
        </p:txBody>
      </p:sp>
    </p:spTree>
    <p:extLst>
      <p:ext uri="{BB962C8B-B14F-4D97-AF65-F5344CB8AC3E}">
        <p14:creationId xmlns:p14="http://schemas.microsoft.com/office/powerpoint/2010/main" val="99780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r>
              <a:rPr lang="en-US" dirty="0" smtClean="0"/>
              <a:t>On a piece of paper, give a detailed image that will allow the listener to “see” each of the following</a:t>
            </a:r>
          </a:p>
          <a:p>
            <a:pPr lvl="1"/>
            <a:r>
              <a:rPr lang="en-US" dirty="0" smtClean="0"/>
              <a:t>He’s in love</a:t>
            </a:r>
          </a:p>
          <a:p>
            <a:pPr lvl="1"/>
            <a:r>
              <a:rPr lang="en-US" dirty="0" smtClean="0"/>
              <a:t>I miss you</a:t>
            </a:r>
          </a:p>
          <a:p>
            <a:pPr lvl="1"/>
            <a:r>
              <a:rPr lang="en-US" dirty="0" smtClean="0"/>
              <a:t>I’m glad you’re gone</a:t>
            </a:r>
          </a:p>
          <a:p>
            <a:pPr lvl="1"/>
            <a:r>
              <a:rPr lang="en-US" dirty="0" smtClean="0"/>
              <a:t>I feel like dancing</a:t>
            </a:r>
          </a:p>
          <a:p>
            <a:pPr lvl="1"/>
            <a:r>
              <a:rPr lang="en-US" dirty="0" smtClean="0"/>
              <a:t>He’s never been happier</a:t>
            </a:r>
          </a:p>
          <a:p>
            <a:pPr lvl="1"/>
            <a:r>
              <a:rPr lang="en-US" dirty="0" smtClean="0"/>
              <a:t>She’d give anything for one more chance</a:t>
            </a:r>
          </a:p>
          <a:p>
            <a:pPr lvl="1"/>
            <a:r>
              <a:rPr lang="en-US" dirty="0" smtClean="0"/>
              <a:t>He’s peaceful and content</a:t>
            </a:r>
          </a:p>
          <a:p>
            <a:pPr lvl="1"/>
            <a:r>
              <a:rPr lang="en-US" dirty="0" smtClean="0"/>
              <a:t>I can’t get you off my mind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562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Compare these two songs, line by line:</a:t>
            </a:r>
          </a:p>
          <a:p>
            <a:pPr marL="0" indent="0">
              <a:buNone/>
            </a:pPr>
            <a:r>
              <a:rPr lang="en-US" dirty="0" smtClean="0"/>
              <a:t>A Beverage									</a:t>
            </a:r>
          </a:p>
          <a:p>
            <a:pPr marL="0" indent="0">
              <a:buNone/>
            </a:pPr>
            <a:r>
              <a:rPr lang="en-US" dirty="0" smtClean="0"/>
              <a:t>He was at one of my relatives					</a:t>
            </a:r>
          </a:p>
          <a:p>
            <a:pPr marL="0" indent="0">
              <a:buNone/>
            </a:pPr>
            <a:r>
              <a:rPr lang="en-US" dirty="0" smtClean="0"/>
              <a:t>I wanted to learn things and thought he would teach me</a:t>
            </a:r>
          </a:p>
          <a:p>
            <a:pPr marL="0" indent="0">
              <a:buNone/>
            </a:pPr>
            <a:r>
              <a:rPr lang="en-US" dirty="0" smtClean="0"/>
              <a:t>I was young back then</a:t>
            </a:r>
          </a:p>
          <a:p>
            <a:pPr marL="0" indent="0">
              <a:buNone/>
            </a:pPr>
            <a:r>
              <a:rPr lang="en-US" dirty="0" smtClean="0"/>
              <a:t>When one night we fell in love</a:t>
            </a:r>
          </a:p>
          <a:p>
            <a:pPr marL="0" indent="0">
              <a:buNone/>
            </a:pPr>
            <a:r>
              <a:rPr lang="en-US" dirty="0" smtClean="0"/>
              <a:t>We were down by the water</a:t>
            </a:r>
          </a:p>
          <a:p>
            <a:pPr marL="0" indent="0">
              <a:buNone/>
            </a:pPr>
            <a:r>
              <a:rPr lang="en-US" dirty="0" smtClean="0"/>
              <a:t>And I still remember</a:t>
            </a:r>
          </a:p>
          <a:p>
            <a:pPr marL="0" indent="0">
              <a:buNone/>
            </a:pPr>
            <a:r>
              <a:rPr lang="en-US" dirty="0" smtClean="0"/>
              <a:t>Chorus:</a:t>
            </a:r>
          </a:p>
          <a:p>
            <a:pPr marL="0" indent="0">
              <a:buNone/>
            </a:pPr>
            <a:r>
              <a:rPr lang="en-US" dirty="0" smtClean="0"/>
              <a:t>The beverage we drank when I was young</a:t>
            </a:r>
          </a:p>
          <a:p>
            <a:pPr marL="0" indent="0">
              <a:buNone/>
            </a:pPr>
            <a:r>
              <a:rPr lang="en-US" dirty="0" smtClean="0"/>
              <a:t>There was a moon out</a:t>
            </a:r>
          </a:p>
          <a:p>
            <a:pPr marL="0" indent="0">
              <a:buNone/>
            </a:pPr>
            <a:r>
              <a:rPr lang="en-US" dirty="0" smtClean="0"/>
              <a:t>It was my first time</a:t>
            </a:r>
          </a:p>
          <a:p>
            <a:pPr marL="0" indent="0">
              <a:buNone/>
            </a:pPr>
            <a:r>
              <a:rPr lang="en-US" dirty="0" smtClean="0"/>
              <a:t>And I was inexperienced</a:t>
            </a:r>
          </a:p>
          <a:p>
            <a:pPr marL="0" indent="0">
              <a:buNone/>
            </a:pPr>
            <a:r>
              <a:rPr lang="en-US" dirty="0" smtClean="0"/>
              <a:t>But I still remember the fruity beverage we drank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5882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I remember when I was young</a:t>
            </a:r>
          </a:p>
          <a:p>
            <a:pPr marL="0" indent="0">
              <a:buNone/>
            </a:pPr>
            <a:r>
              <a:rPr lang="en-US" dirty="0" smtClean="0"/>
              <a:t>I dreaded him leaving</a:t>
            </a:r>
          </a:p>
          <a:p>
            <a:pPr marL="0" indent="0">
              <a:buNone/>
            </a:pPr>
            <a:r>
              <a:rPr lang="en-US" dirty="0" smtClean="0"/>
              <a:t>We tried to stay in contact with each other</a:t>
            </a:r>
          </a:p>
          <a:p>
            <a:pPr marL="0" indent="0">
              <a:buNone/>
            </a:pPr>
            <a:r>
              <a:rPr lang="en-US" dirty="0" smtClean="0"/>
              <a:t>But then we somehow lost touch </a:t>
            </a:r>
          </a:p>
          <a:p>
            <a:pPr marL="0" indent="0">
              <a:buNone/>
            </a:pPr>
            <a:r>
              <a:rPr lang="en-US" dirty="0" smtClean="0"/>
              <a:t>Now I regularly return there</a:t>
            </a:r>
          </a:p>
          <a:p>
            <a:pPr marL="0" indent="0">
              <a:buNone/>
            </a:pPr>
            <a:r>
              <a:rPr lang="en-US" dirty="0" smtClean="0"/>
              <a:t>To bring back memories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It’s not the same back there anymore</a:t>
            </a:r>
          </a:p>
          <a:p>
            <a:pPr marL="0" indent="0">
              <a:buNone/>
            </a:pPr>
            <a:r>
              <a:rPr lang="en-US" dirty="0" smtClean="0"/>
              <a:t>They haven’t kept the place up</a:t>
            </a:r>
          </a:p>
          <a:p>
            <a:pPr marL="0" indent="0">
              <a:buNone/>
            </a:pPr>
            <a:r>
              <a:rPr lang="en-US" dirty="0" smtClean="0"/>
              <a:t>And everything’s different there now</a:t>
            </a:r>
          </a:p>
          <a:p>
            <a:pPr marL="0" indent="0">
              <a:buNone/>
            </a:pPr>
            <a:r>
              <a:rPr lang="en-US" dirty="0" smtClean="0"/>
              <a:t>And sometimes I wonder it I miss him </a:t>
            </a:r>
          </a:p>
          <a:p>
            <a:pPr marL="0" indent="0">
              <a:buNone/>
            </a:pPr>
            <a:r>
              <a:rPr lang="en-US" dirty="0" smtClean="0"/>
              <a:t>Or just the way I used to be</a:t>
            </a:r>
          </a:p>
        </p:txBody>
      </p:sp>
    </p:spTree>
    <p:extLst>
      <p:ext uri="{BB962C8B-B14F-4D97-AF65-F5344CB8AC3E}">
        <p14:creationId xmlns:p14="http://schemas.microsoft.com/office/powerpoint/2010/main" val="25339091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Strawberry Wine</a:t>
            </a:r>
          </a:p>
          <a:p>
            <a:pPr marL="0" indent="0">
              <a:buNone/>
            </a:pPr>
            <a:r>
              <a:rPr lang="en-US" dirty="0" smtClean="0"/>
              <a:t>He was working through college on my Grandfather’s farm</a:t>
            </a:r>
          </a:p>
          <a:p>
            <a:pPr marL="0" indent="0">
              <a:buNone/>
            </a:pPr>
            <a:r>
              <a:rPr lang="en-US" dirty="0" smtClean="0"/>
              <a:t>I was thirsting for </a:t>
            </a:r>
            <a:r>
              <a:rPr lang="en-US" dirty="0" err="1" smtClean="0"/>
              <a:t>for</a:t>
            </a:r>
            <a:r>
              <a:rPr lang="en-US" dirty="0" smtClean="0"/>
              <a:t> knowledge and he had a car</a:t>
            </a:r>
          </a:p>
          <a:p>
            <a:pPr marL="0" indent="0">
              <a:buNone/>
            </a:pPr>
            <a:r>
              <a:rPr lang="en-US" dirty="0" smtClean="0"/>
              <a:t>I was caught somewhere between a woman and a child</a:t>
            </a:r>
          </a:p>
          <a:p>
            <a:pPr marL="0" indent="0">
              <a:buNone/>
            </a:pPr>
            <a:r>
              <a:rPr lang="en-US" dirty="0" smtClean="0"/>
              <a:t>When one restless summer we found love growing wild</a:t>
            </a:r>
          </a:p>
          <a:p>
            <a:pPr marL="0" indent="0">
              <a:buNone/>
            </a:pPr>
            <a:r>
              <a:rPr lang="en-US" dirty="0" smtClean="0"/>
              <a:t>On the banks of the river on a well-beaten path</a:t>
            </a:r>
          </a:p>
          <a:p>
            <a:pPr marL="0" indent="0">
              <a:buNone/>
            </a:pPr>
            <a:r>
              <a:rPr lang="en-US" dirty="0" smtClean="0"/>
              <a:t>Funny how those memories can last (like) </a:t>
            </a:r>
          </a:p>
          <a:p>
            <a:pPr marL="0" indent="0">
              <a:buNone/>
            </a:pPr>
            <a:r>
              <a:rPr lang="en-US" dirty="0" smtClean="0"/>
              <a:t>Chorus:</a:t>
            </a:r>
          </a:p>
          <a:p>
            <a:pPr marL="0" indent="0">
              <a:buNone/>
            </a:pPr>
            <a:r>
              <a:rPr lang="en-US" dirty="0" smtClean="0"/>
              <a:t>Strawberry wine and seventeen</a:t>
            </a:r>
          </a:p>
          <a:p>
            <a:pPr marL="0" indent="0">
              <a:buNone/>
            </a:pPr>
            <a:r>
              <a:rPr lang="en-US" dirty="0" smtClean="0"/>
              <a:t>The hot July moon saw everything</a:t>
            </a:r>
          </a:p>
          <a:p>
            <a:pPr marL="0" indent="0">
              <a:buNone/>
            </a:pPr>
            <a:r>
              <a:rPr lang="en-US" dirty="0" smtClean="0"/>
              <a:t>My first taste of love on bittersweet</a:t>
            </a:r>
          </a:p>
          <a:p>
            <a:pPr marL="0" indent="0">
              <a:buNone/>
            </a:pPr>
            <a:r>
              <a:rPr lang="en-US" dirty="0" smtClean="0"/>
              <a:t>Gone on the vine</a:t>
            </a:r>
          </a:p>
          <a:p>
            <a:pPr marL="0" indent="0">
              <a:buNone/>
            </a:pPr>
            <a:r>
              <a:rPr lang="en-US" dirty="0" smtClean="0"/>
              <a:t>Like Strawberry Wine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3573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Yes I still remember when thirty was old</a:t>
            </a:r>
          </a:p>
          <a:p>
            <a:pPr marL="0" indent="0">
              <a:buNone/>
            </a:pPr>
            <a:r>
              <a:rPr lang="en-US" dirty="0" smtClean="0"/>
              <a:t>And my biggest fear was September when he had to go</a:t>
            </a:r>
          </a:p>
          <a:p>
            <a:pPr marL="0" indent="0">
              <a:buNone/>
            </a:pPr>
            <a:r>
              <a:rPr lang="en-US" dirty="0" smtClean="0"/>
              <a:t>A few cards and letters and one long-distance call</a:t>
            </a:r>
          </a:p>
          <a:p>
            <a:pPr marL="0" indent="0">
              <a:buNone/>
            </a:pPr>
            <a:r>
              <a:rPr lang="en-US" dirty="0" smtClean="0"/>
              <a:t>We drifted away like leaves in the fall</a:t>
            </a:r>
          </a:p>
          <a:p>
            <a:pPr marL="0" indent="0">
              <a:buNone/>
            </a:pPr>
            <a:r>
              <a:rPr lang="en-US" dirty="0" smtClean="0"/>
              <a:t>But year after year I come back to the place</a:t>
            </a:r>
          </a:p>
          <a:p>
            <a:pPr marL="0" indent="0">
              <a:buNone/>
            </a:pPr>
            <a:r>
              <a:rPr lang="en-US" dirty="0" smtClean="0"/>
              <a:t>Just to remember the taste (of)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 fields have grown over now</a:t>
            </a:r>
          </a:p>
          <a:p>
            <a:pPr marL="0" indent="0">
              <a:buNone/>
            </a:pPr>
            <a:r>
              <a:rPr lang="en-US" dirty="0" smtClean="0"/>
              <a:t>Years since they’ve seen the plow</a:t>
            </a:r>
          </a:p>
          <a:p>
            <a:pPr marL="0" indent="0">
              <a:buNone/>
            </a:pPr>
            <a:r>
              <a:rPr lang="en-US" dirty="0" smtClean="0"/>
              <a:t>There’s nothing time hasn’t touched</a:t>
            </a:r>
          </a:p>
          <a:p>
            <a:pPr marL="0" indent="0">
              <a:buNone/>
            </a:pPr>
            <a:r>
              <a:rPr lang="en-US" dirty="0" smtClean="0"/>
              <a:t>Is it really him or the loss of my innocence</a:t>
            </a:r>
          </a:p>
          <a:p>
            <a:pPr marL="0" indent="0">
              <a:buNone/>
            </a:pPr>
            <a:r>
              <a:rPr lang="en-US" dirty="0" smtClean="0"/>
              <a:t>I’ve been missing so much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91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to Focus the Lyric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lyric needs to express one idea so that the listener can clearly understand the story (even driving down the freeway, half paying attention)</a:t>
            </a:r>
          </a:p>
          <a:p>
            <a:r>
              <a:rPr lang="en-US" dirty="0" smtClean="0"/>
              <a:t>You only have three to three and a half minutes to tell your story</a:t>
            </a:r>
          </a:p>
          <a:p>
            <a:r>
              <a:rPr lang="en-US" dirty="0" smtClean="0"/>
              <a:t>No room for sub-plots and extraneous details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900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While the lyrics are the same idea, note him much more interesting and involving the second lyric is: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He was at one of my relatives vs. He was working though college on my grandpa’s farm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were down by the water vs. On the banks of the river on a well-beaten path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 tried to stay in contact with one another vs. A few cards and letters and one long-distance call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623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r>
              <a:rPr lang="en-US" dirty="0" smtClean="0"/>
              <a:t>No one else shares your life experiences, or your unique way of interpreting the events and images around you</a:t>
            </a:r>
          </a:p>
          <a:p>
            <a:r>
              <a:rPr lang="en-US" dirty="0" smtClean="0"/>
              <a:t>Being vulnerable and exposing your pain, fears, hopes, disappointments, and desires in your lyrics is scary, but dig deep.</a:t>
            </a:r>
          </a:p>
          <a:p>
            <a:r>
              <a:rPr lang="en-US" dirty="0" smtClean="0"/>
              <a:t>Avoid using tired old clichés and images that have been heard over and over</a:t>
            </a:r>
          </a:p>
          <a:p>
            <a:r>
              <a:rPr lang="en-US" dirty="0" smtClean="0"/>
              <a:t>Infuse your lyrics with honesty and individuality. </a:t>
            </a:r>
          </a:p>
          <a:p>
            <a:endParaRPr lang="en-US" dirty="0"/>
          </a:p>
          <a:p>
            <a:r>
              <a:rPr lang="en-US" smtClean="0"/>
              <a:t>Do exercise on page 42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850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Evoking One Emotion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Evoking emotion in your listener is the ultimate goal of songwriting</a:t>
            </a:r>
          </a:p>
          <a:p>
            <a:r>
              <a:rPr lang="en-US" dirty="0" smtClean="0"/>
              <a:t>If your listener does not feel the same emotion, you have not successfully communicated</a:t>
            </a:r>
          </a:p>
          <a:p>
            <a:r>
              <a:rPr lang="en-US" dirty="0" smtClean="0"/>
              <a:t>Your song should express one emotion</a:t>
            </a:r>
          </a:p>
          <a:p>
            <a:r>
              <a:rPr lang="en-US" dirty="0" smtClean="0"/>
              <a:t>From the opening lines of your first verse the listener should have no doubt what the singer is feeling</a:t>
            </a:r>
          </a:p>
          <a:p>
            <a:r>
              <a:rPr lang="en-US" dirty="0" smtClean="0"/>
              <a:t>Effective lyrics let the listener know how the singer feels without coming right out and saying it.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89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whiskey glass was empty except for his tears</a:t>
            </a:r>
          </a:p>
          <a:p>
            <a:r>
              <a:rPr lang="en-US" dirty="0" smtClean="0"/>
              <a:t>Heartache is written in smeared mascara that falls down from her eyes</a:t>
            </a:r>
          </a:p>
          <a:p>
            <a:r>
              <a:rPr lang="en-US" dirty="0" smtClean="0"/>
              <a:t>Sadness hangs over them like a storm cloud in the desert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222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one consistent text and tone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not interrupt a sincere, heartfelt sentiment with an occasional humorous line or twist on words</a:t>
            </a:r>
          </a:p>
          <a:p>
            <a:r>
              <a:rPr lang="en-US" dirty="0" smtClean="0"/>
              <a:t>Switching tenses is an easy mistake to make</a:t>
            </a:r>
          </a:p>
          <a:p>
            <a:r>
              <a:rPr lang="en-US" dirty="0" smtClean="0"/>
              <a:t>Switching pronouns</a:t>
            </a:r>
          </a:p>
          <a:p>
            <a:r>
              <a:rPr lang="en-US" dirty="0" smtClean="0"/>
              <a:t>Switching voice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6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Incorrect: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We used to go for walks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Beneath the summer skies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The sun is so bright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All I saw were your eyes</a:t>
            </a:r>
          </a:p>
          <a:p>
            <a:pPr marL="0" indent="0">
              <a:buNone/>
            </a:pPr>
            <a:r>
              <a:rPr lang="en-US" dirty="0" smtClean="0"/>
              <a:t>Incorrect: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When I first met her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She was warm and true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Yes, the love that I wanted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 found with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5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982132"/>
            <a:ext cx="9601196" cy="489373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Incorrect: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Mama and Susie went dancing last night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She danced every dance until dawn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Correct: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Mama and Susie went dancing last night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Mama danced every dance until dawn</a:t>
            </a:r>
          </a:p>
        </p:txBody>
      </p:sp>
    </p:spTree>
    <p:extLst>
      <p:ext uri="{BB962C8B-B14F-4D97-AF65-F5344CB8AC3E}">
        <p14:creationId xmlns:p14="http://schemas.microsoft.com/office/powerpoint/2010/main" val="3110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Developing strong opening 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 if the chorus is stellar, the song will have to overcome a lukewarm initial impression</a:t>
            </a:r>
          </a:p>
          <a:p>
            <a:r>
              <a:rPr lang="en-US" dirty="0" smtClean="0"/>
              <a:t>By the time the listener has heard the second line of lyric, they should know what emotion the singer is feeling</a:t>
            </a:r>
          </a:p>
          <a:p>
            <a:r>
              <a:rPr lang="en-US" dirty="0" smtClean="0"/>
              <a:t>The opening lines need to be unique, fresh and interesting</a:t>
            </a:r>
          </a:p>
          <a:p>
            <a:r>
              <a:rPr lang="en-US" dirty="0" smtClean="0"/>
              <a:t>After your initial flow of inspiration, go back and rewrite your first 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244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Maintaining Continuity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line  of lyric needs to advance the development of your story</a:t>
            </a:r>
          </a:p>
          <a:p>
            <a:r>
              <a:rPr lang="en-US" dirty="0" smtClean="0"/>
              <a:t>There can be no gaps in information</a:t>
            </a:r>
          </a:p>
          <a:p>
            <a:r>
              <a:rPr lang="en-US" dirty="0" smtClean="0"/>
              <a:t>You need to present them with all of the pertinent information to successfully  communicate your story and emotion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3123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289</TotalTime>
  <Words>954</Words>
  <Application>Microsoft Office PowerPoint</Application>
  <PresentationFormat>Widescreen</PresentationFormat>
  <Paragraphs>161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Garamond</vt:lpstr>
      <vt:lpstr>Organic</vt:lpstr>
      <vt:lpstr>Tools for Successful Lyric Writing</vt:lpstr>
      <vt:lpstr>Learning to Focus the Lyric</vt:lpstr>
      <vt:lpstr>Evoking One Emotion </vt:lpstr>
      <vt:lpstr>PowerPoint Presentation</vt:lpstr>
      <vt:lpstr>Maintaining one consistent text and tone</vt:lpstr>
      <vt:lpstr>PowerPoint Presentation</vt:lpstr>
      <vt:lpstr>PowerPoint Presentation</vt:lpstr>
      <vt:lpstr>Developing strong opening lines</vt:lpstr>
      <vt:lpstr>Maintaining Continuity </vt:lpstr>
      <vt:lpstr>PowerPoint Presentation</vt:lpstr>
      <vt:lpstr>PowerPoint Presentation</vt:lpstr>
      <vt:lpstr>PowerPoint Presentation</vt:lpstr>
      <vt:lpstr>Incorporating Detail, Action and Imagery into Lyrics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WUSD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Tools for Successful Lyric Writing</dc:title>
  <dc:creator>Felicia Weatherly</dc:creator>
  <cp:lastModifiedBy>Felicia Weatherly</cp:lastModifiedBy>
  <cp:revision>24</cp:revision>
  <dcterms:created xsi:type="dcterms:W3CDTF">2014-11-05T17:38:53Z</dcterms:created>
  <dcterms:modified xsi:type="dcterms:W3CDTF">2014-11-12T02:17:12Z</dcterms:modified>
</cp:coreProperties>
</file>