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74" r:id="rId12"/>
    <p:sldId id="268" r:id="rId13"/>
    <p:sldId id="273" r:id="rId14"/>
    <p:sldId id="271" r:id="rId15"/>
    <p:sldId id="272" r:id="rId16"/>
    <p:sldId id="269" r:id="rId17"/>
    <p:sldId id="264" r:id="rId18"/>
    <p:sldId id="265" r:id="rId19"/>
    <p:sldId id="276" r:id="rId20"/>
    <p:sldId id="277" r:id="rId21"/>
    <p:sldId id="280" r:id="rId22"/>
    <p:sldId id="270" r:id="rId23"/>
    <p:sldId id="275" r:id="rId24"/>
    <p:sldId id="282" r:id="rId25"/>
    <p:sldId id="283" r:id="rId26"/>
    <p:sldId id="284" r:id="rId27"/>
    <p:sldId id="281" r:id="rId28"/>
    <p:sldId id="286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D38E2-BC55-47F5-A372-6A5BEEE61841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F9272-A117-4354-9C2D-65F49C02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2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102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21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48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6485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89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578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528-AED1-4C70-9753-8797A6C76DB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6277-4322-4FA7-A23B-B623F754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9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528-AED1-4C70-9753-8797A6C76DB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6277-4322-4FA7-A23B-B623F754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7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528-AED1-4C70-9753-8797A6C76DB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6277-4322-4FA7-A23B-B623F754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0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528-AED1-4C70-9753-8797A6C76DB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6277-4322-4FA7-A23B-B623F754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9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528-AED1-4C70-9753-8797A6C76DB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6277-4322-4FA7-A23B-B623F754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3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528-AED1-4C70-9753-8797A6C76DB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6277-4322-4FA7-A23B-B623F754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7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528-AED1-4C70-9753-8797A6C76DB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6277-4322-4FA7-A23B-B623F754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4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528-AED1-4C70-9753-8797A6C76DB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6277-4322-4FA7-A23B-B623F754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9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528-AED1-4C70-9753-8797A6C76DB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6277-4322-4FA7-A23B-B623F754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528-AED1-4C70-9753-8797A6C76DB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6277-4322-4FA7-A23B-B623F754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7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528-AED1-4C70-9753-8797A6C76DB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6277-4322-4FA7-A23B-B623F754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6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AA528-AED1-4C70-9753-8797A6C76DB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E6277-4322-4FA7-A23B-B623F754E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4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Espanol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 </a:t>
            </a:r>
            <a:r>
              <a:rPr lang="en-US" dirty="0" err="1" smtClean="0"/>
              <a:t>Traduzcan</a:t>
            </a:r>
            <a:r>
              <a:rPr lang="en-US" dirty="0" smtClean="0"/>
              <a:t> al </a:t>
            </a:r>
            <a:r>
              <a:rPr lang="en-US" dirty="0" err="1" smtClean="0"/>
              <a:t>inglés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No </a:t>
            </a:r>
            <a:r>
              <a:rPr lang="en-US" dirty="0" err="1" smtClean="0"/>
              <a:t>entiendo</a:t>
            </a:r>
            <a:r>
              <a:rPr lang="en-US" dirty="0" smtClean="0"/>
              <a:t> la </a:t>
            </a:r>
            <a:r>
              <a:rPr lang="en-US" dirty="0" err="1" smtClean="0"/>
              <a:t>lección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no </a:t>
            </a:r>
            <a:r>
              <a:rPr lang="en-US" dirty="0" err="1" smtClean="0"/>
              <a:t>quieres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al cine?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alumnos</a:t>
            </a:r>
            <a:r>
              <a:rPr lang="en-US" dirty="0" smtClean="0"/>
              <a:t> hay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0" tIns="45700" rIns="0" bIns="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s-ES" sz="4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Classroom policies and </a:t>
            </a:r>
            <a:br>
              <a:rPr lang="es-ES" sz="4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4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procedures: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3"/>
              </a:buClr>
              <a:buSzPct val="25000"/>
              <a:buNone/>
            </a:pP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Teacher</a:t>
            </a:r>
            <a:r>
              <a:rPr lang="es-ES" sz="2600" dirty="0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Contact</a:t>
            </a:r>
            <a:r>
              <a:rPr lang="es-ES" sz="2600" dirty="0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info</a:t>
            </a:r>
            <a:endParaRPr lang="es-ES" sz="2600" dirty="0">
              <a:solidFill>
                <a:schemeClr val="dk1"/>
              </a:solidFill>
              <a:latin typeface="Aharoni" panose="02010803020104030203" pitchFamily="2" charset="-79"/>
              <a:ea typeface="Constantia"/>
              <a:cs typeface="Aharoni" panose="02010803020104030203" pitchFamily="2" charset="-79"/>
              <a:sym typeface="Constantia"/>
            </a:endParaRPr>
          </a:p>
          <a:p>
            <a:pPr marL="0" indent="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Course</a:t>
            </a:r>
            <a:r>
              <a:rPr lang="es-ES" sz="2600" dirty="0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description</a:t>
            </a:r>
            <a:endParaRPr lang="es-ES" sz="2600" dirty="0">
              <a:solidFill>
                <a:schemeClr val="dk1"/>
              </a:solidFill>
              <a:latin typeface="Aharoni" panose="02010803020104030203" pitchFamily="2" charset="-79"/>
              <a:ea typeface="Constantia"/>
              <a:cs typeface="Aharoni" panose="02010803020104030203" pitchFamily="2" charset="-79"/>
              <a:sym typeface="Constantia"/>
            </a:endParaRPr>
          </a:p>
          <a:p>
            <a:pPr marL="0" indent="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Materials</a:t>
            </a:r>
            <a:endParaRPr lang="es-ES" sz="2600" dirty="0">
              <a:solidFill>
                <a:schemeClr val="dk1"/>
              </a:solidFill>
              <a:latin typeface="Aharoni" panose="02010803020104030203" pitchFamily="2" charset="-79"/>
              <a:ea typeface="Constantia"/>
              <a:cs typeface="Aharoni" panose="02010803020104030203" pitchFamily="2" charset="-79"/>
              <a:sym typeface="Constantia"/>
            </a:endParaRPr>
          </a:p>
          <a:p>
            <a:pPr marL="0" indent="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Student</a:t>
            </a:r>
            <a:r>
              <a:rPr lang="es-ES" sz="2600" dirty="0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responsibilities</a:t>
            </a:r>
            <a:r>
              <a:rPr lang="es-ES" sz="2600" dirty="0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 and </a:t>
            </a: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expectations</a:t>
            </a:r>
            <a:endParaRPr lang="es-ES" sz="2600" dirty="0">
              <a:solidFill>
                <a:schemeClr val="dk1"/>
              </a:solidFill>
              <a:latin typeface="Aharoni" panose="02010803020104030203" pitchFamily="2" charset="-79"/>
              <a:ea typeface="Constantia"/>
              <a:cs typeface="Aharoni" panose="02010803020104030203" pitchFamily="2" charset="-79"/>
              <a:sym typeface="Constantia"/>
            </a:endParaRPr>
          </a:p>
          <a:p>
            <a:pPr marL="0" indent="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Despegues/Aterrizaje </a:t>
            </a:r>
            <a:endParaRPr lang="es-ES" sz="2600" dirty="0">
              <a:solidFill>
                <a:schemeClr val="dk1"/>
              </a:solidFill>
              <a:latin typeface="Aharoni" panose="02010803020104030203" pitchFamily="2" charset="-79"/>
              <a:ea typeface="Constantia"/>
              <a:cs typeface="Aharoni" panose="02010803020104030203" pitchFamily="2" charset="-79"/>
              <a:sym typeface="Constantia"/>
            </a:endParaRPr>
          </a:p>
          <a:p>
            <a:pPr marL="0" indent="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Homework</a:t>
            </a:r>
            <a:r>
              <a:rPr lang="es-ES" sz="2600" dirty="0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/</a:t>
            </a: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Academic</a:t>
            </a: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Outreach</a:t>
            </a:r>
            <a:endParaRPr lang="es-E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Participation</a:t>
            </a:r>
            <a:r>
              <a:rPr lang="es-ES" sz="2600" dirty="0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 </a:t>
            </a:r>
          </a:p>
          <a:p>
            <a:pPr marL="0" indent="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Bathroom</a:t>
            </a:r>
            <a:r>
              <a:rPr lang="es-ES" sz="2600" dirty="0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pass</a:t>
            </a:r>
            <a:r>
              <a:rPr lang="es-ES" sz="2600" dirty="0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 /</a:t>
            </a: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sign</a:t>
            </a:r>
            <a:r>
              <a:rPr lang="es-ES" sz="2600" dirty="0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out</a:t>
            </a:r>
            <a:r>
              <a:rPr lang="es-ES" sz="2600" dirty="0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policy</a:t>
            </a:r>
            <a:r>
              <a:rPr lang="es-ES" sz="2600" dirty="0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 </a:t>
            </a:r>
          </a:p>
          <a:p>
            <a:pPr marL="0" indent="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r>
              <a:rPr lang="es-ES" sz="2600" dirty="0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Test/</a:t>
            </a: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Quiz</a:t>
            </a:r>
            <a:r>
              <a:rPr lang="es-ES" sz="2600" dirty="0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policy</a:t>
            </a:r>
            <a:r>
              <a:rPr lang="es-ES" sz="2600" dirty="0">
                <a:solidFill>
                  <a:schemeClr val="dk1"/>
                </a:solidFill>
                <a:latin typeface="Aharoni" panose="02010803020104030203" pitchFamily="2" charset="-79"/>
                <a:ea typeface="Constantia"/>
                <a:cs typeface="Aharoni" panose="02010803020104030203" pitchFamily="2" charset="-79"/>
                <a:sym typeface="Constantia"/>
              </a:rPr>
              <a:t> </a:t>
            </a:r>
          </a:p>
          <a:p>
            <a:pPr marL="0" indent="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endParaRPr sz="2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indent="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endParaRPr sz="2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indent="-274320">
              <a:spcBef>
                <a:spcPts val="520"/>
              </a:spcBef>
              <a:buClr>
                <a:schemeClr val="accent3"/>
              </a:buClr>
              <a:buSzPct val="95000"/>
              <a:buNone/>
            </a:pPr>
            <a:endParaRPr sz="2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indent="-274320">
              <a:spcBef>
                <a:spcPts val="520"/>
              </a:spcBef>
              <a:buClr>
                <a:schemeClr val="accent3"/>
              </a:buClr>
              <a:buSzPct val="95000"/>
              <a:buNone/>
            </a:pPr>
            <a:endParaRPr sz="2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indent="-274320">
              <a:spcBef>
                <a:spcPts val="520"/>
              </a:spcBef>
              <a:buClr>
                <a:schemeClr val="accent3"/>
              </a:buClr>
              <a:buSzPct val="95000"/>
              <a:buNone/>
            </a:pPr>
            <a:endParaRPr sz="2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05" name="Shape 205" descr="C:\Users\enieves\AppData\Local\Microsoft\Windows\Temporary Internet Files\Content.IE5\1J7N3JL0\MC900039006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1" y="533400"/>
            <a:ext cx="3547803" cy="3278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40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0" tIns="45700" rIns="0" bIns="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s-ES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 Jobs: 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274320" indent="-274320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Escribir fecha (1st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period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): 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Changed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the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date</a:t>
            </a:r>
          </a:p>
          <a:p>
            <a:pPr marL="274320" indent="-274320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Repartir papeles: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hand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out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papers</a:t>
            </a:r>
            <a:endParaRPr lang="es-ES" sz="2405" dirty="0">
              <a:solidFill>
                <a:schemeClr val="dk1"/>
              </a:solidFill>
              <a:ea typeface="Constantia"/>
              <a:cs typeface="Constantia"/>
              <a:sym typeface="Constantia"/>
            </a:endParaRPr>
          </a:p>
          <a:p>
            <a:pPr marL="274320" indent="-27432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Devolver papeles: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returned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graded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papers</a:t>
            </a:r>
            <a:endParaRPr lang="es-ES" sz="2405" dirty="0">
              <a:solidFill>
                <a:schemeClr val="dk1"/>
              </a:solidFill>
              <a:ea typeface="Constantia"/>
              <a:cs typeface="Constantia"/>
              <a:sym typeface="Constantia"/>
            </a:endParaRPr>
          </a:p>
          <a:p>
            <a:pPr marL="274320" indent="-27432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Recoger papeles:  pick up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papers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(to be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turned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in)</a:t>
            </a:r>
          </a:p>
          <a:p>
            <a:pPr marL="274320" indent="-27432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Repartir pizarrones y borradores: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distribute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white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boards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and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erasers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. </a:t>
            </a:r>
          </a:p>
          <a:p>
            <a:pPr marL="274320" indent="-27432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Embajador: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Ambassador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(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greets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  </a:t>
            </a:r>
            <a:r>
              <a:rPr lang="es-ES" sz="2405" dirty="0" err="1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visitors</a:t>
            </a:r>
            <a:r>
              <a:rPr lang="es-ES" sz="2405" dirty="0">
                <a:solidFill>
                  <a:schemeClr val="dk1"/>
                </a:solidFill>
                <a:ea typeface="Constantia"/>
                <a:cs typeface="Constantia"/>
                <a:sym typeface="Constantia"/>
              </a:rPr>
              <a:t>)</a:t>
            </a:r>
          </a:p>
          <a:p>
            <a:pPr marL="274320" indent="-27432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dirty="0"/>
              <a:t>Portero:  </a:t>
            </a:r>
            <a:r>
              <a:rPr lang="es-ES" sz="2405" dirty="0" err="1"/>
              <a:t>Doorman</a:t>
            </a:r>
            <a:r>
              <a:rPr lang="es-ES" sz="2405" dirty="0"/>
              <a:t> (</a:t>
            </a:r>
            <a:r>
              <a:rPr lang="es-ES" sz="2405" dirty="0" err="1"/>
              <a:t>shuts</a:t>
            </a:r>
            <a:r>
              <a:rPr lang="es-ES" sz="2405" dirty="0"/>
              <a:t> </a:t>
            </a:r>
            <a:r>
              <a:rPr lang="es-ES" sz="2405" dirty="0" err="1"/>
              <a:t>the</a:t>
            </a:r>
            <a:r>
              <a:rPr lang="es-ES" sz="2405" dirty="0"/>
              <a:t> </a:t>
            </a:r>
            <a:r>
              <a:rPr lang="es-ES" sz="2405" dirty="0" err="1"/>
              <a:t>door</a:t>
            </a:r>
            <a:r>
              <a:rPr lang="es-ES" sz="2405" dirty="0"/>
              <a:t> and </a:t>
            </a:r>
            <a:r>
              <a:rPr lang="es-ES" sz="2405" dirty="0" err="1"/>
              <a:t>controls</a:t>
            </a:r>
            <a:r>
              <a:rPr lang="es-ES" sz="2405" dirty="0"/>
              <a:t> </a:t>
            </a:r>
            <a:r>
              <a:rPr lang="es-ES" sz="2405" dirty="0" err="1"/>
              <a:t>lights</a:t>
            </a:r>
            <a:r>
              <a:rPr lang="es-ES" sz="2405" dirty="0"/>
              <a:t> </a:t>
            </a:r>
            <a:r>
              <a:rPr lang="es-ES" sz="2405" dirty="0" err="1"/>
              <a:t>directed</a:t>
            </a:r>
            <a:r>
              <a:rPr lang="es-ES" sz="2405" dirty="0"/>
              <a:t> </a:t>
            </a:r>
            <a:r>
              <a:rPr lang="es-ES" sz="2405" dirty="0" err="1"/>
              <a:t>by</a:t>
            </a:r>
            <a:r>
              <a:rPr lang="es-ES" sz="2405" dirty="0"/>
              <a:t> </a:t>
            </a:r>
            <a:r>
              <a:rPr lang="es-ES" sz="2405" dirty="0" err="1"/>
              <a:t>Teacher</a:t>
            </a:r>
            <a:r>
              <a:rPr lang="es-ES" sz="2405" dirty="0"/>
              <a:t>) </a:t>
            </a:r>
            <a:endParaRPr lang="es-ES" sz="2405" dirty="0">
              <a:solidFill>
                <a:schemeClr val="dk1"/>
              </a:solidFill>
              <a:ea typeface="Constantia"/>
              <a:cs typeface="Constantia"/>
              <a:sym typeface="Constantia"/>
            </a:endParaRPr>
          </a:p>
          <a:p>
            <a:pPr marL="274320" indent="-27432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95197"/>
              <a:buNone/>
            </a:pPr>
            <a:endParaRPr sz="2405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indent="-27432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Students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who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participate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in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jobs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with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receive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extra </a:t>
            </a:r>
            <a:r>
              <a:rPr lang="es-ES" sz="2405" b="1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bathroom</a:t>
            </a:r>
            <a:r>
              <a:rPr lang="es-ES" sz="2405" b="1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1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passes</a:t>
            </a:r>
            <a:r>
              <a:rPr lang="es-ES" sz="2405" b="1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1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each</a:t>
            </a:r>
            <a:r>
              <a:rPr lang="es-ES" sz="2405" b="1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1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month</a:t>
            </a:r>
            <a:r>
              <a:rPr lang="es-ES" sz="2405" b="1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</a:p>
          <a:p>
            <a:pPr marL="274320" indent="-27432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If</a:t>
            </a:r>
            <a:r>
              <a:rPr lang="es-ES" sz="2405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are ‘’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fired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’’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from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job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because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fail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to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perform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task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may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lose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participation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points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47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notebook: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Should be kept in </a:t>
            </a:r>
            <a:r>
              <a:rPr lang="en-US" b="1" dirty="0" smtClean="0">
                <a:solidFill>
                  <a:srgbClr val="FF0000"/>
                </a:solidFill>
              </a:rPr>
              <a:t>chronological order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2 First page should be ‘’</a:t>
            </a:r>
            <a:r>
              <a:rPr lang="en-US" dirty="0" err="1" smtClean="0"/>
              <a:t>Frases</a:t>
            </a:r>
            <a:r>
              <a:rPr lang="en-US" dirty="0" smtClean="0"/>
              <a:t> </a:t>
            </a:r>
            <a:r>
              <a:rPr lang="en-US" dirty="0" err="1" smtClean="0"/>
              <a:t>utiles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3.Take notes in an organized format (write what you see on the board) or paste in note handouts.  </a:t>
            </a:r>
          </a:p>
          <a:p>
            <a:pPr marL="156845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56845" indent="0">
              <a:buNone/>
            </a:pPr>
            <a:r>
              <a:rPr lang="en-US" dirty="0" smtClean="0"/>
              <a:t>Recycle paper, write notes or do activities on the same page if possible.  Remember to date and title all activities. </a:t>
            </a:r>
          </a:p>
        </p:txBody>
      </p:sp>
    </p:spTree>
    <p:extLst>
      <p:ext uri="{BB962C8B-B14F-4D97-AF65-F5344CB8AC3E}">
        <p14:creationId xmlns:p14="http://schemas.microsoft.com/office/powerpoint/2010/main" val="37760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0" tIns="45700" rIns="0" bIns="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s-ES" sz="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Competencia: 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SzPct val="25000"/>
              <a:buNone/>
            </a:pP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do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earn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participation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points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 </a:t>
            </a:r>
          </a:p>
          <a:p>
            <a:pPr marL="0" indent="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25000"/>
              <a:buNone/>
            </a:pP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can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lose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participation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points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 </a:t>
            </a:r>
          </a:p>
          <a:p>
            <a:pPr marL="0" indent="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25000"/>
              <a:buNone/>
            </a:pP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When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is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Mrs. Nieves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available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after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class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 </a:t>
            </a:r>
          </a:p>
          <a:p>
            <a:pPr marL="0" indent="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25000"/>
              <a:buNone/>
            </a:pP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Where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did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Mrs. Nieves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graduate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from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 </a:t>
            </a:r>
          </a:p>
          <a:p>
            <a:pPr marL="0" indent="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25000"/>
              <a:buNone/>
            </a:pP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is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consequence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after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 verbal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warning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  </a:t>
            </a:r>
          </a:p>
          <a:p>
            <a:pPr marL="0" indent="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95197"/>
              <a:buNone/>
            </a:pP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are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two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of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student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expectations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responsibilities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 </a:t>
            </a:r>
          </a:p>
          <a:p>
            <a:pPr marL="0" indent="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95197"/>
              <a:buNone/>
            </a:pPr>
            <a:r>
              <a:rPr lang="es-ES" sz="2405" dirty="0" err="1"/>
              <a:t>What</a:t>
            </a:r>
            <a:r>
              <a:rPr lang="es-ES" sz="2405" dirty="0"/>
              <a:t> </a:t>
            </a:r>
            <a:r>
              <a:rPr lang="es-ES" sz="2405" dirty="0" err="1"/>
              <a:t>is</a:t>
            </a:r>
            <a:r>
              <a:rPr lang="es-ES" sz="2405" dirty="0"/>
              <a:t> </a:t>
            </a:r>
            <a:r>
              <a:rPr lang="es-ES" sz="2405" dirty="0" err="1"/>
              <a:t>respect</a:t>
            </a:r>
            <a:r>
              <a:rPr lang="es-ES" sz="2405" dirty="0"/>
              <a:t>?</a:t>
            </a:r>
          </a:p>
          <a:p>
            <a:pPr marL="0" indent="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95197"/>
              <a:buNone/>
            </a:pP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do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learn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 </a:t>
            </a:r>
            <a:r>
              <a:rPr lang="es-ES" sz="2405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language</a:t>
            </a:r>
            <a:r>
              <a:rPr lang="es-ES" sz="2405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</a:t>
            </a:r>
          </a:p>
          <a:p>
            <a:pPr marL="0" indent="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95197"/>
              <a:buNone/>
            </a:pPr>
            <a:r>
              <a:rPr lang="es-ES" sz="2405" dirty="0" err="1"/>
              <a:t>What</a:t>
            </a:r>
            <a:r>
              <a:rPr lang="es-ES" sz="2405" dirty="0"/>
              <a:t> are </a:t>
            </a:r>
            <a:r>
              <a:rPr lang="es-ES" sz="2405" dirty="0" err="1"/>
              <a:t>some</a:t>
            </a:r>
            <a:r>
              <a:rPr lang="es-ES" sz="2405" dirty="0"/>
              <a:t> </a:t>
            </a:r>
            <a:r>
              <a:rPr lang="es-ES" sz="2405" dirty="0" err="1"/>
              <a:t>activities</a:t>
            </a:r>
            <a:r>
              <a:rPr lang="es-ES" sz="2405" dirty="0"/>
              <a:t> </a:t>
            </a:r>
            <a:r>
              <a:rPr lang="es-ES" sz="2405" dirty="0" err="1"/>
              <a:t>we</a:t>
            </a:r>
            <a:r>
              <a:rPr lang="es-ES" sz="2405" dirty="0"/>
              <a:t> </a:t>
            </a:r>
            <a:r>
              <a:rPr lang="es-ES" sz="2405" dirty="0" err="1"/>
              <a:t>will</a:t>
            </a:r>
            <a:r>
              <a:rPr lang="es-ES" sz="2405" dirty="0"/>
              <a:t> do in </a:t>
            </a:r>
            <a:r>
              <a:rPr lang="es-ES" sz="2405" dirty="0" err="1"/>
              <a:t>this</a:t>
            </a:r>
            <a:r>
              <a:rPr lang="es-ES" sz="2405" dirty="0"/>
              <a:t> </a:t>
            </a:r>
            <a:r>
              <a:rPr lang="es-ES" sz="2405" dirty="0" err="1"/>
              <a:t>class</a:t>
            </a:r>
            <a:r>
              <a:rPr lang="es-ES" sz="2405" dirty="0"/>
              <a:t>? </a:t>
            </a:r>
            <a:endParaRPr lang="es-ES" sz="2405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514350" indent="-51435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95197"/>
              <a:buNone/>
            </a:pPr>
            <a:endParaRPr sz="2405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514350" indent="-51435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95197"/>
              <a:buNone/>
            </a:pPr>
            <a:endParaRPr sz="2405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5141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Spanish-speaking country trivia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 APP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Spanish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Repaso</a:t>
            </a:r>
            <a:r>
              <a:rPr lang="en-US" dirty="0" smtClean="0"/>
              <a:t>/</a:t>
            </a:r>
            <a:r>
              <a:rPr lang="en-US" dirty="0" err="1" smtClean="0"/>
              <a:t>Práctica</a:t>
            </a:r>
            <a:r>
              <a:rPr lang="en-US" dirty="0" smtClean="0"/>
              <a:t> (</a:t>
            </a:r>
            <a:r>
              <a:rPr lang="en-US" dirty="0" err="1" smtClean="0"/>
              <a:t>superverbs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/>
              <a:t>Hay/ </a:t>
            </a:r>
            <a:r>
              <a:rPr lang="en-US" dirty="0" err="1" smtClean="0"/>
              <a:t>Había</a:t>
            </a:r>
            <a:r>
              <a:rPr lang="en-US" dirty="0" smtClean="0"/>
              <a:t>/ </a:t>
            </a:r>
            <a:r>
              <a:rPr lang="en-US" dirty="0" err="1" smtClean="0"/>
              <a:t>Hubo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Es</a:t>
            </a:r>
            <a:r>
              <a:rPr lang="en-US" dirty="0" smtClean="0"/>
              <a:t>/era/</a:t>
            </a:r>
            <a:r>
              <a:rPr lang="en-US" dirty="0" err="1" smtClean="0"/>
              <a:t>fue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Está</a:t>
            </a:r>
            <a:r>
              <a:rPr lang="en-US" dirty="0" smtClean="0"/>
              <a:t>/</a:t>
            </a:r>
            <a:r>
              <a:rPr lang="en-US" dirty="0" err="1" smtClean="0"/>
              <a:t>estaba</a:t>
            </a:r>
            <a:r>
              <a:rPr lang="en-US" dirty="0" smtClean="0"/>
              <a:t>/</a:t>
            </a:r>
            <a:r>
              <a:rPr lang="en-US" dirty="0" err="1" smtClean="0"/>
              <a:t>estuvo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Tiene</a:t>
            </a:r>
            <a:r>
              <a:rPr lang="en-US" dirty="0" smtClean="0"/>
              <a:t>/tenia/</a:t>
            </a:r>
            <a:r>
              <a:rPr lang="en-US" dirty="0" err="1" smtClean="0"/>
              <a:t>tuvo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Quiere</a:t>
            </a:r>
            <a:r>
              <a:rPr lang="en-US" dirty="0" smtClean="0"/>
              <a:t>/</a:t>
            </a:r>
            <a:r>
              <a:rPr lang="en-US" dirty="0" err="1" smtClean="0"/>
              <a:t>quería</a:t>
            </a:r>
            <a:r>
              <a:rPr lang="en-US" dirty="0" smtClean="0"/>
              <a:t>/</a:t>
            </a:r>
            <a:r>
              <a:rPr lang="en-US" dirty="0" err="1" smtClean="0"/>
              <a:t>quiso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Va</a:t>
            </a:r>
            <a:r>
              <a:rPr lang="en-US" dirty="0" smtClean="0"/>
              <a:t> a/</a:t>
            </a:r>
            <a:r>
              <a:rPr lang="en-US" dirty="0" err="1" smtClean="0"/>
              <a:t>iba</a:t>
            </a:r>
            <a:r>
              <a:rPr lang="en-US" dirty="0" smtClean="0"/>
              <a:t> a/ </a:t>
            </a:r>
            <a:r>
              <a:rPr lang="en-US" dirty="0" err="1" smtClean="0"/>
              <a:t>fue</a:t>
            </a:r>
            <a:r>
              <a:rPr lang="en-US" dirty="0" smtClean="0"/>
              <a:t> a</a:t>
            </a:r>
          </a:p>
          <a:p>
            <a:pPr marL="0" indent="0" algn="r">
              <a:buNone/>
            </a:pPr>
            <a:r>
              <a:rPr lang="en-US" dirty="0" smtClean="0"/>
              <a:t>Le </a:t>
            </a:r>
            <a:r>
              <a:rPr lang="en-US" dirty="0" err="1" smtClean="0"/>
              <a:t>gusta</a:t>
            </a:r>
            <a:r>
              <a:rPr lang="en-US" dirty="0" smtClean="0"/>
              <a:t>/le </a:t>
            </a:r>
            <a:r>
              <a:rPr lang="en-US" dirty="0" err="1" smtClean="0"/>
              <a:t>gustaba</a:t>
            </a:r>
            <a:r>
              <a:rPr lang="en-US" dirty="0" smtClean="0"/>
              <a:t>/ le gusto</a:t>
            </a:r>
          </a:p>
          <a:p>
            <a:pPr marL="0" indent="0" algn="r">
              <a:buNone/>
            </a:pPr>
            <a:r>
              <a:rPr lang="en-US" dirty="0" err="1" smtClean="0"/>
              <a:t>Números</a:t>
            </a:r>
            <a:r>
              <a:rPr lang="en-US" dirty="0" smtClean="0"/>
              <a:t> 1-100 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6954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There is/ There was/ There was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He/she is / was / was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He/she is / was / was located or feeling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He/she has / had / had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He/she wants /  wanted   /wanted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He/she goes to / was going  / went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He/she likes  / liked / liked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Práctica</a:t>
            </a:r>
            <a:r>
              <a:rPr lang="en-US" dirty="0" smtClean="0"/>
              <a:t>:  </a:t>
            </a:r>
            <a:r>
              <a:rPr lang="en-US" dirty="0" err="1" smtClean="0"/>
              <a:t>Madlibs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8941" y="1519707"/>
            <a:ext cx="11333407" cy="4657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Había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un __________ (persona/animal) que se </a:t>
            </a:r>
            <a:r>
              <a:rPr lang="en-US" dirty="0" err="1" smtClean="0"/>
              <a:t>llamaba</a:t>
            </a:r>
            <a:r>
              <a:rPr lang="en-US" dirty="0" smtClean="0"/>
              <a:t> ____________ (</a:t>
            </a:r>
            <a:r>
              <a:rPr lang="en-US" dirty="0" err="1" smtClean="0"/>
              <a:t>nombre</a:t>
            </a:r>
            <a:r>
              <a:rPr lang="en-US" dirty="0" smtClean="0"/>
              <a:t>).  ______________ (</a:t>
            </a:r>
            <a:r>
              <a:rPr lang="en-US" dirty="0" err="1" smtClean="0"/>
              <a:t>nombre</a:t>
            </a:r>
            <a:r>
              <a:rPr lang="en-US" dirty="0" smtClean="0"/>
              <a:t>) </a:t>
            </a:r>
            <a:r>
              <a:rPr lang="en-US" dirty="0" err="1" smtClean="0"/>
              <a:t>tenía</a:t>
            </a:r>
            <a:r>
              <a:rPr lang="en-US" dirty="0" smtClean="0"/>
              <a:t> _______  (#) </a:t>
            </a:r>
            <a:r>
              <a:rPr lang="en-US" dirty="0" err="1" smtClean="0"/>
              <a:t>años</a:t>
            </a:r>
            <a:r>
              <a:rPr lang="en-US" dirty="0" smtClean="0"/>
              <a:t> y era </a:t>
            </a:r>
            <a:r>
              <a:rPr lang="en-US" dirty="0" err="1" smtClean="0"/>
              <a:t>muy</a:t>
            </a:r>
            <a:r>
              <a:rPr lang="en-US" dirty="0" smtClean="0"/>
              <a:t> ___________ (</a:t>
            </a:r>
            <a:r>
              <a:rPr lang="en-US" dirty="0" err="1" smtClean="0"/>
              <a:t>descripción</a:t>
            </a:r>
            <a:r>
              <a:rPr lang="en-US" dirty="0" smtClean="0"/>
              <a:t>).  </a:t>
            </a:r>
          </a:p>
          <a:p>
            <a:pPr marL="0" indent="0">
              <a:buNone/>
            </a:pP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veces</a:t>
            </a:r>
            <a:r>
              <a:rPr lang="en-US" dirty="0" smtClean="0"/>
              <a:t>  ___________ (</a:t>
            </a:r>
            <a:r>
              <a:rPr lang="en-US" dirty="0" err="1" smtClean="0"/>
              <a:t>nombre</a:t>
            </a:r>
            <a:r>
              <a:rPr lang="en-US" dirty="0" smtClean="0"/>
              <a:t>) </a:t>
            </a:r>
            <a:r>
              <a:rPr lang="en-US" dirty="0" err="1" smtClean="0"/>
              <a:t>iba</a:t>
            </a:r>
            <a:r>
              <a:rPr lang="en-US" dirty="0" smtClean="0"/>
              <a:t> a  __________ (</a:t>
            </a:r>
            <a:r>
              <a:rPr lang="en-US" dirty="0" err="1" smtClean="0"/>
              <a:t>lugar</a:t>
            </a:r>
            <a:r>
              <a:rPr lang="en-US" dirty="0" smtClean="0"/>
              <a:t>).  Pero un </a:t>
            </a:r>
            <a:r>
              <a:rPr lang="en-US" dirty="0" err="1" smtClean="0"/>
              <a:t>día</a:t>
            </a:r>
            <a:r>
              <a:rPr lang="en-US" dirty="0" smtClean="0"/>
              <a:t>, no </a:t>
            </a:r>
            <a:r>
              <a:rPr lang="en-US" dirty="0" err="1" smtClean="0"/>
              <a:t>quería</a:t>
            </a:r>
            <a:r>
              <a:rPr lang="en-US" dirty="0" smtClean="0"/>
              <a:t>.  </a:t>
            </a:r>
            <a:r>
              <a:rPr lang="en-US" dirty="0" err="1" smtClean="0"/>
              <a:t>Entonces</a:t>
            </a:r>
            <a:r>
              <a:rPr lang="en-US" dirty="0" smtClean="0"/>
              <a:t>, _________ (</a:t>
            </a:r>
            <a:r>
              <a:rPr lang="en-US" dirty="0" err="1" smtClean="0"/>
              <a:t>nombre</a:t>
            </a:r>
            <a:r>
              <a:rPr lang="en-US" dirty="0" smtClean="0"/>
              <a:t>) </a:t>
            </a:r>
            <a:r>
              <a:rPr lang="en-US" dirty="0" err="1" smtClean="0"/>
              <a:t>fue</a:t>
            </a:r>
            <a:r>
              <a:rPr lang="en-US" dirty="0" smtClean="0"/>
              <a:t> a ____________ (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). 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estaba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___________ (</a:t>
            </a:r>
            <a:r>
              <a:rPr lang="en-US" dirty="0" err="1" smtClean="0"/>
              <a:t>lugar</a:t>
            </a:r>
            <a:r>
              <a:rPr lang="en-US" dirty="0" smtClean="0"/>
              <a:t>) ____________ (</a:t>
            </a:r>
            <a:r>
              <a:rPr lang="en-US" dirty="0" err="1" smtClean="0"/>
              <a:t>verbo</a:t>
            </a:r>
            <a:r>
              <a:rPr lang="en-US" dirty="0" smtClean="0"/>
              <a:t>)  y ______________</a:t>
            </a:r>
            <a:r>
              <a:rPr lang="en-US" dirty="0" err="1" smtClean="0"/>
              <a:t>verbo</a:t>
            </a:r>
            <a:r>
              <a:rPr lang="en-US" dirty="0" smtClean="0"/>
              <a:t>. Se </a:t>
            </a:r>
            <a:r>
              <a:rPr lang="en-US" dirty="0" err="1" smtClean="0"/>
              <a:t>divirtió</a:t>
            </a:r>
            <a:r>
              <a:rPr lang="en-US" dirty="0" smtClean="0"/>
              <a:t> mucho </a:t>
            </a:r>
            <a:r>
              <a:rPr lang="en-US" dirty="0" err="1" smtClean="0"/>
              <a:t>en</a:t>
            </a:r>
            <a:r>
              <a:rPr lang="en-US" dirty="0" smtClean="0"/>
              <a:t> ____________________ </a:t>
            </a:r>
            <a:r>
              <a:rPr lang="en-US" dirty="0" err="1" smtClean="0"/>
              <a:t>porque</a:t>
            </a:r>
            <a:r>
              <a:rPr lang="en-US" dirty="0" smtClean="0"/>
              <a:t> le </a:t>
            </a:r>
            <a:r>
              <a:rPr lang="en-US" dirty="0" err="1" smtClean="0"/>
              <a:t>gustaba</a:t>
            </a:r>
            <a:r>
              <a:rPr lang="en-US" dirty="0" smtClean="0"/>
              <a:t> _______________ (</a:t>
            </a:r>
            <a:r>
              <a:rPr lang="en-US" dirty="0" err="1" smtClean="0"/>
              <a:t>verbo</a:t>
            </a:r>
            <a:r>
              <a:rPr lang="en-US" dirty="0" smtClean="0"/>
              <a:t>).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repente</a:t>
            </a:r>
            <a:r>
              <a:rPr lang="en-US" dirty="0" smtClean="0"/>
              <a:t>, </a:t>
            </a:r>
            <a:r>
              <a:rPr lang="en-US" dirty="0" err="1" smtClean="0"/>
              <a:t>empezó</a:t>
            </a:r>
            <a:r>
              <a:rPr lang="en-US" dirty="0" smtClean="0"/>
              <a:t> a __________ (</a:t>
            </a:r>
            <a:r>
              <a:rPr lang="en-US" dirty="0" err="1" smtClean="0"/>
              <a:t>verbo</a:t>
            </a:r>
            <a:r>
              <a:rPr lang="en-US" dirty="0" smtClean="0"/>
              <a:t>). ¡Ay no! ¡</a:t>
            </a:r>
            <a:r>
              <a:rPr lang="en-US" dirty="0" err="1" smtClean="0"/>
              <a:t>Pobre</a:t>
            </a:r>
            <a:r>
              <a:rPr lang="en-US" dirty="0" smtClean="0"/>
              <a:t> _______ (</a:t>
            </a:r>
            <a:r>
              <a:rPr lang="en-US" dirty="0" err="1" smtClean="0"/>
              <a:t>nombre</a:t>
            </a:r>
            <a:r>
              <a:rPr lang="en-US" dirty="0" smtClean="0"/>
              <a:t>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</a:t>
            </a:r>
            <a:r>
              <a:rPr lang="en-US" dirty="0" err="1" smtClean="0"/>
              <a:t>Traduzcan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No hay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alumnos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Ayer </a:t>
            </a:r>
            <a:r>
              <a:rPr lang="en-US" dirty="0" err="1" smtClean="0"/>
              <a:t>hubo</a:t>
            </a:r>
            <a:r>
              <a:rPr lang="en-US" dirty="0" smtClean="0"/>
              <a:t> un </a:t>
            </a:r>
            <a:r>
              <a:rPr lang="en-US" dirty="0" err="1" smtClean="0"/>
              <a:t>examen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smtClean="0"/>
              <a:t>Ella </a:t>
            </a:r>
            <a:r>
              <a:rPr lang="en-US" dirty="0" err="1" smtClean="0"/>
              <a:t>va</a:t>
            </a:r>
            <a:r>
              <a:rPr lang="en-US" dirty="0" smtClean="0"/>
              <a:t> al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do you like to be called?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your biggest pet peeve?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your goals for this class? </a:t>
            </a:r>
          </a:p>
        </p:txBody>
      </p:sp>
    </p:spTree>
    <p:extLst>
      <p:ext uri="{BB962C8B-B14F-4D97-AF65-F5344CB8AC3E}">
        <p14:creationId xmlns:p14="http://schemas.microsoft.com/office/powerpoint/2010/main" val="34808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 quiz – 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   Students earn participation points by being actively engaged in a lesson. 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Students lose participation points by distracting other students.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Students may use their phones during class.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Students may jokingly name-call each other.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Students will reflect on their learning in the ‘’</a:t>
            </a:r>
            <a:r>
              <a:rPr lang="en-US" dirty="0" err="1" smtClean="0"/>
              <a:t>Aterrizaje</a:t>
            </a:r>
            <a:r>
              <a:rPr lang="en-US" dirty="0" smtClean="0"/>
              <a:t>’’ or cool down.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A morpheme is a part of the word such as a suffix or prefix that has a certain meaning. 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Some of the students’ responsibilities are to arrive on time, be prepared for class and to respect the classroom rules. 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Students receive three bathroom passes a year.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Students should interrupt the teacher if they need to use the bathroom.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There will be a test every week without any re-takes.   </a:t>
            </a:r>
          </a:p>
          <a:p>
            <a:pPr marL="514350" indent="-514350"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4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</a:t>
            </a:r>
            <a:r>
              <a:rPr lang="en-US" dirty="0" err="1" smtClean="0"/>
              <a:t>competencia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Ayer </a:t>
            </a:r>
            <a:r>
              <a:rPr lang="en-US" dirty="0" err="1" smtClean="0"/>
              <a:t>hubo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tormenta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llovió</a:t>
            </a:r>
            <a:r>
              <a:rPr lang="en-US" dirty="0" smtClean="0"/>
              <a:t> mucho.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Karolena</a:t>
            </a:r>
            <a:r>
              <a:rPr lang="en-US" dirty="0" smtClean="0"/>
              <a:t> era </a:t>
            </a:r>
            <a:r>
              <a:rPr lang="en-US" dirty="0" err="1" smtClean="0"/>
              <a:t>niña</a:t>
            </a:r>
            <a:r>
              <a:rPr lang="en-US" dirty="0" smtClean="0"/>
              <a:t>, tenia 2 </a:t>
            </a:r>
            <a:r>
              <a:rPr lang="en-US" dirty="0" err="1" smtClean="0"/>
              <a:t>perros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Los </a:t>
            </a:r>
            <a:r>
              <a:rPr lang="en-US" dirty="0" err="1" smtClean="0"/>
              <a:t>alumnos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cuadernos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mochilas.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Fernando </a:t>
            </a:r>
            <a:r>
              <a:rPr lang="en-US" dirty="0" err="1" smtClean="0"/>
              <a:t>quería</a:t>
            </a:r>
            <a:r>
              <a:rPr lang="en-US" dirty="0" smtClean="0"/>
              <a:t> </a:t>
            </a:r>
            <a:r>
              <a:rPr lang="en-US" dirty="0" err="1" smtClean="0"/>
              <a:t>nadar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piscina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mamá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ayudando</a:t>
            </a:r>
            <a:r>
              <a:rPr lang="en-US" dirty="0" smtClean="0"/>
              <a:t> a mi </a:t>
            </a:r>
            <a:r>
              <a:rPr lang="en-US" dirty="0" err="1" smtClean="0"/>
              <a:t>abuela</a:t>
            </a:r>
            <a:r>
              <a:rPr lang="en-US" dirty="0" smtClean="0"/>
              <a:t> </a:t>
            </a:r>
            <a:r>
              <a:rPr lang="en-US" dirty="0" err="1" smtClean="0"/>
              <a:t>preparar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tamales.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Catalina 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comprar</a:t>
            </a:r>
            <a:r>
              <a:rPr lang="en-US" dirty="0" smtClean="0"/>
              <a:t> </a:t>
            </a:r>
            <a:r>
              <a:rPr lang="en-US" dirty="0" err="1" smtClean="0"/>
              <a:t>ropa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hipopótamo</a:t>
            </a:r>
            <a:r>
              <a:rPr lang="en-US" dirty="0" smtClean="0"/>
              <a:t> era </a:t>
            </a:r>
            <a:r>
              <a:rPr lang="en-US" dirty="0" err="1" smtClean="0"/>
              <a:t>feo</a:t>
            </a:r>
            <a:r>
              <a:rPr lang="en-US" dirty="0" smtClean="0"/>
              <a:t> y </a:t>
            </a:r>
            <a:r>
              <a:rPr lang="en-US" dirty="0" err="1" smtClean="0"/>
              <a:t>gordo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quería</a:t>
            </a:r>
            <a:r>
              <a:rPr lang="en-US" dirty="0" smtClean="0"/>
              <a:t> comer </a:t>
            </a:r>
            <a:r>
              <a:rPr lang="en-US" dirty="0" err="1" smtClean="0"/>
              <a:t>helado</a:t>
            </a:r>
            <a:r>
              <a:rPr lang="en-US" dirty="0" smtClean="0"/>
              <a:t>/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niño</a:t>
            </a:r>
            <a:r>
              <a:rPr lang="en-US" dirty="0" smtClean="0"/>
              <a:t> no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 la fiesta </a:t>
            </a:r>
            <a:r>
              <a:rPr lang="en-US" dirty="0" err="1" smtClean="0"/>
              <a:t>porque</a:t>
            </a:r>
            <a:r>
              <a:rPr lang="en-US" dirty="0" smtClean="0"/>
              <a:t> no 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bailar</a:t>
            </a:r>
            <a:r>
              <a:rPr lang="en-US" dirty="0" smtClean="0"/>
              <a:t>, </a:t>
            </a:r>
            <a:r>
              <a:rPr lang="en-US" dirty="0" err="1" smtClean="0"/>
              <a:t>prefiere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la tele.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Mañana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viernes</a:t>
            </a:r>
            <a:r>
              <a:rPr lang="en-US" dirty="0" smtClean="0"/>
              <a:t> y </a:t>
            </a:r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ir</a:t>
            </a:r>
            <a:r>
              <a:rPr lang="en-US" dirty="0" smtClean="0"/>
              <a:t> al cine.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compañeros</a:t>
            </a:r>
            <a:r>
              <a:rPr lang="en-US" dirty="0" smtClean="0"/>
              <a:t> de </a:t>
            </a:r>
            <a:r>
              <a:rPr lang="en-US" dirty="0" err="1" smtClean="0"/>
              <a:t>clase</a:t>
            </a:r>
            <a:r>
              <a:rPr lang="en-US" dirty="0" smtClean="0"/>
              <a:t> no </a:t>
            </a:r>
            <a:r>
              <a:rPr lang="en-US" dirty="0" err="1" smtClean="0"/>
              <a:t>hablan</a:t>
            </a:r>
            <a:r>
              <a:rPr lang="en-US" dirty="0" smtClean="0"/>
              <a:t> mucho.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Ayer Carlos </a:t>
            </a:r>
            <a:r>
              <a:rPr lang="en-US" dirty="0" err="1" smtClean="0"/>
              <a:t>estaba</a:t>
            </a:r>
            <a:r>
              <a:rPr lang="en-US" dirty="0" smtClean="0"/>
              <a:t> </a:t>
            </a:r>
            <a:r>
              <a:rPr lang="en-US" dirty="0" err="1" smtClean="0"/>
              <a:t>enfermo</a:t>
            </a:r>
            <a:r>
              <a:rPr lang="en-US" dirty="0" smtClean="0"/>
              <a:t> y se </a:t>
            </a:r>
            <a:r>
              <a:rPr lang="en-US" dirty="0" err="1" smtClean="0"/>
              <a:t>quedó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casa.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7 minute 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tell me your story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Despegue:Respondan</a:t>
            </a:r>
            <a:r>
              <a:rPr lang="en-US" dirty="0" smtClean="0"/>
              <a:t> a las </a:t>
            </a:r>
            <a:r>
              <a:rPr lang="en-US" dirty="0" err="1" smtClean="0"/>
              <a:t>preguntas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</a:t>
            </a:r>
            <a:r>
              <a:rPr lang="en-US" dirty="0" err="1" smtClean="0"/>
              <a:t>favorita</a:t>
            </a:r>
            <a:r>
              <a:rPr lang="en-US" dirty="0" smtClean="0"/>
              <a:t>? ¿</a:t>
            </a:r>
            <a:r>
              <a:rPr lang="en-US" dirty="0" err="1" smtClean="0"/>
              <a:t>Por</a:t>
            </a:r>
            <a:r>
              <a:rPr lang="en-US" dirty="0" smtClean="0"/>
              <a:t> que?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estudias</a:t>
            </a:r>
            <a:r>
              <a:rPr lang="en-US" dirty="0" smtClean="0"/>
              <a:t> </a:t>
            </a:r>
            <a:r>
              <a:rPr lang="en-US" dirty="0" err="1" smtClean="0"/>
              <a:t>español</a:t>
            </a:r>
            <a:r>
              <a:rPr lang="en-US" dirty="0" smtClean="0"/>
              <a:t>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Describan</a:t>
            </a:r>
            <a:r>
              <a:rPr lang="en-US" dirty="0" smtClean="0"/>
              <a:t> la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51" y="1429287"/>
            <a:ext cx="6501953" cy="48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5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Image result for machu picch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0" y="1670724"/>
            <a:ext cx="6851560" cy="518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333" y="0"/>
            <a:ext cx="42333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</a:t>
            </a:r>
            <a:r>
              <a:rPr lang="en-US" dirty="0" err="1" smtClean="0"/>
              <a:t>Describan</a:t>
            </a:r>
            <a:r>
              <a:rPr lang="en-US" dirty="0" smtClean="0"/>
              <a:t> la </a:t>
            </a:r>
            <a:r>
              <a:rPr lang="en-US" dirty="0" err="1" smtClean="0"/>
              <a:t>foto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3 </a:t>
            </a:r>
            <a:r>
              <a:rPr lang="en-US" dirty="0" err="1" smtClean="0"/>
              <a:t>frases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de compras gran v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1" y="1588868"/>
            <a:ext cx="8706117" cy="44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Talk ‘’Alike’’ </a:t>
            </a:r>
            <a:r>
              <a:rPr lang="en-US" dirty="0" err="1" smtClean="0"/>
              <a:t>ppts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30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Nuevo Houdini PPT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curso</a:t>
            </a:r>
            <a:r>
              <a:rPr lang="en-US" dirty="0" smtClean="0"/>
              <a:t> y </a:t>
            </a:r>
            <a:r>
              <a:rPr lang="en-US" dirty="0" err="1" smtClean="0"/>
              <a:t>reglamento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0" tIns="45700" rIns="0" bIns="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s-ES" sz="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Day 2: </a:t>
            </a:r>
            <a:r>
              <a:rPr lang="es-ES" sz="5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r>
              <a:rPr lang="es-ES" sz="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5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expectations</a:t>
            </a:r>
            <a:endParaRPr lang="es-ES" sz="5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274320" indent="-274320">
              <a:spcBef>
                <a:spcPts val="0"/>
              </a:spcBef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respectful</a:t>
            </a:r>
            <a:endParaRPr lang="es-ES" sz="2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indent="-27432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prepared</a:t>
            </a:r>
            <a:endParaRPr lang="es-ES" sz="2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indent="-27432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dirty="0" smtClean="0"/>
              <a:t>Be </a:t>
            </a:r>
            <a:r>
              <a:rPr lang="es-ES" dirty="0" err="1" smtClean="0"/>
              <a:t>present</a:t>
            </a:r>
            <a:endParaRPr lang="es-ES" sz="2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indent="-27432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time</a:t>
            </a:r>
          </a:p>
          <a:p>
            <a:pPr marL="274320" indent="-27432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Set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goals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complete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work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with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integrity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  <a:p>
            <a:pPr marL="274320" indent="-27432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dirty="0" err="1" smtClean="0"/>
              <a:t>Participate</a:t>
            </a:r>
            <a:r>
              <a:rPr lang="es-ES" dirty="0" smtClean="0"/>
              <a:t> </a:t>
            </a:r>
          </a:p>
          <a:p>
            <a:pPr marL="274320" indent="-27432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Have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open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mind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  <a:p>
            <a:pPr marL="0" indent="0">
              <a:spcBef>
                <a:spcPts val="520"/>
              </a:spcBef>
              <a:buClr>
                <a:schemeClr val="accent3"/>
              </a:buClr>
              <a:buSzPct val="95000"/>
              <a:buNone/>
            </a:pPr>
            <a:endParaRPr lang="es-ES" sz="2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indent="-27432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Required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materials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 Notebook,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pens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/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pencils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paper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white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board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marker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and tape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or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glue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32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0" tIns="45700" rIns="0" bIns="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s-ES" sz="45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R-E-S-P-E-C-T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3"/>
              </a:buClr>
              <a:buSzPct val="25000"/>
              <a:buNone/>
            </a:pP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Biggest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classroom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rule:  RESPECT ONE ANOTHER</a:t>
            </a:r>
          </a:p>
          <a:p>
            <a:pPr marL="0" indent="0">
              <a:spcBef>
                <a:spcPts val="0"/>
              </a:spcBef>
              <a:buClr>
                <a:schemeClr val="accent3"/>
              </a:buClr>
              <a:buSzPct val="25000"/>
              <a:buNone/>
            </a:pPr>
            <a:endParaRPr lang="es-ES" dirty="0" smtClean="0"/>
          </a:p>
          <a:p>
            <a:pPr marL="0" indent="0">
              <a:spcBef>
                <a:spcPts val="0"/>
              </a:spcBef>
              <a:buClr>
                <a:schemeClr val="accent3"/>
              </a:buClr>
              <a:buSzPct val="25000"/>
              <a:buNone/>
            </a:pP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Define RESPECT in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your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own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words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</a:p>
          <a:p>
            <a:pPr marL="0" indent="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endParaRPr sz="2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indent="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r>
              <a:rPr lang="es-ES" sz="26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Everyone</a:t>
            </a:r>
            <a:r>
              <a:rPr lang="es-ES" sz="26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has </a:t>
            </a:r>
            <a:r>
              <a:rPr lang="es-ES" sz="26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6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right</a:t>
            </a:r>
            <a:r>
              <a:rPr lang="es-ES" sz="26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to </a:t>
            </a:r>
            <a:r>
              <a:rPr lang="es-ES" sz="26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education</a:t>
            </a:r>
            <a:r>
              <a:rPr lang="es-ES" sz="26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in </a:t>
            </a:r>
            <a:r>
              <a:rPr lang="es-ES" sz="26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our</a:t>
            </a:r>
            <a:r>
              <a:rPr lang="es-ES" sz="26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country. </a:t>
            </a:r>
          </a:p>
          <a:p>
            <a:pPr marL="0" indent="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r>
              <a:rPr lang="es-ES" sz="26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 </a:t>
            </a:r>
            <a:r>
              <a:rPr lang="es-ES" sz="26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one</a:t>
            </a:r>
            <a:r>
              <a:rPr lang="es-ES" sz="26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has </a:t>
            </a:r>
            <a:r>
              <a:rPr lang="es-ES" sz="26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6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right</a:t>
            </a:r>
            <a:r>
              <a:rPr lang="es-ES" sz="26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to </a:t>
            </a:r>
            <a:r>
              <a:rPr lang="es-ES" sz="26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take</a:t>
            </a:r>
            <a:r>
              <a:rPr lang="es-ES" sz="26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it</a:t>
            </a:r>
            <a:r>
              <a:rPr lang="es-ES" sz="26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away</a:t>
            </a:r>
            <a:r>
              <a:rPr lang="es-ES" sz="26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from</a:t>
            </a:r>
            <a:r>
              <a:rPr lang="es-ES" sz="26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</a:t>
            </a:r>
            <a:r>
              <a:rPr lang="es-ES" sz="26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  </a:t>
            </a:r>
          </a:p>
          <a:p>
            <a:pPr marL="274320" indent="-274320">
              <a:spcBef>
                <a:spcPts val="520"/>
              </a:spcBef>
              <a:buClr>
                <a:schemeClr val="accent3"/>
              </a:buClr>
              <a:buSzPct val="95000"/>
              <a:buNone/>
            </a:pPr>
            <a:endParaRPr sz="2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7172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groups of three, discuss the essential questions.</a:t>
            </a:r>
          </a:p>
          <a:p>
            <a:r>
              <a:rPr lang="en-US" dirty="0" smtClean="0"/>
              <a:t>Designate a note-taker and a speaker.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0" tIns="45700" rIns="0" bIns="0" rtlCol="0" anchor="b" anchorCtr="0">
            <a:noAutofit/>
          </a:bodyPr>
          <a:lstStyle/>
          <a:p>
            <a:pPr>
              <a:buSzPct val="25000"/>
            </a:pPr>
            <a:r>
              <a:rPr lang="es-ES" sz="40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Essential</a:t>
            </a:r>
            <a:r>
              <a:rPr lang="es-ES" sz="40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questions</a:t>
            </a:r>
            <a:r>
              <a:rPr lang="es-ES" sz="40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</a:t>
            </a:r>
            <a:r>
              <a:rPr lang="es-ES" sz="40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importance</a:t>
            </a:r>
            <a:r>
              <a:rPr lang="es-ES" sz="40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of </a:t>
            </a:r>
            <a:r>
              <a:rPr lang="es-ES" sz="40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learning</a:t>
            </a:r>
            <a:r>
              <a:rPr lang="es-ES" sz="40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Spanish</a:t>
            </a:r>
            <a:r>
              <a:rPr lang="es-ES" sz="40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</a:t>
            </a:r>
            <a:endParaRPr lang="es-ES" sz="4000" dirty="0">
              <a:solidFill>
                <a:schemeClr val="dk2"/>
              </a:solidFill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endParaRPr sz="2600" b="1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514350" indent="-514350">
              <a:spcBef>
                <a:spcPts val="52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are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benefits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personal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gains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of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speaking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another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language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</a:t>
            </a:r>
          </a:p>
          <a:p>
            <a:pPr marL="514350" indent="-514350">
              <a:spcBef>
                <a:spcPts val="52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does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culture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shape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language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language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shape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culture?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are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som</a:t>
            </a:r>
            <a:r>
              <a:rPr lang="es-ES" dirty="0" err="1" smtClean="0"/>
              <a:t>e</a:t>
            </a:r>
            <a:r>
              <a:rPr lang="es-ES" dirty="0" smtClean="0"/>
              <a:t> </a:t>
            </a:r>
            <a:r>
              <a:rPr lang="es-ES" dirty="0" err="1" smtClean="0"/>
              <a:t>examples</a:t>
            </a:r>
            <a:r>
              <a:rPr lang="es-ES" dirty="0" smtClean="0"/>
              <a:t>? </a:t>
            </a:r>
            <a:endParaRPr lang="es-ES" sz="2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514350" indent="-514350">
              <a:spcBef>
                <a:spcPts val="52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When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does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one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become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fully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proficient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in a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language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  </a:t>
            </a:r>
          </a:p>
          <a:p>
            <a:pPr marL="514350" indent="-514350">
              <a:spcBef>
                <a:spcPts val="52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can I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communicate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effectively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with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Spanish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already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know</a:t>
            </a:r>
            <a:r>
              <a:rPr lang="es-ES" sz="2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738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557" y="1626086"/>
            <a:ext cx="7675349" cy="429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1021</Words>
  <Application>Microsoft Office PowerPoint</Application>
  <PresentationFormat>Widescreen</PresentationFormat>
  <Paragraphs>140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Aharoni</vt:lpstr>
      <vt:lpstr>Arial</vt:lpstr>
      <vt:lpstr>Calibri</vt:lpstr>
      <vt:lpstr>Calibri Light</vt:lpstr>
      <vt:lpstr>Constantia</vt:lpstr>
      <vt:lpstr>Noto Sans Symbols</vt:lpstr>
      <vt:lpstr>Office Theme</vt:lpstr>
      <vt:lpstr>Espanol 4</vt:lpstr>
      <vt:lpstr>Despegue:  </vt:lpstr>
      <vt:lpstr>Programa de curso y reglamento </vt:lpstr>
      <vt:lpstr>Day 2: Student expectations</vt:lpstr>
      <vt:lpstr>R-E-S-P-E-C-T</vt:lpstr>
      <vt:lpstr>Group Discussion: </vt:lpstr>
      <vt:lpstr>Essential questions and importance of learning Spanish: </vt:lpstr>
      <vt:lpstr>Assessment </vt:lpstr>
      <vt:lpstr>¡Todo sobre ti! </vt:lpstr>
      <vt:lpstr>Despegue:  Traduzcan al inglés.</vt:lpstr>
      <vt:lpstr>Classroom policies and  procedures:</vt:lpstr>
      <vt:lpstr>Student Jobs: </vt:lpstr>
      <vt:lpstr>Your notebook: </vt:lpstr>
      <vt:lpstr>Competencia: </vt:lpstr>
      <vt:lpstr>Spanish-speaking country trivia</vt:lpstr>
      <vt:lpstr>REMIND APP </vt:lpstr>
      <vt:lpstr>Repaso/Práctica (superverbs)</vt:lpstr>
      <vt:lpstr>Práctica:  Madlibs</vt:lpstr>
      <vt:lpstr>Despegue: Traduzcan </vt:lpstr>
      <vt:lpstr>Syllabus quiz – True or False</vt:lpstr>
      <vt:lpstr>Mini competencia: </vt:lpstr>
      <vt:lpstr>My 7 minute story</vt:lpstr>
      <vt:lpstr>Despegue:Respondan a las preguntas</vt:lpstr>
      <vt:lpstr>Describan la foto </vt:lpstr>
      <vt:lpstr>PowerPoint Presentation</vt:lpstr>
      <vt:lpstr>PowerPoint Presentation</vt:lpstr>
      <vt:lpstr>Despegue: Describan la foto en 3 frases. </vt:lpstr>
      <vt:lpstr>Movie Talk ‘’Alike’’ ppts </vt:lpstr>
      <vt:lpstr>El Nuevo Houdini PPT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Espanol 4</dc:title>
  <dc:creator>Elisa Nieves</dc:creator>
  <cp:lastModifiedBy>Elisa Nieves</cp:lastModifiedBy>
  <cp:revision>40</cp:revision>
  <dcterms:created xsi:type="dcterms:W3CDTF">2018-01-09T18:16:46Z</dcterms:created>
  <dcterms:modified xsi:type="dcterms:W3CDTF">2018-01-17T19:01:01Z</dcterms:modified>
</cp:coreProperties>
</file>