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50"/>
  </p:notesMasterIdLst>
  <p:sldIdLst>
    <p:sldId id="256" r:id="rId3"/>
    <p:sldId id="297" r:id="rId4"/>
    <p:sldId id="259" r:id="rId5"/>
    <p:sldId id="257" r:id="rId6"/>
    <p:sldId id="258" r:id="rId7"/>
    <p:sldId id="312" r:id="rId8"/>
    <p:sldId id="309" r:id="rId9"/>
    <p:sldId id="284" r:id="rId10"/>
    <p:sldId id="310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8" r:id="rId23"/>
    <p:sldId id="296" r:id="rId24"/>
    <p:sldId id="264" r:id="rId25"/>
    <p:sldId id="299" r:id="rId26"/>
    <p:sldId id="261" r:id="rId27"/>
    <p:sldId id="268" r:id="rId28"/>
    <p:sldId id="300" r:id="rId29"/>
    <p:sldId id="265" r:id="rId30"/>
    <p:sldId id="313" r:id="rId31"/>
    <p:sldId id="314" r:id="rId32"/>
    <p:sldId id="301" r:id="rId33"/>
    <p:sldId id="281" r:id="rId34"/>
    <p:sldId id="302" r:id="rId35"/>
    <p:sldId id="311" r:id="rId36"/>
    <p:sldId id="315" r:id="rId37"/>
    <p:sldId id="305" r:id="rId38"/>
    <p:sldId id="306" r:id="rId39"/>
    <p:sldId id="269" r:id="rId40"/>
    <p:sldId id="318" r:id="rId41"/>
    <p:sldId id="303" r:id="rId42"/>
    <p:sldId id="271" r:id="rId43"/>
    <p:sldId id="273" r:id="rId44"/>
    <p:sldId id="316" r:id="rId45"/>
    <p:sldId id="317" r:id="rId46"/>
    <p:sldId id="308" r:id="rId47"/>
    <p:sldId id="279" r:id="rId48"/>
    <p:sldId id="280" r:id="rId49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entury Gothic" panose="020B050202020202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9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will I Earn my grade?</a:t>
            </a:r>
          </a:p>
        </c:rich>
      </c:tx>
      <c:layout>
        <c:manualLayout>
          <c:xMode val="edge"/>
          <c:yMode val="edge"/>
          <c:x val="0.13792144957783889"/>
          <c:y val="7.27272727272727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9B-4C1F-8EAF-ADCA51C0C415}"/>
              </c:ext>
            </c:extLst>
          </c:dPt>
          <c:dPt>
            <c:idx val="1"/>
            <c:bubble3D val="0"/>
            <c:explosion val="25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9B-4C1F-8EAF-ADCA51C0C4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9B-4C1F-8EAF-ADCA51C0C4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9B-4C1F-8EAF-ADCA51C0C4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9B-4C1F-8EAF-ADCA51C0C415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Listening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Speaking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Writing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Class participation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Reading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Class Participation/Classwork</c:v>
                </c:pt>
                <c:pt idx="1">
                  <c:v>Homework</c:v>
                </c:pt>
                <c:pt idx="2">
                  <c:v>Projects</c:v>
                </c:pt>
                <c:pt idx="3">
                  <c:v>Final Exams</c:v>
                </c:pt>
                <c:pt idx="4">
                  <c:v>Chapter Tests/Quizzes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6-4C8D-B252-35D21BC7F4A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0.35789</cdr:x>
      <cdr:y>0.35842</cdr:y>
    </cdr:from>
    <cdr:to>
      <cdr:x>0.49211</cdr:x>
      <cdr:y>0.48029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295400" y="952500"/>
          <a:ext cx="4857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>
              <a:latin typeface="+mn-lt"/>
            </a:rPr>
            <a:t>20%</a:t>
          </a:r>
        </a:p>
      </cdr:txBody>
    </cdr:sp>
  </cdr:relSizeAnchor>
  <cdr:relSizeAnchor xmlns:cdr="http://schemas.openxmlformats.org/drawingml/2006/chartDrawing">
    <cdr:from>
      <cdr:x>0.53421</cdr:x>
      <cdr:y>0.37993</cdr:y>
    </cdr:from>
    <cdr:to>
      <cdr:x>0.67105</cdr:x>
      <cdr:y>0.49821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1933575" y="1009650"/>
          <a:ext cx="4953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20%</a:t>
          </a:r>
        </a:p>
      </cdr:txBody>
    </cdr:sp>
  </cdr:relSizeAnchor>
  <cdr:relSizeAnchor xmlns:cdr="http://schemas.openxmlformats.org/drawingml/2006/chartDrawing">
    <cdr:from>
      <cdr:x>0.56842</cdr:x>
      <cdr:y>0.58065</cdr:y>
    </cdr:from>
    <cdr:to>
      <cdr:x>0.71053</cdr:x>
      <cdr:y>0.72401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2057400" y="1543050"/>
          <a:ext cx="5143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20%</a:t>
          </a:r>
        </a:p>
      </cdr:txBody>
    </cdr:sp>
  </cdr:relSizeAnchor>
  <cdr:relSizeAnchor xmlns:cdr="http://schemas.openxmlformats.org/drawingml/2006/chartDrawing">
    <cdr:from>
      <cdr:x>0.42895</cdr:x>
      <cdr:y>0.76344</cdr:y>
    </cdr:from>
    <cdr:to>
      <cdr:x>0.56579</cdr:x>
      <cdr:y>0.87455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1552575" y="2028825"/>
          <a:ext cx="4953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20%</a:t>
          </a:r>
        </a:p>
      </cdr:txBody>
    </cdr:sp>
  </cdr:relSizeAnchor>
  <cdr:relSizeAnchor xmlns:cdr="http://schemas.openxmlformats.org/drawingml/2006/chartDrawing">
    <cdr:from>
      <cdr:x>0.28158</cdr:x>
      <cdr:y>0.56272</cdr:y>
    </cdr:from>
    <cdr:to>
      <cdr:x>0.41842</cdr:x>
      <cdr:y>0.68459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1019175" y="1495426"/>
          <a:ext cx="49530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3333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600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60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597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63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48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449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83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02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72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750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16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27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53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75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80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87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blue">
    <p:bg>
      <p:bgPr>
        <a:solidFill>
          <a:srgbClr val="004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/>
          <p:nvPr/>
        </p:nvSpPr>
        <p:spPr>
          <a:xfrm>
            <a:off x="0" y="0"/>
            <a:ext cx="9179719" cy="6938367"/>
          </a:xfrm>
          <a:prstGeom prst="rect">
            <a:avLst/>
          </a:prstGeom>
          <a:solidFill>
            <a:srgbClr val="000000">
              <a:alpha val="50000"/>
            </a:srgbClr>
          </a:solidFill>
          <a:ln w="254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2812"/>
          </a:p>
        </p:txBody>
      </p:sp>
      <p:sp>
        <p:nvSpPr>
          <p:cNvPr id="1234" name="Shape 1234"/>
          <p:cNvSpPr/>
          <p:nvPr/>
        </p:nvSpPr>
        <p:spPr>
          <a:xfrm>
            <a:off x="-17859" y="-2303859"/>
            <a:ext cx="8911828" cy="8911828"/>
          </a:xfrm>
          <a:prstGeom prst="rect">
            <a:avLst/>
          </a:prstGeom>
          <a:solidFill>
            <a:srgbClr val="212121"/>
          </a:solidFill>
          <a:ln w="25400">
            <a:miter lim="400000"/>
          </a:ln>
        </p:spPr>
        <p:txBody>
          <a:bodyPr lIns="35719" tIns="35719" rIns="35719" bIns="35719" anchor="ctr"/>
          <a:lstStyle/>
          <a:p>
            <a:pPr>
              <a:defRPr sz="4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defRPr>
            </a:pPr>
            <a:endParaRPr sz="2812"/>
          </a:p>
        </p:txBody>
      </p:sp>
      <p:sp>
        <p:nvSpPr>
          <p:cNvPr id="1235" name="Shape 1235"/>
          <p:cNvSpPr>
            <a:spLocks noGrp="1"/>
          </p:cNvSpPr>
          <p:nvPr>
            <p:ph type="body" sz="quarter" idx="13"/>
          </p:nvPr>
        </p:nvSpPr>
        <p:spPr>
          <a:xfrm>
            <a:off x="191570" y="2861965"/>
            <a:ext cx="8509993" cy="1223382"/>
          </a:xfrm>
          <a:prstGeom prst="rect">
            <a:avLst/>
          </a:prstGeom>
          <a:effectLst>
            <a:outerShdw blurRad="25400" dist="76200" dir="2700000" rotWithShape="0">
              <a:srgbClr val="000000">
                <a:alpha val="75000"/>
              </a:srgbClr>
            </a:outerShdw>
          </a:effectLst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6750" b="1">
                <a:solidFill>
                  <a:srgbClr val="FFFFFF"/>
                </a:solidFill>
                <a:latin typeface="+mn-lt"/>
                <a:ea typeface="+mn-ea"/>
                <a:cs typeface="+mn-cs"/>
                <a:sym typeface="Century Gothic"/>
              </a:defRPr>
            </a:lvl1pPr>
          </a:lstStyle>
          <a:p>
            <a:r>
              <a:t>Text</a:t>
            </a:r>
          </a:p>
        </p:txBody>
      </p:sp>
      <p:sp>
        <p:nvSpPr>
          <p:cNvPr id="1236" name="Shape 1236"/>
          <p:cNvSpPr>
            <a:spLocks noGrp="1"/>
          </p:cNvSpPr>
          <p:nvPr>
            <p:ph type="sldNum" sz="quarter" idx="2"/>
          </p:nvPr>
        </p:nvSpPr>
        <p:spPr>
          <a:xfrm>
            <a:off x="7924800" y="6506031"/>
            <a:ext cx="76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88266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508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7619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539" algn="l" rtl="0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05410" algn="l" rtl="0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18745" algn="l" rtl="0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rot="-10380000" flipH="1">
            <a:off x="3165753" y="1108076"/>
            <a:ext cx="5257800" cy="4114799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500" dir="7500000" sx="98500" sy="100080" kx="100000" ky="100000" algn="tl" rotWithShape="0">
              <a:srgbClr val="000000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Shape 85"/>
          <p:cNvSpPr/>
          <p:nvPr/>
        </p:nvSpPr>
        <p:spPr>
          <a:xfrm rot="-10380000" flipH="1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buClr>
                <a:schemeClr val="accent3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94310" algn="l" rtl="0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09550" algn="l" rtl="0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73672" algn="l" rtl="0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81292" algn="l" rtl="0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3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 rot="10800000" flipH="1">
            <a:off x="-9525" y="5816599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Shape 93"/>
          <p:cNvSpPr/>
          <p:nvPr/>
        </p:nvSpPr>
        <p:spPr>
          <a:xfrm rot="10800000" flipH="1">
            <a:off x="4381500" y="6219825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9525" y="-7144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381500" y="-7144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 b="0" i="0" u="none" strike="noStrike" cap="none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3" name="Shape 1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Shape 14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tile tx="0" ty="0" sx="65000" sy="65000" flip="none" algn="tl"/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9525" y="-7144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4381500" y="-7144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s-ES" sz="1200" b="0" u="none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0" name="Shape 30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Shape 31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4GC83w0z0ec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4CE0EA"/>
              </a:buClr>
              <a:buSzPct val="25000"/>
              <a:buFont typeface="Calibri"/>
              <a:buNone/>
            </a:pPr>
            <a:r>
              <a:rPr lang="es-ES" sz="5600" b="1" i="0" u="none" strike="noStrike" cap="none" dirty="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Bienvenidos a la clase de </a:t>
            </a:r>
            <a:r>
              <a:rPr lang="es-ES" dirty="0"/>
              <a:t>e</a:t>
            </a:r>
            <a:r>
              <a:rPr lang="es-ES" sz="5600" b="1" i="0" u="none" strike="noStrike" cap="none" dirty="0" smtClean="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spañol 1</a:t>
            </a:r>
            <a:endParaRPr lang="es-ES" sz="5600" b="1" i="0" u="none" strike="noStrike" cap="none" dirty="0">
              <a:solidFill>
                <a:srgbClr val="4CE0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ctr" rtl="0">
              <a:spcBef>
                <a:spcPts val="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4800" b="0" i="0" u="none" strike="noStrike" cap="none" dirty="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Srta. Nieves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corners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 to the options.</a:t>
            </a:r>
          </a:p>
          <a:p>
            <a:r>
              <a:rPr lang="en-US" dirty="0" smtClean="0"/>
              <a:t>Go to the corner that you most agree with.</a:t>
            </a:r>
          </a:p>
          <a:p>
            <a:r>
              <a:rPr lang="en-US" dirty="0" smtClean="0"/>
              <a:t>Talk with the people that are in your corner.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break I…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had to work</a:t>
            </a:r>
          </a:p>
          <a:p>
            <a:r>
              <a:rPr lang="en-US" dirty="0" smtClean="0"/>
              <a:t>2. watched a lot of TV or played videogames.</a:t>
            </a:r>
          </a:p>
          <a:p>
            <a:r>
              <a:rPr lang="en-US" dirty="0" smtClean="0"/>
              <a:t>3. traveled somewhere.</a:t>
            </a:r>
          </a:p>
          <a:p>
            <a:r>
              <a:rPr lang="en-US" dirty="0" smtClean="0"/>
              <a:t>4. went shopping.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would rather watch…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1195" indent="-514350">
              <a:buAutoNum type="arabicPeriod"/>
            </a:pPr>
            <a:r>
              <a:rPr lang="en-US" dirty="0" smtClean="0"/>
              <a:t>A romantic movie.</a:t>
            </a:r>
          </a:p>
          <a:p>
            <a:pPr marL="671195" indent="-514350">
              <a:buAutoNum type="arabicPeriod"/>
            </a:pPr>
            <a:r>
              <a:rPr lang="en-US" dirty="0" smtClean="0"/>
              <a:t>A sci-fi movie.</a:t>
            </a:r>
          </a:p>
          <a:p>
            <a:pPr marL="671195" indent="-514350">
              <a:buAutoNum type="arabicPeriod"/>
            </a:pPr>
            <a:r>
              <a:rPr lang="en-US" dirty="0" smtClean="0"/>
              <a:t>A horror movie.</a:t>
            </a:r>
          </a:p>
          <a:p>
            <a:pPr marL="671195" indent="-514350">
              <a:buAutoNum type="arabicPeriod"/>
            </a:pPr>
            <a:r>
              <a:rPr lang="en-US" dirty="0" smtClean="0"/>
              <a:t>A comedy.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184" y="3111690"/>
            <a:ext cx="5047816" cy="33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1195" indent="-514350">
              <a:buFont typeface="+mj-lt"/>
              <a:buAutoNum type="arabicPeriod"/>
            </a:pPr>
            <a:r>
              <a:rPr lang="en-US" dirty="0" smtClean="0"/>
              <a:t>Snapchat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Pinterest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err="1" smtClean="0"/>
              <a:t>SportsCenter</a:t>
            </a:r>
            <a:r>
              <a:rPr lang="en-US" dirty="0" smtClean="0"/>
              <a:t> app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Instagram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05" y="3084394"/>
            <a:ext cx="3876587" cy="288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dream vacation is…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1195" indent="-514350">
              <a:buFont typeface="+mj-lt"/>
              <a:buAutoNum type="arabicPeriod"/>
            </a:pPr>
            <a:r>
              <a:rPr lang="en-US" dirty="0" smtClean="0"/>
              <a:t>A cruise to Alaska. 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A Caribbean get-a-way.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Backpacking through Europe.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An African Safari.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37" y="3657599"/>
            <a:ext cx="3659251" cy="33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a…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1195" indent="-514350">
              <a:buFont typeface="+mj-lt"/>
              <a:buAutoNum type="arabicPeriod"/>
            </a:pPr>
            <a:r>
              <a:rPr lang="en-US" dirty="0" smtClean="0"/>
              <a:t>Dog or a cat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Both dogs and cats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Farm animals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No animals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33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would rather listen to..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1195" indent="-514350">
              <a:buFont typeface="+mj-lt"/>
              <a:buAutoNum type="arabicPeriod"/>
            </a:pPr>
            <a:r>
              <a:rPr lang="en-US" dirty="0" smtClean="0"/>
              <a:t>Rap and hip hop music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Country Music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Classical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Pop music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4" y="2729552"/>
            <a:ext cx="5691116" cy="355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would rather be…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1195" indent="-514350">
              <a:buFont typeface="+mj-lt"/>
              <a:buAutoNum type="arabicPeriod"/>
            </a:pPr>
            <a:r>
              <a:rPr lang="en-US" dirty="0" smtClean="0"/>
              <a:t>An English teacher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A graphic designer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An engineer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A radiologist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60" y="3243910"/>
            <a:ext cx="6353689" cy="42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like to read…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1195" indent="-514350">
              <a:buFont typeface="+mj-lt"/>
              <a:buAutoNum type="arabicPeriod"/>
            </a:pPr>
            <a:r>
              <a:rPr lang="en-US" dirty="0" smtClean="0"/>
              <a:t>Online articles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Comic books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Non-fiction 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Sci-Fi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 could dress as my favorite decade it would be…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1195" indent="-514350">
              <a:buFont typeface="+mj-lt"/>
              <a:buAutoNum type="arabicPeriod"/>
            </a:pPr>
            <a:r>
              <a:rPr lang="en-US" dirty="0" smtClean="0"/>
              <a:t>60s</a:t>
            </a:r>
            <a:endParaRPr lang="en-US" dirty="0"/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70s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80s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90s</a:t>
            </a:r>
          </a:p>
          <a:p>
            <a:pPr marL="156845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05000"/>
            <a:ext cx="2667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08" y="1369984"/>
            <a:ext cx="2990392" cy="2990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26" y="3930296"/>
            <a:ext cx="2119566" cy="2497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4321652"/>
            <a:ext cx="3996930" cy="26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543" y="2224436"/>
            <a:ext cx="10880700" cy="12361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ack to school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80" y="914400"/>
            <a:ext cx="7301175" cy="48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prefer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1195" indent="-514350">
              <a:buFont typeface="+mj-lt"/>
              <a:buAutoNum type="arabicPeriod"/>
            </a:pPr>
            <a:r>
              <a:rPr lang="en-US" dirty="0" smtClean="0"/>
              <a:t>Summer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Winter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Spring</a:t>
            </a:r>
          </a:p>
          <a:p>
            <a:pPr marL="671195" indent="-514350">
              <a:buFont typeface="+mj-lt"/>
              <a:buAutoNum type="arabicPeriod"/>
            </a:pPr>
            <a:r>
              <a:rPr lang="en-US" dirty="0" smtClean="0"/>
              <a:t>Fall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95827"/>
            <a:ext cx="3094630" cy="31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born in another country </a:t>
            </a:r>
          </a:p>
          <a:p>
            <a:r>
              <a:rPr lang="en-US" dirty="0" smtClean="0"/>
              <a:t>Was born in another State</a:t>
            </a:r>
          </a:p>
          <a:p>
            <a:r>
              <a:rPr lang="en-US" dirty="0" smtClean="0"/>
              <a:t>Have lived in another region of California. </a:t>
            </a:r>
          </a:p>
          <a:p>
            <a:r>
              <a:rPr lang="en-US" dirty="0" smtClean="0"/>
              <a:t>Have lived in Sacramento my whole life.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311" y="4304589"/>
            <a:ext cx="19526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2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google translate not good enough?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4GC83w0z0e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711" y="1275587"/>
            <a:ext cx="7278048" cy="40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45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Warm</a:t>
            </a:r>
            <a:r>
              <a:rPr lang="es-ES" sz="45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-up </a:t>
            </a:r>
            <a:r>
              <a:rPr lang="es-ES" sz="4500" dirty="0" smtClean="0"/>
              <a:t>DESPEGUE </a:t>
            </a:r>
            <a:r>
              <a:rPr lang="es-ES" sz="45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(Day 2): </a:t>
            </a:r>
            <a:r>
              <a:rPr lang="es-ES" sz="45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s-ES" sz="45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45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piece</a:t>
            </a:r>
            <a:r>
              <a:rPr lang="es-ES" sz="45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s-ES" sz="45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paper</a:t>
            </a:r>
            <a:endParaRPr lang="es-ES" sz="45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AutoNum type="arabicPeriod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Nickname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/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preferred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name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AutoNum type="arabicPeriod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Email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address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AutoNum type="arabicPeriod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Biggest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peeve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AutoNum type="arabicPeriod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Favorite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app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your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phone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AutoNum type="arabicPeriod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Fun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fact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about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yourself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AutoNum type="arabicPeriod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Ethnicity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most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identify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AutoNum type="arabicPeriod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can use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your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Spanish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</a:p>
          <a:p>
            <a:pPr marL="514350" marR="0" lvl="0" indent="-51435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>
            <a:spLocks noGrp="1"/>
          </p:cNvSpPr>
          <p:nvPr>
            <p:ph type="body" sz="quarter" idx="13"/>
          </p:nvPr>
        </p:nvSpPr>
        <p:spPr>
          <a:xfrm>
            <a:off x="1147046" y="388442"/>
            <a:ext cx="7590235" cy="9787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 sz="6400">
                <a:solidFill>
                  <a:srgbClr val="FFFB00"/>
                </a:solidFill>
              </a:defRPr>
            </a:pPr>
            <a:r>
              <a:rPr dirty="0"/>
              <a:t>Don’t worry!</a:t>
            </a:r>
          </a:p>
          <a:p>
            <a:pPr>
              <a:defRPr sz="6400">
                <a:solidFill>
                  <a:srgbClr val="FFFB00"/>
                </a:solidFill>
              </a:defRPr>
            </a:pPr>
            <a:r>
              <a:rPr dirty="0"/>
              <a:t>It doesn’t count! :)</a:t>
            </a:r>
          </a:p>
          <a:p>
            <a:pPr>
              <a:defRPr sz="6400">
                <a:solidFill>
                  <a:srgbClr val="FFFB00"/>
                </a:solidFill>
              </a:defRPr>
            </a:pPr>
            <a:endParaRPr dirty="0"/>
          </a:p>
          <a:p>
            <a:pPr>
              <a:defRPr sz="3600"/>
            </a:pPr>
            <a:r>
              <a:rPr lang="en-US" dirty="0" smtClean="0"/>
              <a:t>On the same paper of your warm-up, </a:t>
            </a:r>
            <a:r>
              <a:rPr dirty="0" smtClean="0"/>
              <a:t>make </a:t>
            </a:r>
            <a:r>
              <a:rPr dirty="0"/>
              <a:t>a list of any Spanish words that you know (please don’t copy </a:t>
            </a:r>
            <a:r>
              <a:rPr dirty="0" smtClean="0"/>
              <a:t>any</a:t>
            </a:r>
            <a:r>
              <a:rPr lang="en-US" dirty="0" smtClean="0"/>
              <a:t>one or</a:t>
            </a:r>
            <a:r>
              <a:rPr dirty="0" smtClean="0"/>
              <a:t> </a:t>
            </a:r>
            <a:r>
              <a:rPr dirty="0"/>
              <a:t>from around the room unless you already know them). </a:t>
            </a:r>
          </a:p>
          <a:p>
            <a:pPr>
              <a:defRPr sz="3600"/>
            </a:pPr>
            <a:endParaRPr dirty="0"/>
          </a:p>
          <a:p>
            <a:pPr>
              <a:defRPr sz="3600"/>
            </a:pPr>
            <a:r>
              <a:rPr dirty="0"/>
              <a:t>You will have five minutes to complete your list.</a:t>
            </a:r>
          </a:p>
          <a:p>
            <a:pPr>
              <a:defRPr sz="3600"/>
            </a:pPr>
            <a:endParaRPr dirty="0"/>
          </a:p>
          <a:p>
            <a:pPr>
              <a:defRPr sz="3600">
                <a:solidFill>
                  <a:srgbClr val="FFFB00"/>
                </a:solidFill>
              </a:defRPr>
            </a:pPr>
            <a:r>
              <a:rPr dirty="0"/>
              <a:t>Be sure to put your name on your paper!!</a:t>
            </a:r>
          </a:p>
        </p:txBody>
      </p:sp>
      <p:sp>
        <p:nvSpPr>
          <p:cNvPr id="1256" name="Shape 1256"/>
          <p:cNvSpPr/>
          <p:nvPr/>
        </p:nvSpPr>
        <p:spPr>
          <a:xfrm rot="16200000">
            <a:off x="-1204741" y="1480528"/>
            <a:ext cx="3534622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9600" b="1">
                <a:solidFill>
                  <a:srgbClr val="0096FF"/>
                </a:solidFill>
              </a:defRPr>
            </a:lvl1pPr>
          </a:lstStyle>
          <a:p>
            <a:r>
              <a:rPr sz="6750" dirty="0"/>
              <a:t>Pre-Test</a:t>
            </a:r>
          </a:p>
        </p:txBody>
      </p:sp>
    </p:spTree>
    <p:extLst>
      <p:ext uri="{BB962C8B-B14F-4D97-AF65-F5344CB8AC3E}">
        <p14:creationId xmlns:p14="http://schemas.microsoft.com/office/powerpoint/2010/main" val="1493129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5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Day 2: </a:t>
            </a:r>
            <a:r>
              <a:rPr lang="es-ES" sz="50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es-ES" sz="5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50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  <a:endParaRPr lang="es-ES" sz="5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990071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respectful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prepared</a:t>
            </a:r>
            <a:endParaRPr lang="es-ES" sz="2600" b="0" i="0" u="none" strike="noStrike" cap="none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dirty="0" smtClean="0"/>
              <a:t>Be </a:t>
            </a:r>
            <a:r>
              <a:rPr lang="es-ES" b="1" dirty="0" err="1" smtClean="0"/>
              <a:t>present</a:t>
            </a:r>
            <a:endParaRPr lang="es-ES" sz="2600" b="1" i="0" u="none" strike="noStrike" cap="none" dirty="0">
              <a:solidFill>
                <a:schemeClr val="dk1"/>
              </a:solidFill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time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Set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goals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complete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work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integrity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dirty="0" err="1" smtClean="0"/>
              <a:t>Participate</a:t>
            </a:r>
            <a:r>
              <a:rPr lang="es-ES" dirty="0" smtClean="0"/>
              <a:t> 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Have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open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mind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</a:pPr>
            <a:endParaRPr lang="es-ES" sz="2600" b="0" i="0" u="none" strike="noStrike" cap="none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Required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materials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 Notebook,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pens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/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pencils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paper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white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board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marker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45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R-E-S-P-E-C-T</a:t>
            </a:r>
            <a:endParaRPr lang="es-ES" sz="45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Biggest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classroom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rule:  RESPECT ONE 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ANOTHER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lang="es-ES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Define RESPECT in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your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own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words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Everyone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has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right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to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education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our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country. 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one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has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right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to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take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away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from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600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  </a:t>
            </a: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groups of three, discuss the essential questions.</a:t>
            </a:r>
          </a:p>
          <a:p>
            <a:r>
              <a:rPr lang="en-US" dirty="0" smtClean="0"/>
              <a:t>Designate a note-taker and a speaker.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>
              <a:buSzPct val="25000"/>
            </a:pPr>
            <a:r>
              <a:rPr lang="es-ES" sz="40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Essential</a:t>
            </a:r>
            <a:r>
              <a:rPr lang="es-ES" sz="40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questions</a:t>
            </a:r>
            <a:r>
              <a:rPr lang="es-ES" sz="40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</a:t>
            </a:r>
            <a:r>
              <a:rPr lang="es-ES" sz="40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importance</a:t>
            </a:r>
            <a:r>
              <a:rPr lang="es-ES" sz="40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</a:t>
            </a:r>
            <a:r>
              <a:rPr lang="es-ES" sz="40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learning</a:t>
            </a:r>
            <a:r>
              <a:rPr lang="es-ES" sz="40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4000" b="1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Spanish</a:t>
            </a:r>
            <a:r>
              <a:rPr lang="es-ES" sz="4000" b="1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</a:t>
            </a:r>
            <a:endParaRPr lang="es-ES" sz="4000" b="0" i="0" u="none" strike="noStrike" cap="none" dirty="0">
              <a:solidFill>
                <a:schemeClr val="dk2"/>
              </a:solidFill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600" b="1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are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benefits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personal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gains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speaking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another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does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culture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shape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or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influence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r>
              <a:rPr lang="es-ES" dirty="0" smtClean="0"/>
              <a:t>?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are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som</a:t>
            </a:r>
            <a:r>
              <a:rPr lang="es-ES" dirty="0" err="1" smtClean="0"/>
              <a:t>e</a:t>
            </a:r>
            <a:r>
              <a:rPr lang="es-ES" dirty="0" smtClean="0"/>
              <a:t> </a:t>
            </a:r>
            <a:r>
              <a:rPr lang="es-ES" dirty="0" err="1" smtClean="0"/>
              <a:t>examples</a:t>
            </a:r>
            <a:r>
              <a:rPr lang="es-ES" dirty="0" smtClean="0"/>
              <a:t>? 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When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does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become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fully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proficient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a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 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520"/>
              </a:spcBef>
              <a:buClr>
                <a:schemeClr val="accent3"/>
              </a:buClr>
              <a:buSzPct val="95000"/>
              <a:buFont typeface="+mj-lt"/>
              <a:buAutoNum type="arabicPeriod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can I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communicate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effectively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Spanish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already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know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mundo</a:t>
            </a:r>
            <a:r>
              <a:rPr lang="en-US" dirty="0" smtClean="0"/>
              <a:t> </a:t>
            </a:r>
            <a:r>
              <a:rPr lang="en-US" dirty="0" err="1" smtClean="0"/>
              <a:t>hispano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Spanish-speaking countries?</a:t>
            </a:r>
          </a:p>
          <a:p>
            <a:r>
              <a:rPr lang="en-US" dirty="0" smtClean="0"/>
              <a:t>With your shoulder partner, write down a list of all the Countries that speak Spanish that you know about.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¿Por qué hablar el español? </a:t>
            </a:r>
            <a:br>
              <a:rPr lang="es-E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24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pic>
        <p:nvPicPr>
          <p:cNvPr id="136" name="Shape 1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133600"/>
            <a:ext cx="595521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" y="215889"/>
            <a:ext cx="8022090" cy="63983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Spanish-speaking country trivia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Frases útiles 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Repitan las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frasen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útiles. 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3: </a:t>
            </a:r>
            <a:r>
              <a:rPr lang="en-US" sz="2800" dirty="0" smtClean="0"/>
              <a:t>What I need to know about you. Answer the questions on a piece of paper.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Define respect in your own words.</a:t>
            </a:r>
          </a:p>
          <a:p>
            <a:endParaRPr lang="en-US" dirty="0"/>
          </a:p>
          <a:p>
            <a:r>
              <a:rPr lang="en-US" dirty="0" smtClean="0"/>
              <a:t>2. Describe what it looks like when you learn a language. </a:t>
            </a:r>
          </a:p>
          <a:p>
            <a:endParaRPr lang="en-US" dirty="0"/>
          </a:p>
          <a:p>
            <a:r>
              <a:rPr lang="en-US" dirty="0" smtClean="0"/>
              <a:t>3. What are some ways you can improve your language skills?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Grade weight </a:t>
            </a:r>
            <a:r>
              <a:rPr lang="en-US" b="1" u="sng" dirty="0" smtClean="0"/>
              <a:t>categories: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3812"/>
            <a:ext cx="5198012" cy="44348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06270743"/>
              </p:ext>
            </p:extLst>
          </p:nvPr>
        </p:nvGraphicFramePr>
        <p:xfrm>
          <a:off x="1146412" y="1903359"/>
          <a:ext cx="5841242" cy="445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12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Classroom policies and </a:t>
            </a:r>
            <a:br>
              <a:rPr lang="es-E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4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procedures: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Teacher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Contact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info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Course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description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Materials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responsibilities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expectations</a:t>
            </a:r>
            <a:endParaRPr lang="es-ES" sz="2600" b="0" i="0" u="none" strike="noStrike" cap="none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dirty="0" smtClean="0"/>
              <a:t>Despegues/Aterrizaje 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Homework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/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Academic</a:t>
            </a:r>
            <a:r>
              <a:rPr lang="es-ES" dirty="0"/>
              <a:t> </a:t>
            </a:r>
            <a:r>
              <a:rPr lang="es-ES" dirty="0" err="1" smtClean="0"/>
              <a:t>Outreach</a:t>
            </a:r>
            <a:endParaRPr lang="es-ES" dirty="0" smtClean="0"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Participation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Bathroom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use/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sign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policy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Test/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Quiz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policy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05" name="Shape 205" descr="C:\Users\enieves\AppData\Local\Microsoft\Windows\Temporary Internet Files\Content.IE5\1J7N3JL0\MC900039006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533400"/>
            <a:ext cx="3547803" cy="3278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9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7 minute 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write me a letter, telling me your story.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45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DAY </a:t>
            </a:r>
            <a:r>
              <a:rPr lang="es-ES" sz="45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4: Despegue</a:t>
            </a:r>
            <a:endParaRPr lang="es-ES" sz="45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SzPct val="25000"/>
              <a:buNone/>
            </a:pPr>
            <a:r>
              <a:rPr lang="en-US" dirty="0" smtClean="0"/>
              <a:t>On Mondays, grab a green ‘’’</a:t>
            </a:r>
            <a:r>
              <a:rPr lang="en-US" dirty="0" err="1" smtClean="0"/>
              <a:t>Despegue</a:t>
            </a:r>
            <a:r>
              <a:rPr lang="en-US" dirty="0" smtClean="0"/>
              <a:t>’’ Paper </a:t>
            </a:r>
          </a:p>
          <a:p>
            <a:pPr marL="0" indent="0">
              <a:buSzPct val="25000"/>
              <a:buNone/>
            </a:pPr>
            <a:r>
              <a:rPr lang="en-US" dirty="0" smtClean="0"/>
              <a:t>Write the ‘’</a:t>
            </a:r>
            <a:r>
              <a:rPr lang="en-US" dirty="0" err="1" smtClean="0"/>
              <a:t>Frase</a:t>
            </a:r>
            <a:r>
              <a:rPr lang="en-US" dirty="0" smtClean="0"/>
              <a:t> </a:t>
            </a:r>
            <a:r>
              <a:rPr lang="en-US" dirty="0" err="1" smtClean="0"/>
              <a:t>Secreta</a:t>
            </a:r>
            <a:r>
              <a:rPr lang="en-US" dirty="0" smtClean="0"/>
              <a:t>’’</a:t>
            </a:r>
          </a:p>
          <a:p>
            <a:pPr marL="0" indent="0">
              <a:buSzPct val="25000"/>
              <a:buNone/>
            </a:pPr>
            <a:r>
              <a:rPr lang="en-US" dirty="0" smtClean="0"/>
              <a:t>Write the </a:t>
            </a:r>
            <a:r>
              <a:rPr lang="en-US" dirty="0" err="1" smtClean="0"/>
              <a:t>Fecha</a:t>
            </a:r>
            <a:endParaRPr lang="en-US" dirty="0" smtClean="0"/>
          </a:p>
          <a:p>
            <a:pPr marL="0" indent="0">
              <a:buSzPct val="25000"/>
              <a:buNone/>
            </a:pPr>
            <a:r>
              <a:rPr lang="en-US" dirty="0" smtClean="0"/>
              <a:t>Write the </a:t>
            </a:r>
            <a:r>
              <a:rPr lang="en-US" dirty="0" err="1" smtClean="0"/>
              <a:t>Morfema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SzPct val="25000"/>
              <a:buNone/>
            </a:pPr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smtClean="0"/>
              <a:t>What are some ways to be successful in a language class? </a:t>
            </a:r>
            <a:endParaRPr lang="en-US" sz="2600" b="0" i="0" u="none" strike="noStrike" cap="none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AutoNum type="arabicPeriod"/>
            </a:pPr>
            <a:endParaRPr lang="en-US" dirty="0"/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Aterrizaje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Daily reflection </a:t>
            </a:r>
          </a:p>
          <a:p>
            <a:r>
              <a:rPr lang="en-US" dirty="0" smtClean="0"/>
              <a:t>You must leave a comment. (required not optional) </a:t>
            </a:r>
          </a:p>
          <a:p>
            <a:r>
              <a:rPr lang="en-US" dirty="0" err="1" smtClean="0"/>
              <a:t>Reflexión</a:t>
            </a:r>
            <a:r>
              <a:rPr lang="en-US" dirty="0" smtClean="0"/>
              <a:t> de la </a:t>
            </a:r>
            <a:r>
              <a:rPr lang="en-US" dirty="0" err="1" smtClean="0"/>
              <a:t>semana</a:t>
            </a:r>
            <a:r>
              <a:rPr lang="en-US" dirty="0" smtClean="0"/>
              <a:t>= Last reflection of the week and there will be a question on Fridays.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992" y="3775311"/>
            <a:ext cx="3944050" cy="22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2495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45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s-ES" sz="45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am I? </a:t>
            </a:r>
            <a:r>
              <a:rPr lang="es-ES" sz="45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ES" sz="45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5588" y="754527"/>
            <a:ext cx="2805953" cy="374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71" y="1554513"/>
            <a:ext cx="1208300" cy="862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210812" y="273708"/>
            <a:ext cx="4799463" cy="55411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Spanish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Teacher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(8</a:t>
            </a:r>
            <a:r>
              <a:rPr lang="es-ES" sz="2000" baseline="30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year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Spanish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/ American </a:t>
            </a: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Graduate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from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University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California, Davis </a:t>
            </a:r>
            <a:endParaRPr lang="es-ES" sz="2000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s-ES"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Family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lang="es-ES"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14313" marR="0" lvl="0" indent="-214313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Loves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to…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travel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spend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time </a:t>
            </a:r>
            <a:endParaRPr lang="es-ES" sz="2000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family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listen to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all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types</a:t>
            </a:r>
            <a:endParaRPr lang="es-ES" sz="2000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music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read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try new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foods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learn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about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different</a:t>
            </a:r>
            <a:r>
              <a:rPr lang="es-ES" sz="2000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lang="es-ES" sz="2000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cultures.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s-ES"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Multicultural Club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co-advisor</a:t>
            </a:r>
            <a:endParaRPr lang="es-ES" sz="2000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And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Senate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000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Advisor</a:t>
            </a: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ES" sz="20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lang="es-ES" sz="20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35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671" y="684524"/>
            <a:ext cx="1330255" cy="88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7806" y="2172459"/>
            <a:ext cx="2863475" cy="391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322901" y="3853881"/>
            <a:ext cx="3845078" cy="288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Morphemes are a part of a word like prefixes, suffixes, and roots. </a:t>
            </a:r>
          </a:p>
          <a:p>
            <a:endParaRPr lang="en-US" dirty="0"/>
          </a:p>
          <a:p>
            <a:r>
              <a:rPr lang="en-US" dirty="0" smtClean="0"/>
              <a:t>Each day there will be a word of the day based on the week’s morpheme.  During warm-up write it down and its meaning.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Example,</a:t>
            </a:r>
          </a:p>
          <a:p>
            <a:pPr marL="156845" indent="0">
              <a:buNone/>
            </a:pPr>
            <a:r>
              <a:rPr lang="en-US" dirty="0" err="1" smtClean="0"/>
              <a:t>Fac</a:t>
            </a:r>
            <a:r>
              <a:rPr lang="en-US" dirty="0" smtClean="0"/>
              <a:t>/fact= to make</a:t>
            </a:r>
          </a:p>
          <a:p>
            <a:pPr marL="156845" indent="0">
              <a:buNone/>
            </a:pPr>
            <a:endParaRPr lang="en-US" dirty="0" smtClean="0"/>
          </a:p>
          <a:p>
            <a:r>
              <a:rPr lang="en-US" dirty="0" err="1" smtClean="0"/>
              <a:t>Fácil</a:t>
            </a:r>
            <a:r>
              <a:rPr lang="en-US" dirty="0" smtClean="0"/>
              <a:t>=  easy</a:t>
            </a:r>
          </a:p>
        </p:txBody>
      </p:sp>
    </p:spTree>
    <p:extLst>
      <p:ext uri="{BB962C8B-B14F-4D97-AF65-F5344CB8AC3E}">
        <p14:creationId xmlns:p14="http://schemas.microsoft.com/office/powerpoint/2010/main" val="22215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Voice equity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21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95431"/>
              <a:buFont typeface="Noto Sans Symbols"/>
              <a:buChar char="●"/>
            </a:pP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Choral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response vs. individual response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95431"/>
              <a:buFont typeface="Noto Sans Symbols"/>
              <a:buChar char="●"/>
            </a:pP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Choral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response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involves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all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students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is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prompted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teacher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 Individual response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means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students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raise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hand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are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called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by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teacher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to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take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turns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answer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questions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These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allow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210" b="1" i="0" u="sng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VOICE EQUITY.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210" b="1" i="0" u="sng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Práctica:  							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¡Buenos días, clase!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¿Quién es la profesora de español?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Clase, ¿Cómo están?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¿Cuál es la fecha de hoy?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¿Cómo se llama tu hermano?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Clase, ¿Cuál es la mascota de la escuela de </a:t>
            </a:r>
            <a:r>
              <a:rPr lang="es-ES" sz="221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River</a:t>
            </a:r>
            <a:r>
              <a:rPr lang="es-ES" sz="221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City?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21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2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endParaRPr sz="221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 Jobs: 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Escribir fecha (1st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period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): 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Changed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date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Repartir 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papeles: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hand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out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papers</a:t>
            </a:r>
            <a:endParaRPr lang="es-ES" sz="240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Devolver papeles: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returned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graded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papers</a:t>
            </a:r>
            <a:endParaRPr lang="es-ES" sz="240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Recoger papeles:  pick up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papers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(to be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turned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in)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Repartir pizarrones y borradores: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distribute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white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boards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erasers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dirty="0" smtClean="0"/>
              <a:t>Portero</a:t>
            </a:r>
            <a:r>
              <a:rPr lang="es-ES" sz="2405" dirty="0" smtClean="0"/>
              <a:t>:  </a:t>
            </a:r>
            <a:r>
              <a:rPr lang="es-ES" sz="2405" dirty="0" err="1" smtClean="0"/>
              <a:t>Doorman</a:t>
            </a:r>
            <a:r>
              <a:rPr lang="es-ES" sz="2405" dirty="0"/>
              <a:t> </a:t>
            </a:r>
            <a:r>
              <a:rPr lang="es-ES" sz="2405" dirty="0" smtClean="0"/>
              <a:t>(</a:t>
            </a:r>
            <a:r>
              <a:rPr lang="es-ES" sz="2405" dirty="0" err="1" smtClean="0"/>
              <a:t>shuts</a:t>
            </a:r>
            <a:r>
              <a:rPr lang="es-ES" sz="2405" dirty="0" smtClean="0"/>
              <a:t> </a:t>
            </a:r>
            <a:r>
              <a:rPr lang="es-ES" sz="2405" dirty="0" err="1" smtClean="0"/>
              <a:t>the</a:t>
            </a:r>
            <a:r>
              <a:rPr lang="es-ES" sz="2405" dirty="0" smtClean="0"/>
              <a:t> </a:t>
            </a:r>
            <a:r>
              <a:rPr lang="es-ES" sz="2405" dirty="0" err="1" smtClean="0"/>
              <a:t>door</a:t>
            </a:r>
            <a:r>
              <a:rPr lang="es-ES" sz="2405" dirty="0" smtClean="0"/>
              <a:t> and </a:t>
            </a:r>
            <a:r>
              <a:rPr lang="es-ES" sz="2405" dirty="0" err="1" smtClean="0"/>
              <a:t>controls</a:t>
            </a:r>
            <a:r>
              <a:rPr lang="es-ES" sz="2405" dirty="0" smtClean="0"/>
              <a:t> </a:t>
            </a:r>
            <a:r>
              <a:rPr lang="es-ES" sz="2405" dirty="0" err="1" smtClean="0"/>
              <a:t>lights</a:t>
            </a:r>
            <a:r>
              <a:rPr lang="es-ES" sz="2405" dirty="0"/>
              <a:t> </a:t>
            </a:r>
            <a:r>
              <a:rPr lang="es-ES" sz="2405" dirty="0" err="1" smtClean="0"/>
              <a:t>directed</a:t>
            </a:r>
            <a:r>
              <a:rPr lang="es-ES" sz="2405" dirty="0" smtClean="0"/>
              <a:t> </a:t>
            </a:r>
            <a:r>
              <a:rPr lang="es-ES" sz="2405" dirty="0" err="1" smtClean="0"/>
              <a:t>by</a:t>
            </a:r>
            <a:r>
              <a:rPr lang="es-ES" sz="2405" dirty="0" smtClean="0"/>
              <a:t> </a:t>
            </a:r>
            <a:r>
              <a:rPr lang="es-ES" sz="2405" dirty="0" err="1" smtClean="0"/>
              <a:t>Teacher</a:t>
            </a:r>
            <a:r>
              <a:rPr lang="es-ES" sz="2405" dirty="0" smtClean="0"/>
              <a:t>) </a:t>
            </a:r>
            <a:endParaRPr lang="es-ES" sz="240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Char char="●"/>
            </a:pP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Volunteers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Jobs: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Students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who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participate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jobs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receive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1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extra </a:t>
            </a:r>
            <a:r>
              <a:rPr lang="es-ES" sz="2405" b="1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points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participation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 lang="es-ES" sz="240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student’s job is to…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 to understand</a:t>
            </a:r>
          </a:p>
          <a:p>
            <a:r>
              <a:rPr lang="en-US" dirty="0" smtClean="0"/>
              <a:t>Ask questions when you don’t understand </a:t>
            </a:r>
          </a:p>
          <a:p>
            <a:r>
              <a:rPr lang="en-US" dirty="0" smtClean="0"/>
              <a:t>Tell Teacher to slow down ‘’</a:t>
            </a:r>
            <a:r>
              <a:rPr lang="en-US" dirty="0" err="1" smtClean="0"/>
              <a:t>Despacio</a:t>
            </a:r>
            <a:r>
              <a:rPr lang="en-US" dirty="0" smtClean="0"/>
              <a:t>’’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teacher’s job is to…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 slowly and use language that is understandable. </a:t>
            </a:r>
          </a:p>
          <a:p>
            <a:r>
              <a:rPr lang="en-US" dirty="0" smtClean="0"/>
              <a:t>Repeat when not understood. </a:t>
            </a:r>
          </a:p>
          <a:p>
            <a:r>
              <a:rPr lang="en-US" dirty="0" smtClean="0"/>
              <a:t>Check for understanding frequently.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notebook: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Should be kept in </a:t>
            </a:r>
            <a:r>
              <a:rPr lang="en-US" b="1" dirty="0" smtClean="0">
                <a:solidFill>
                  <a:srgbClr val="FF0000"/>
                </a:solidFill>
              </a:rPr>
              <a:t>chronological order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First </a:t>
            </a:r>
            <a:r>
              <a:rPr lang="en-US" dirty="0" smtClean="0"/>
              <a:t>few pages should contain handouts. (See table on contents on board) </a:t>
            </a:r>
          </a:p>
          <a:p>
            <a:r>
              <a:rPr lang="en-US" dirty="0" smtClean="0"/>
              <a:t>3.Take </a:t>
            </a:r>
            <a:r>
              <a:rPr lang="en-US" dirty="0" smtClean="0"/>
              <a:t>notes in an organized format (write what you see on the board) or paste in note handouts.  </a:t>
            </a:r>
          </a:p>
          <a:p>
            <a:pPr marL="156845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6845" indent="0">
              <a:buNone/>
            </a:pPr>
            <a:r>
              <a:rPr lang="en-US" dirty="0" smtClean="0"/>
              <a:t>Recycle paper, write notes or do activities on the same page if possible.  Remember to date and title all activities. </a:t>
            </a:r>
          </a:p>
        </p:txBody>
      </p:sp>
    </p:spTree>
    <p:extLst>
      <p:ext uri="{BB962C8B-B14F-4D97-AF65-F5344CB8AC3E}">
        <p14:creationId xmlns:p14="http://schemas.microsoft.com/office/powerpoint/2010/main" val="35696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Competencia: 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Explain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‘’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voice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equity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’’ in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your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own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words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materials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do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need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class</a:t>
            </a:r>
            <a:r>
              <a:rPr lang="es-ES" sz="2405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do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have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to do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if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use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bathroom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 </a:t>
            </a:r>
            <a:endParaRPr lang="es-ES" sz="240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is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proficiency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based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classroom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?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r>
              <a:rPr lang="es-ES" sz="2405" dirty="0" err="1" smtClean="0"/>
              <a:t>What</a:t>
            </a:r>
            <a:r>
              <a:rPr lang="es-ES" sz="2405" dirty="0" smtClean="0"/>
              <a:t> </a:t>
            </a:r>
            <a:r>
              <a:rPr lang="es-ES" sz="2405" dirty="0" err="1" smtClean="0"/>
              <a:t>is</a:t>
            </a:r>
            <a:r>
              <a:rPr lang="es-ES" sz="2405" dirty="0" smtClean="0"/>
              <a:t> </a:t>
            </a:r>
            <a:r>
              <a:rPr lang="es-ES" sz="2405" dirty="0" err="1" smtClean="0"/>
              <a:t>the</a:t>
            </a:r>
            <a:r>
              <a:rPr lang="es-ES" sz="2405" dirty="0" smtClean="0"/>
              <a:t> </a:t>
            </a:r>
            <a:r>
              <a:rPr lang="es-ES" sz="2405" dirty="0" err="1" smtClean="0"/>
              <a:t>first</a:t>
            </a:r>
            <a:r>
              <a:rPr lang="es-ES" sz="2405" dirty="0" smtClean="0"/>
              <a:t> </a:t>
            </a:r>
            <a:r>
              <a:rPr lang="es-ES" sz="2405" dirty="0" err="1" smtClean="0"/>
              <a:t>consequence</a:t>
            </a:r>
            <a:r>
              <a:rPr lang="es-ES" sz="2405" dirty="0" smtClean="0"/>
              <a:t> </a:t>
            </a:r>
            <a:r>
              <a:rPr lang="es-ES" sz="2405" dirty="0" err="1" smtClean="0"/>
              <a:t>if</a:t>
            </a:r>
            <a:r>
              <a:rPr lang="es-ES" sz="2405" dirty="0" smtClean="0"/>
              <a:t> </a:t>
            </a:r>
            <a:r>
              <a:rPr lang="es-ES" sz="2405" dirty="0" err="1" smtClean="0"/>
              <a:t>you</a:t>
            </a:r>
            <a:r>
              <a:rPr lang="es-ES" sz="2405" dirty="0" smtClean="0"/>
              <a:t> break </a:t>
            </a:r>
            <a:r>
              <a:rPr lang="es-ES" sz="2405" dirty="0" err="1" smtClean="0"/>
              <a:t>one</a:t>
            </a:r>
            <a:r>
              <a:rPr lang="es-ES" sz="2405" dirty="0" smtClean="0"/>
              <a:t> of </a:t>
            </a:r>
            <a:r>
              <a:rPr lang="es-ES" sz="2405" dirty="0" err="1" smtClean="0"/>
              <a:t>the</a:t>
            </a:r>
            <a:r>
              <a:rPr lang="es-ES" sz="2405" dirty="0" smtClean="0"/>
              <a:t> rules?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is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example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a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behavior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under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</a:t>
            </a:r>
            <a:r>
              <a:rPr lang="es-ES" sz="2405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NO TOLERANCE, </a:t>
            </a:r>
            <a:r>
              <a:rPr lang="es-ES" sz="2405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</a:t>
            </a:r>
            <a:r>
              <a:rPr lang="es-ES" sz="2405" dirty="0" err="1" smtClean="0"/>
              <a:t>t</a:t>
            </a:r>
            <a:r>
              <a:rPr lang="es-ES" sz="2405" dirty="0" smtClean="0"/>
              <a:t> </a:t>
            </a:r>
            <a:r>
              <a:rPr lang="es-ES" sz="2405" dirty="0" err="1" smtClean="0"/>
              <a:t>results</a:t>
            </a:r>
            <a:r>
              <a:rPr lang="es-ES" sz="2405" dirty="0" smtClean="0"/>
              <a:t> in </a:t>
            </a:r>
            <a:r>
              <a:rPr lang="es-ES" sz="2405" dirty="0" err="1" smtClean="0"/>
              <a:t>an</a:t>
            </a:r>
            <a:r>
              <a:rPr lang="es-ES" sz="2405" dirty="0" smtClean="0"/>
              <a:t> </a:t>
            </a:r>
            <a:r>
              <a:rPr lang="es-ES" sz="2405" dirty="0" err="1" smtClean="0"/>
              <a:t>immediate</a:t>
            </a:r>
            <a:r>
              <a:rPr lang="es-ES" sz="2405" dirty="0" smtClean="0"/>
              <a:t> </a:t>
            </a:r>
            <a:r>
              <a:rPr lang="es-ES" sz="2405" dirty="0" err="1" smtClean="0"/>
              <a:t>referral</a:t>
            </a:r>
            <a:r>
              <a:rPr lang="es-ES" sz="2405" dirty="0" smtClean="0"/>
              <a:t>.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r>
              <a:rPr lang="es-ES" sz="2405" dirty="0" err="1" smtClean="0"/>
              <a:t>How</a:t>
            </a:r>
            <a:r>
              <a:rPr lang="es-ES" sz="2405" dirty="0" smtClean="0"/>
              <a:t> </a:t>
            </a:r>
            <a:r>
              <a:rPr lang="es-ES" sz="2405" dirty="0"/>
              <a:t>do </a:t>
            </a:r>
            <a:r>
              <a:rPr lang="es-ES" sz="2405" dirty="0" err="1"/>
              <a:t>you</a:t>
            </a:r>
            <a:r>
              <a:rPr lang="es-ES" sz="2405" dirty="0"/>
              <a:t> </a:t>
            </a:r>
            <a:r>
              <a:rPr lang="es-ES" sz="2405" dirty="0" err="1"/>
              <a:t>earn</a:t>
            </a:r>
            <a:r>
              <a:rPr lang="es-ES" sz="2405" dirty="0"/>
              <a:t> </a:t>
            </a:r>
            <a:r>
              <a:rPr lang="es-ES" sz="2405" dirty="0" err="1"/>
              <a:t>participation</a:t>
            </a:r>
            <a:r>
              <a:rPr lang="es-ES" sz="2405" dirty="0"/>
              <a:t> </a:t>
            </a:r>
            <a:r>
              <a:rPr lang="es-ES" sz="2405" dirty="0" err="1"/>
              <a:t>points</a:t>
            </a:r>
            <a:r>
              <a:rPr lang="es-ES" sz="2405" dirty="0"/>
              <a:t>? </a:t>
            </a:r>
            <a:endParaRPr lang="es-ES" sz="2405" dirty="0" smtClean="0"/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r>
              <a:rPr lang="es-ES" sz="2405" dirty="0" err="1" smtClean="0"/>
              <a:t>How</a:t>
            </a:r>
            <a:r>
              <a:rPr lang="es-ES" sz="2405" dirty="0" smtClean="0"/>
              <a:t> </a:t>
            </a:r>
            <a:r>
              <a:rPr lang="es-ES" sz="2405" dirty="0"/>
              <a:t>can </a:t>
            </a:r>
            <a:r>
              <a:rPr lang="es-ES" sz="2405" dirty="0" err="1"/>
              <a:t>you</a:t>
            </a:r>
            <a:r>
              <a:rPr lang="es-ES" sz="2405" dirty="0"/>
              <a:t> lose </a:t>
            </a:r>
            <a:r>
              <a:rPr lang="es-ES" sz="2405" dirty="0" err="1"/>
              <a:t>participation</a:t>
            </a:r>
            <a:r>
              <a:rPr lang="es-ES" sz="2405" dirty="0"/>
              <a:t> </a:t>
            </a:r>
            <a:r>
              <a:rPr lang="es-ES" sz="2405" dirty="0" err="1"/>
              <a:t>points</a:t>
            </a:r>
            <a:r>
              <a:rPr lang="es-ES" sz="2405" dirty="0"/>
              <a:t>? </a:t>
            </a:r>
            <a:endParaRPr lang="es-ES" sz="2405" dirty="0" smtClean="0"/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r>
              <a:rPr lang="es-ES" sz="2405" dirty="0" smtClean="0"/>
              <a:t> </a:t>
            </a:r>
            <a:r>
              <a:rPr lang="es-ES" sz="2405" dirty="0" err="1"/>
              <a:t>Where</a:t>
            </a:r>
            <a:r>
              <a:rPr lang="es-ES" sz="2405" dirty="0"/>
              <a:t> </a:t>
            </a:r>
            <a:r>
              <a:rPr lang="es-ES" sz="2405" dirty="0" err="1"/>
              <a:t>did</a:t>
            </a:r>
            <a:r>
              <a:rPr lang="es-ES" sz="2405" dirty="0"/>
              <a:t> Mrs. Nieves </a:t>
            </a:r>
            <a:r>
              <a:rPr lang="es-ES" sz="2405" dirty="0" err="1"/>
              <a:t>graduate</a:t>
            </a:r>
            <a:r>
              <a:rPr lang="es-ES" sz="2405" dirty="0"/>
              <a:t> </a:t>
            </a:r>
            <a:r>
              <a:rPr lang="es-ES" sz="2405" dirty="0" err="1"/>
              <a:t>from</a:t>
            </a:r>
            <a:r>
              <a:rPr lang="es-ES" sz="2405" dirty="0"/>
              <a:t>? </a:t>
            </a:r>
            <a:endParaRPr lang="es-ES" sz="2405" dirty="0" smtClean="0"/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r>
              <a:rPr lang="es-ES" sz="2405" dirty="0" err="1" smtClean="0"/>
              <a:t>What</a:t>
            </a:r>
            <a:r>
              <a:rPr lang="es-ES" sz="2405" dirty="0" smtClean="0"/>
              <a:t> </a:t>
            </a:r>
            <a:r>
              <a:rPr lang="es-ES" sz="2405" dirty="0"/>
              <a:t>are </a:t>
            </a:r>
            <a:r>
              <a:rPr lang="es-ES" sz="2405" dirty="0" err="1"/>
              <a:t>two</a:t>
            </a:r>
            <a:r>
              <a:rPr lang="es-ES" sz="2405" dirty="0"/>
              <a:t> of </a:t>
            </a:r>
            <a:r>
              <a:rPr lang="es-ES" sz="2405" dirty="0" err="1"/>
              <a:t>the</a:t>
            </a:r>
            <a:r>
              <a:rPr lang="es-ES" sz="2405" dirty="0"/>
              <a:t> </a:t>
            </a:r>
            <a:r>
              <a:rPr lang="es-ES" sz="2405" dirty="0" err="1"/>
              <a:t>student</a:t>
            </a:r>
            <a:r>
              <a:rPr lang="es-ES" sz="2405" dirty="0"/>
              <a:t> </a:t>
            </a:r>
            <a:r>
              <a:rPr lang="es-ES" sz="2405" dirty="0" err="1"/>
              <a:t>expectations</a:t>
            </a:r>
            <a:r>
              <a:rPr lang="es-ES" sz="2405" dirty="0"/>
              <a:t> and </a:t>
            </a:r>
            <a:r>
              <a:rPr lang="es-ES" sz="2405" dirty="0" err="1"/>
              <a:t>responsibilities</a:t>
            </a:r>
            <a:r>
              <a:rPr lang="es-ES" sz="2405" dirty="0"/>
              <a:t>? </a:t>
            </a:r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endParaRPr lang="es-ES" sz="2405" dirty="0" smtClean="0"/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AutoNum type="arabicPeriod"/>
            </a:pPr>
            <a:endParaRPr sz="240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Continued: 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chemeClr val="accent3"/>
              </a:buClr>
              <a:buSzPct val="95197"/>
              <a:buFont typeface="Noto Sans Symbols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SzPct val="95197"/>
              <a:buFont typeface="Noto Sans Symbols"/>
              <a:buNone/>
            </a:pPr>
            <a:endParaRPr sz="2405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am I qualified: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Family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from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Madrid, España. 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Spent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year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studying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working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Madrid.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Studied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Spanish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literature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history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and culture.  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Graduated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from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UCDavis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Bachelors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Spanish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Earned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Single-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subject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(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Spanish-World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Languages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)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teaching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credential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at CSUS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supplementary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credential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English. 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dirty="0"/>
              <a:t>8</a:t>
            </a:r>
            <a:r>
              <a:rPr lang="es-ES" dirty="0" smtClean="0"/>
              <a:t>+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years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of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experience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teaching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Tent: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your preferred name ‘’front’’ of the name tent’’.</a:t>
            </a:r>
            <a:endParaRPr lang="en-US" dirty="0"/>
          </a:p>
          <a:p>
            <a:r>
              <a:rPr lang="en-US" dirty="0" smtClean="0"/>
              <a:t>Draw </a:t>
            </a:r>
            <a:r>
              <a:rPr lang="en-US" b="1" dirty="0" smtClean="0"/>
              <a:t>four symbols </a:t>
            </a:r>
            <a:r>
              <a:rPr lang="en-US" dirty="0" smtClean="0"/>
              <a:t>or drawings that you would say you most identify with or enjoy doing.  </a:t>
            </a:r>
          </a:p>
          <a:p>
            <a:r>
              <a:rPr lang="en-US" dirty="0" smtClean="0"/>
              <a:t>Write your full name somewhere on the back. (First and Last names)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299" y="354557"/>
            <a:ext cx="5143500" cy="118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128" y="2052495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843" y="2239053"/>
            <a:ext cx="1819275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04" y="3758290"/>
            <a:ext cx="2295525" cy="1990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940211"/>
            <a:ext cx="2000250" cy="2286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curriculum adoption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Immediate Immersion</a:t>
            </a:r>
          </a:p>
          <a:p>
            <a:r>
              <a:rPr lang="en-US" dirty="0" smtClean="0"/>
              <a:t>90% speaking in the target language.</a:t>
            </a:r>
          </a:p>
          <a:p>
            <a:r>
              <a:rPr lang="en-US" dirty="0" smtClean="0"/>
              <a:t>Focuses on communication through comprehensible input.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97" y="1920084"/>
            <a:ext cx="4630003" cy="46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6845" indent="0">
              <a:buNone/>
            </a:pPr>
            <a:r>
              <a:rPr lang="en-US" dirty="0" smtClean="0"/>
              <a:t>PROGRESS </a:t>
            </a:r>
          </a:p>
          <a:p>
            <a:pPr marL="156845" indent="0">
              <a:buNone/>
            </a:pPr>
            <a:r>
              <a:rPr lang="en-US" dirty="0" smtClean="0"/>
              <a:t>NOT</a:t>
            </a:r>
          </a:p>
          <a:p>
            <a:pPr marL="156845" indent="0">
              <a:buNone/>
            </a:pPr>
            <a:r>
              <a:rPr lang="en-US" smtClean="0"/>
              <a:t>PERFECTION</a:t>
            </a:r>
            <a:r>
              <a:rPr lang="en-US" dirty="0" smtClean="0"/>
              <a:t>!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0"/>
            <a:ext cx="5934075" cy="76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s-ES" sz="5000" b="0" i="0" u="none" strike="noStrike" cap="none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es-ES" sz="5000" b="0" i="0" u="none" strike="noStrike" cap="none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5000" b="0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expectations</a:t>
            </a:r>
            <a:endParaRPr lang="es-ES" sz="5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respectful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prepared</a:t>
            </a:r>
            <a:endParaRPr lang="es-ES" sz="2600" b="0" i="0" u="none" strike="noStrike" cap="none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dirty="0" smtClean="0"/>
              <a:t>Be </a:t>
            </a:r>
            <a:r>
              <a:rPr lang="es-ES" dirty="0" err="1" smtClean="0"/>
              <a:t>present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on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time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Set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goals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and complete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work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with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integrity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dirty="0" err="1" smtClean="0"/>
              <a:t>Participate</a:t>
            </a:r>
            <a:r>
              <a:rPr lang="es-ES" dirty="0" smtClean="0"/>
              <a:t> </a:t>
            </a:r>
          </a:p>
          <a:p>
            <a:pPr marL="274320" marR="0" lvl="0" indent="-27432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Have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open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mind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None/>
            </a:pPr>
            <a:endParaRPr lang="es-ES" sz="2600" b="0" i="0" u="none" strike="noStrike" cap="none" dirty="0" smtClean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Required</a:t>
            </a:r>
            <a:r>
              <a:rPr lang="es-ES" sz="2600" b="0" i="0" u="none" strike="noStrike" cap="none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materials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 Notebook,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pens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/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pencils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paper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white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board</a:t>
            </a:r>
            <a:r>
              <a:rPr lang="es-ES" sz="2600" b="0" i="0" u="none" strike="noStrike" cap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s-ES" sz="2600" b="0" i="0" u="none" strike="noStrike" cap="none" dirty="0" err="1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marker</a:t>
            </a:r>
            <a:r>
              <a:rPr lang="es-ES" dirty="0" smtClean="0"/>
              <a:t>. </a:t>
            </a:r>
            <a:endParaRPr lang="es-ES"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183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5486</TotalTime>
  <Words>1365</Words>
  <Application>Microsoft Office PowerPoint</Application>
  <PresentationFormat>On-screen Show (4:3)</PresentationFormat>
  <Paragraphs>258</Paragraphs>
  <Slides>47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Constantia</vt:lpstr>
      <vt:lpstr>Calibri</vt:lpstr>
      <vt:lpstr>Century Gothic</vt:lpstr>
      <vt:lpstr>Noto Sans Symbols</vt:lpstr>
      <vt:lpstr>Gill Sans</vt:lpstr>
      <vt:lpstr>Arial</vt:lpstr>
      <vt:lpstr>Flow</vt:lpstr>
      <vt:lpstr>Flow</vt:lpstr>
      <vt:lpstr>Bienvenidos a la clase de español 1</vt:lpstr>
      <vt:lpstr>PowerPoint Presentation</vt:lpstr>
      <vt:lpstr>¿Por qué hablar el español?     </vt:lpstr>
      <vt:lpstr>Who am I?  </vt:lpstr>
      <vt:lpstr>Why am I qualified:</vt:lpstr>
      <vt:lpstr>Name Tent: </vt:lpstr>
      <vt:lpstr>New curriculum adoption</vt:lpstr>
      <vt:lpstr>PowerPoint Presentation</vt:lpstr>
      <vt:lpstr>Student expectations</vt:lpstr>
      <vt:lpstr>4 corners </vt:lpstr>
      <vt:lpstr>During the break I…</vt:lpstr>
      <vt:lpstr>I would rather watch…</vt:lpstr>
      <vt:lpstr>I like…</vt:lpstr>
      <vt:lpstr>My dream vacation is…</vt:lpstr>
      <vt:lpstr>I have a…</vt:lpstr>
      <vt:lpstr>I would rather listen to..</vt:lpstr>
      <vt:lpstr>I would rather be…</vt:lpstr>
      <vt:lpstr>I like to read…</vt:lpstr>
      <vt:lpstr>If I could dress as my favorite decade it would be…</vt:lpstr>
      <vt:lpstr>I prefer</vt:lpstr>
      <vt:lpstr>I…</vt:lpstr>
      <vt:lpstr>Why is google translate not good enough? </vt:lpstr>
      <vt:lpstr>Warm-up DESPEGUE (Day 2): On a piece of paper</vt:lpstr>
      <vt:lpstr>PowerPoint Presentation</vt:lpstr>
      <vt:lpstr>Day 2: Student expectations</vt:lpstr>
      <vt:lpstr>R-E-S-P-E-C-T</vt:lpstr>
      <vt:lpstr>Group Discussion: </vt:lpstr>
      <vt:lpstr>Essential questions and importance of learning Spanish: </vt:lpstr>
      <vt:lpstr>El mundo hispano: </vt:lpstr>
      <vt:lpstr>PowerPoint Presentation</vt:lpstr>
      <vt:lpstr>Spanish-speaking country trivia</vt:lpstr>
      <vt:lpstr>Frases útiles </vt:lpstr>
      <vt:lpstr>Day 3: What I need to know about you. Answer the questions on a piece of paper. </vt:lpstr>
      <vt:lpstr>Grade weight categories:</vt:lpstr>
      <vt:lpstr>Classroom policies and  procedures:</vt:lpstr>
      <vt:lpstr>My 7 minute story</vt:lpstr>
      <vt:lpstr>Now write me a letter, telling me your story. </vt:lpstr>
      <vt:lpstr>DAY 4: Despegue</vt:lpstr>
      <vt:lpstr>Aterrizaje </vt:lpstr>
      <vt:lpstr>Morfema</vt:lpstr>
      <vt:lpstr>Voice equity</vt:lpstr>
      <vt:lpstr>Student Jobs: </vt:lpstr>
      <vt:lpstr>The student’s job is to…</vt:lpstr>
      <vt:lpstr>The teacher’s job is to…</vt:lpstr>
      <vt:lpstr>Your notebook: </vt:lpstr>
      <vt:lpstr>Competencia: </vt:lpstr>
      <vt:lpstr>Continued: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la clase de Español II</dc:title>
  <dc:creator>Elisa Nieves</dc:creator>
  <cp:lastModifiedBy>Elisa Nieves</cp:lastModifiedBy>
  <cp:revision>59</cp:revision>
  <dcterms:modified xsi:type="dcterms:W3CDTF">2018-08-20T19:37:05Z</dcterms:modified>
</cp:coreProperties>
</file>