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9" r:id="rId5"/>
    <p:sldId id="268" r:id="rId6"/>
    <p:sldId id="272" r:id="rId7"/>
    <p:sldId id="271" r:id="rId8"/>
    <p:sldId id="274" r:id="rId9"/>
    <p:sldId id="273" r:id="rId10"/>
    <p:sldId id="267" r:id="rId11"/>
    <p:sldId id="276" r:id="rId12"/>
    <p:sldId id="275" r:id="rId13"/>
    <p:sldId id="266" r:id="rId14"/>
    <p:sldId id="265" r:id="rId15"/>
    <p:sldId id="264" r:id="rId16"/>
    <p:sldId id="263" r:id="rId17"/>
    <p:sldId id="262" r:id="rId18"/>
    <p:sldId id="261" r:id="rId19"/>
    <p:sldId id="260" r:id="rId20"/>
    <p:sldId id="259" r:id="rId21"/>
    <p:sldId id="258" r:id="rId22"/>
    <p:sldId id="277" r:id="rId23"/>
    <p:sldId id="278" r:id="rId24"/>
    <p:sldId id="279" r:id="rId25"/>
    <p:sldId id="281" r:id="rId26"/>
    <p:sldId id="282" r:id="rId27"/>
    <p:sldId id="286" r:id="rId28"/>
    <p:sldId id="285" r:id="rId29"/>
    <p:sldId id="284" r:id="rId30"/>
    <p:sldId id="283" r:id="rId31"/>
    <p:sldId id="28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43"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19DB9833-801C-4482-8444-31B90F110C19}" type="datetimeFigureOut">
              <a:rPr lang="en-NZ" smtClean="0"/>
              <a:pPr/>
              <a:t>5/03/2015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19DB9833-801C-4482-8444-31B90F110C19}" type="datetimeFigureOut">
              <a:rPr lang="en-NZ" smtClean="0"/>
              <a:pPr/>
              <a:t>5/03/2015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19DB9833-801C-4482-8444-31B90F110C19}" type="datetimeFigureOut">
              <a:rPr lang="en-NZ" smtClean="0"/>
              <a:pPr/>
              <a:t>5/03/2015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19DB9833-801C-4482-8444-31B90F110C19}" type="datetimeFigureOut">
              <a:rPr lang="en-NZ" smtClean="0"/>
              <a:pPr/>
              <a:t>5/03/2015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DB9833-801C-4482-8444-31B90F110C19}" type="datetimeFigureOut">
              <a:rPr lang="en-NZ" smtClean="0"/>
              <a:pPr/>
              <a:t>5/03/2015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19DB9833-801C-4482-8444-31B90F110C19}" type="datetimeFigureOut">
              <a:rPr lang="en-NZ" smtClean="0"/>
              <a:pPr/>
              <a:t>5/03/2015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19DB9833-801C-4482-8444-31B90F110C19}" type="datetimeFigureOut">
              <a:rPr lang="en-NZ" smtClean="0"/>
              <a:pPr/>
              <a:t>5/03/2015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19DB9833-801C-4482-8444-31B90F110C19}" type="datetimeFigureOut">
              <a:rPr lang="en-NZ" smtClean="0"/>
              <a:pPr/>
              <a:t>5/03/2015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B9833-801C-4482-8444-31B90F110C19}" type="datetimeFigureOut">
              <a:rPr lang="en-NZ" smtClean="0"/>
              <a:pPr/>
              <a:t>5/03/2015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B9833-801C-4482-8444-31B90F110C19}" type="datetimeFigureOut">
              <a:rPr lang="en-NZ" smtClean="0"/>
              <a:pPr/>
              <a:t>5/03/2015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B9833-801C-4482-8444-31B90F110C19}" type="datetimeFigureOut">
              <a:rPr lang="en-NZ" smtClean="0"/>
              <a:pPr/>
              <a:t>5/03/2015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24EA81C-D699-4E30-B933-5A9C1B81592F}"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B9833-801C-4482-8444-31B90F110C19}" type="datetimeFigureOut">
              <a:rPr lang="en-NZ" smtClean="0"/>
              <a:pPr/>
              <a:t>5/03/2015</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EA81C-D699-4E30-B933-5A9C1B81592F}"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Symbols and Motifs</a:t>
            </a:r>
            <a:endParaRPr lang="en-NZ" dirty="0"/>
          </a:p>
        </p:txBody>
      </p:sp>
      <p:sp>
        <p:nvSpPr>
          <p:cNvPr id="3" name="Subtitle 2"/>
          <p:cNvSpPr>
            <a:spLocks noGrp="1"/>
          </p:cNvSpPr>
          <p:nvPr>
            <p:ph type="subTitle" idx="1"/>
          </p:nvPr>
        </p:nvSpPr>
        <p:spPr/>
        <p:txBody>
          <a:bodyPr/>
          <a:lstStyle/>
          <a:p>
            <a:r>
              <a:rPr lang="en-US" dirty="0" smtClean="0"/>
              <a:t>The Handmaid’s Tale</a:t>
            </a:r>
            <a:endParaRPr lang="en-N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Girls: white – purity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NZ"/>
          </a:p>
        </p:txBody>
      </p:sp>
      <p:pic>
        <p:nvPicPr>
          <p:cNvPr id="7" name="Content Placeholder 6" descr="26529085275048359_8xOJyjc0_f.jpg"/>
          <p:cNvPicPr>
            <a:picLocks noGrp="1" noChangeAspect="1"/>
          </p:cNvPicPr>
          <p:nvPr>
            <p:ph sz="half" idx="1"/>
          </p:nvPr>
        </p:nvPicPr>
        <p:blipFill>
          <a:blip r:embed="rId2" cstate="print"/>
          <a:stretch>
            <a:fillRect/>
          </a:stretch>
        </p:blipFill>
        <p:spPr>
          <a:xfrm>
            <a:off x="657225" y="1958181"/>
            <a:ext cx="3638550" cy="3810000"/>
          </a:xfrm>
        </p:spPr>
      </p:pic>
      <p:pic>
        <p:nvPicPr>
          <p:cNvPr id="8" name="Content Placeholder 7" descr="bridal.jpg"/>
          <p:cNvPicPr>
            <a:picLocks noGrp="1" noChangeAspect="1"/>
          </p:cNvPicPr>
          <p:nvPr>
            <p:ph sz="half" idx="2"/>
          </p:nvPr>
        </p:nvPicPr>
        <p:blipFill>
          <a:blip r:embed="rId3" cstate="print"/>
          <a:stretch>
            <a:fillRect/>
          </a:stretch>
        </p:blipFill>
        <p:spPr>
          <a:xfrm>
            <a:off x="4648200" y="2121645"/>
            <a:ext cx="4038600" cy="348307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Girls: white – purity</a:t>
            </a:r>
          </a:p>
          <a:p>
            <a:r>
              <a:rPr lang="en-US" dirty="0" err="1" smtClean="0"/>
              <a:t>Econowives</a:t>
            </a:r>
            <a:r>
              <a:rPr lang="en-US" dirty="0" smtClean="0"/>
              <a:t>: wear stripes – red, blue, green, </a:t>
            </a:r>
            <a:r>
              <a:rPr lang="en-US" dirty="0" smtClean="0"/>
              <a:t>symbolizing </a:t>
            </a:r>
            <a:r>
              <a:rPr lang="en-US" dirty="0" smtClean="0"/>
              <a:t>they fulfill all three roles. </a:t>
            </a:r>
            <a:r>
              <a:rPr lang="en-US" dirty="0" smtClean="0"/>
              <a:t>Stripes </a:t>
            </a:r>
            <a:r>
              <a:rPr lang="en-US" dirty="0" smtClean="0"/>
              <a:t>cf. prisoners</a:t>
            </a:r>
            <a:endParaRPr lang="en-N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Handmaid</a:t>
            </a:r>
            <a:r>
              <a:rPr lang="en-US" dirty="0" smtClean="0"/>
              <a:t>: wear red, symbol of fertility, their primary function</a:t>
            </a:r>
          </a:p>
          <a:p>
            <a:r>
              <a:rPr lang="en-US" dirty="0" smtClean="0"/>
              <a:t>Obvious </a:t>
            </a:r>
            <a:r>
              <a:rPr lang="en-US" dirty="0" smtClean="0"/>
              <a:t>reference </a:t>
            </a:r>
            <a:r>
              <a:rPr lang="en-US" dirty="0" smtClean="0"/>
              <a:t>to female reproductive system</a:t>
            </a:r>
          </a:p>
          <a:p>
            <a:r>
              <a:rPr lang="en-US" dirty="0" smtClean="0"/>
              <a:t>“The </a:t>
            </a:r>
            <a:r>
              <a:rPr lang="en-US" dirty="0" smtClean="0"/>
              <a:t>color </a:t>
            </a:r>
            <a:r>
              <a:rPr lang="en-US" dirty="0" smtClean="0"/>
              <a:t>of blood which defines us” </a:t>
            </a:r>
            <a:r>
              <a:rPr lang="en-US" dirty="0" smtClean="0"/>
              <a:t>[p 11]</a:t>
            </a:r>
            <a:endParaRPr lang="en-US" dirty="0" smtClean="0"/>
          </a:p>
          <a:p>
            <a:r>
              <a:rPr lang="en-US" dirty="0" smtClean="0"/>
              <a:t>Menstrual blood = sign of failure</a:t>
            </a:r>
          </a:p>
          <a:p>
            <a:r>
              <a:rPr lang="en-US" dirty="0" smtClean="0"/>
              <a:t>Blood also present at childbirth</a:t>
            </a:r>
            <a:endParaRPr lang="en-N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Blood also traditional marker of sexual sin</a:t>
            </a:r>
          </a:p>
          <a:p>
            <a:pPr>
              <a:buNone/>
            </a:pPr>
            <a:r>
              <a:rPr lang="en-US" dirty="0"/>
              <a:t> </a:t>
            </a:r>
            <a:r>
              <a:rPr lang="en-US" dirty="0" smtClean="0"/>
              <a:t>- scarlet letter worn by Hester Prynne (Nathaniel Hawthorne or in the movie </a:t>
            </a:r>
            <a:r>
              <a:rPr lang="en-US" i="1" dirty="0" smtClean="0"/>
              <a:t>Easy A</a:t>
            </a:r>
            <a:r>
              <a:rPr lang="en-US" dirty="0" smtClean="0"/>
              <a:t>)</a:t>
            </a:r>
          </a:p>
          <a:p>
            <a:r>
              <a:rPr lang="en-US" dirty="0" smtClean="0"/>
              <a:t>Whole body covered, removing individuality/identity, ironic parallels with nuns habits</a:t>
            </a:r>
          </a:p>
          <a:p>
            <a:pPr>
              <a:buNone/>
            </a:pPr>
            <a:r>
              <a:rPr lang="en-US" dirty="0" smtClean="0"/>
              <a:t> - a nun takes a new name with her vow</a:t>
            </a:r>
            <a:endParaRPr lang="en-N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NZ"/>
          </a:p>
        </p:txBody>
      </p:sp>
      <p:pic>
        <p:nvPicPr>
          <p:cNvPr id="7" name="Content Placeholder 6" descr="handmaid-opera-02.jpg"/>
          <p:cNvPicPr>
            <a:picLocks noGrp="1" noChangeAspect="1"/>
          </p:cNvPicPr>
          <p:nvPr>
            <p:ph sz="half" idx="1"/>
          </p:nvPr>
        </p:nvPicPr>
        <p:blipFill>
          <a:blip r:embed="rId2" cstate="print"/>
          <a:stretch>
            <a:fillRect/>
          </a:stretch>
        </p:blipFill>
        <p:spPr>
          <a:xfrm>
            <a:off x="395536" y="620688"/>
            <a:ext cx="4038600" cy="2458278"/>
          </a:xfrm>
        </p:spPr>
      </p:pic>
      <p:pic>
        <p:nvPicPr>
          <p:cNvPr id="8" name="Content Placeholder 7" descr="mother-superior-nun-costume-zoom.jpg"/>
          <p:cNvPicPr>
            <a:picLocks noGrp="1" noChangeAspect="1"/>
          </p:cNvPicPr>
          <p:nvPr>
            <p:ph sz="half" idx="2"/>
          </p:nvPr>
        </p:nvPicPr>
        <p:blipFill>
          <a:blip r:embed="rId3" cstate="print"/>
          <a:stretch>
            <a:fillRect/>
          </a:stretch>
        </p:blipFill>
        <p:spPr>
          <a:xfrm>
            <a:off x="6444208" y="332656"/>
            <a:ext cx="2492881" cy="3561259"/>
          </a:xfrm>
        </p:spPr>
      </p:pic>
      <p:pic>
        <p:nvPicPr>
          <p:cNvPr id="9" name="Picture 8" descr="second-to-nun.jpg"/>
          <p:cNvPicPr>
            <a:picLocks noChangeAspect="1"/>
          </p:cNvPicPr>
          <p:nvPr/>
        </p:nvPicPr>
        <p:blipFill>
          <a:blip r:embed="rId4" cstate="print"/>
          <a:stretch>
            <a:fillRect/>
          </a:stretch>
        </p:blipFill>
        <p:spPr>
          <a:xfrm>
            <a:off x="3851920" y="3356992"/>
            <a:ext cx="2880243" cy="318976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“The white wings too are prescribed issue; they are to keep us from seeing, but also from being seen” </a:t>
            </a:r>
            <a:r>
              <a:rPr lang="en-US" dirty="0" smtClean="0"/>
              <a:t>[p 11]</a:t>
            </a:r>
            <a:endParaRPr lang="en-US" dirty="0" smtClean="0"/>
          </a:p>
          <a:p>
            <a:r>
              <a:rPr lang="en-US" dirty="0" smtClean="0"/>
              <a:t>“a red and white shape of cloth, like a kite” </a:t>
            </a:r>
            <a:r>
              <a:rPr lang="en-US" dirty="0" smtClean="0"/>
              <a:t>[p 362]</a:t>
            </a:r>
            <a:endParaRPr lang="en-N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Costumes</a:t>
            </a:r>
            <a:endParaRPr lang="en-NZ" dirty="0"/>
          </a:p>
        </p:txBody>
      </p:sp>
      <p:sp>
        <p:nvSpPr>
          <p:cNvPr id="3" name="Content Placeholder 2"/>
          <p:cNvSpPr>
            <a:spLocks noGrp="1"/>
          </p:cNvSpPr>
          <p:nvPr>
            <p:ph idx="1"/>
          </p:nvPr>
        </p:nvSpPr>
        <p:spPr/>
        <p:txBody>
          <a:bodyPr/>
          <a:lstStyle/>
          <a:p>
            <a:r>
              <a:rPr lang="en-US" dirty="0" smtClean="0"/>
              <a:t>Sexuality: the ‘scarlet woman’ = Jezebel</a:t>
            </a:r>
          </a:p>
          <a:p>
            <a:r>
              <a:rPr lang="en-US" dirty="0" smtClean="0"/>
              <a:t>Blood = violence, red = danger, life and death</a:t>
            </a:r>
          </a:p>
          <a:p>
            <a:r>
              <a:rPr lang="en-US" dirty="0" smtClean="0"/>
              <a:t>“I think about the blood…” </a:t>
            </a:r>
            <a:r>
              <a:rPr lang="en-US" dirty="0" smtClean="0"/>
              <a:t>[p 181]</a:t>
            </a:r>
            <a:endParaRPr lang="en-US" dirty="0" smtClean="0"/>
          </a:p>
          <a:p>
            <a:r>
              <a:rPr lang="en-US" dirty="0" smtClean="0"/>
              <a:t>“red spreads everywhere’ </a:t>
            </a:r>
            <a:r>
              <a:rPr lang="en-US" dirty="0" smtClean="0"/>
              <a:t>[p 359] </a:t>
            </a:r>
            <a:r>
              <a:rPr lang="en-US" dirty="0" smtClean="0"/>
              <a:t>(clothes or blood?)</a:t>
            </a:r>
          </a:p>
          <a:p>
            <a:r>
              <a:rPr lang="en-US" dirty="0" smtClean="0"/>
              <a:t>‘A sister dipped in blood.” </a:t>
            </a:r>
            <a:r>
              <a:rPr lang="en-US" dirty="0" smtClean="0"/>
              <a:t>[p 11]</a:t>
            </a:r>
            <a:endParaRPr lang="en-US" dirty="0" smtClean="0"/>
          </a:p>
          <a:p>
            <a:pPr>
              <a:buNone/>
            </a:pPr>
            <a:endParaRPr lang="en-N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shoes</a:t>
            </a:r>
            <a:endParaRPr lang="en-NZ" dirty="0"/>
          </a:p>
        </p:txBody>
      </p:sp>
      <p:sp>
        <p:nvSpPr>
          <p:cNvPr id="3" name="Content Placeholder 2"/>
          <p:cNvSpPr>
            <a:spLocks noGrp="1"/>
          </p:cNvSpPr>
          <p:nvPr>
            <p:ph idx="1"/>
          </p:nvPr>
        </p:nvSpPr>
        <p:spPr/>
        <p:txBody>
          <a:bodyPr>
            <a:normAutofit fontScale="92500" lnSpcReduction="10000"/>
          </a:bodyPr>
          <a:lstStyle/>
          <a:p>
            <a:r>
              <a:rPr lang="en-US" dirty="0" smtClean="0"/>
              <a:t>Repetitive image in much of Atwood’s writing</a:t>
            </a:r>
          </a:p>
          <a:p>
            <a:r>
              <a:rPr lang="en-US" dirty="0" smtClean="0"/>
              <a:t>Origins in folk tale – little girl </a:t>
            </a:r>
            <a:r>
              <a:rPr lang="en-US" dirty="0" smtClean="0"/>
              <a:t>wore </a:t>
            </a:r>
            <a:r>
              <a:rPr lang="en-US" dirty="0" smtClean="0"/>
              <a:t>her </a:t>
            </a:r>
            <a:r>
              <a:rPr lang="en-US" dirty="0" smtClean="0"/>
              <a:t>wear </a:t>
            </a:r>
            <a:r>
              <a:rPr lang="en-US" dirty="0" smtClean="0"/>
              <a:t>red </a:t>
            </a:r>
            <a:r>
              <a:rPr lang="en-US" dirty="0" smtClean="0"/>
              <a:t>shoes </a:t>
            </a:r>
            <a:r>
              <a:rPr lang="en-US" dirty="0" smtClean="0"/>
              <a:t>and loved dancing in them. Later when they were removed she talked her foster mother into buying her some more. These new ones MADE her dance and she danced until she collapsed. </a:t>
            </a:r>
          </a:p>
          <a:p>
            <a:r>
              <a:rPr lang="en-US" dirty="0" smtClean="0"/>
              <a:t>When she is in control, her creativity is good for her, but when society determines her role she loses control of her life. </a:t>
            </a:r>
            <a:endParaRPr lang="en-N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shoes</a:t>
            </a:r>
            <a:endParaRPr lang="en-NZ" dirty="0"/>
          </a:p>
        </p:txBody>
      </p:sp>
      <p:sp>
        <p:nvSpPr>
          <p:cNvPr id="3" name="Content Placeholder 2"/>
          <p:cNvSpPr>
            <a:spLocks noGrp="1"/>
          </p:cNvSpPr>
          <p:nvPr>
            <p:ph idx="1"/>
          </p:nvPr>
        </p:nvSpPr>
        <p:spPr>
          <a:xfrm>
            <a:off x="467544" y="1412776"/>
            <a:ext cx="8229600" cy="4896544"/>
          </a:xfrm>
        </p:spPr>
        <p:txBody>
          <a:bodyPr>
            <a:normAutofit fontScale="85000" lnSpcReduction="10000"/>
          </a:bodyPr>
          <a:lstStyle/>
          <a:p>
            <a:r>
              <a:rPr lang="en-US" dirty="0" smtClean="0"/>
              <a:t>“I get up out of the chair, advance my feet into the sunlight in their red shoes, flat-heeled to save the spine and not for dancing.” </a:t>
            </a:r>
            <a:r>
              <a:rPr lang="en-US" dirty="0" smtClean="0"/>
              <a:t>[p 10-11]</a:t>
            </a:r>
            <a:endParaRPr lang="en-US" dirty="0" smtClean="0"/>
          </a:p>
          <a:p>
            <a:r>
              <a:rPr lang="en-US" dirty="0" smtClean="0"/>
              <a:t>“My red shoes are off, my legs tucked up underneath me …” </a:t>
            </a:r>
            <a:r>
              <a:rPr lang="en-US" dirty="0" smtClean="0"/>
              <a:t>[p 237] </a:t>
            </a:r>
            <a:r>
              <a:rPr lang="en-US" dirty="0" smtClean="0"/>
              <a:t>– in the Commanders study</a:t>
            </a:r>
          </a:p>
          <a:p>
            <a:r>
              <a:rPr lang="en-US" dirty="0" smtClean="0"/>
              <a:t>“I bend over to do up my red shoes; lighter weight these days, with discreet slits cut in them, though nothing so daring as sandals.” </a:t>
            </a:r>
            <a:r>
              <a:rPr lang="en-US" dirty="0" smtClean="0"/>
              <a:t>[p 258]</a:t>
            </a:r>
            <a:endParaRPr lang="en-US" dirty="0" smtClean="0"/>
          </a:p>
          <a:p>
            <a:r>
              <a:rPr lang="en-US" dirty="0" smtClean="0"/>
              <a:t>After the Salvaging: “Beneath the hems of the dresses the feet dangle, two pairs of red shoes … It could be a kind of dance, a ballet.” </a:t>
            </a:r>
            <a:r>
              <a:rPr lang="en-US" dirty="0" smtClean="0"/>
              <a:t>[p 356]</a:t>
            </a:r>
            <a:endParaRPr lang="en-US" dirty="0" smtClean="0"/>
          </a:p>
          <a:p>
            <a:r>
              <a:rPr lang="en-US" dirty="0" smtClean="0"/>
              <a:t>“I don’t want to be a dancer.” </a:t>
            </a:r>
            <a:r>
              <a:rPr lang="en-US" dirty="0" smtClean="0"/>
              <a:t>[p 368]</a:t>
            </a:r>
            <a:endParaRPr lang="en-N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motif?</a:t>
            </a:r>
            <a:endParaRPr lang="en-NZ" dirty="0"/>
          </a:p>
        </p:txBody>
      </p:sp>
      <p:sp>
        <p:nvSpPr>
          <p:cNvPr id="3" name="Content Placeholder 2"/>
          <p:cNvSpPr>
            <a:spLocks noGrp="1"/>
          </p:cNvSpPr>
          <p:nvPr>
            <p:ph idx="1"/>
          </p:nvPr>
        </p:nvSpPr>
        <p:spPr/>
        <p:txBody>
          <a:bodyPr/>
          <a:lstStyle/>
          <a:p>
            <a:r>
              <a:rPr lang="en-US" dirty="0"/>
              <a:t>I</a:t>
            </a:r>
            <a:r>
              <a:rPr lang="en-US" dirty="0" smtClean="0"/>
              <a:t>mage/idea/word that is repeated several times in a particular work/text</a:t>
            </a:r>
          </a:p>
          <a:p>
            <a:r>
              <a:rPr lang="en-US" dirty="0" smtClean="0"/>
              <a:t>It is a unifying device</a:t>
            </a:r>
          </a:p>
          <a:p>
            <a:r>
              <a:rPr lang="en-US" dirty="0" smtClean="0"/>
              <a:t>May have symbolic to thematic significance</a:t>
            </a:r>
          </a:p>
          <a:p>
            <a:endParaRPr lang="en-N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Mirrors</a:t>
            </a:r>
            <a:endParaRPr lang="en-NZ" dirty="0"/>
          </a:p>
        </p:txBody>
      </p:sp>
      <p:sp>
        <p:nvSpPr>
          <p:cNvPr id="3" name="Content Placeholder 2"/>
          <p:cNvSpPr>
            <a:spLocks noGrp="1"/>
          </p:cNvSpPr>
          <p:nvPr>
            <p:ph idx="1"/>
          </p:nvPr>
        </p:nvSpPr>
        <p:spPr/>
        <p:txBody>
          <a:bodyPr/>
          <a:lstStyle/>
          <a:p>
            <a:r>
              <a:rPr lang="en-US" dirty="0" smtClean="0"/>
              <a:t>Mirrors reflect who we are. Without them, identity is lost. = symbolism of identity</a:t>
            </a:r>
          </a:p>
          <a:p>
            <a:r>
              <a:rPr lang="en-US" dirty="0" smtClean="0"/>
              <a:t>They are all removed (cf. names and books)</a:t>
            </a:r>
          </a:p>
          <a:p>
            <a:pPr>
              <a:buNone/>
            </a:pPr>
            <a:r>
              <a:rPr lang="en-US" dirty="0"/>
              <a:t> </a:t>
            </a:r>
            <a:r>
              <a:rPr lang="en-US" dirty="0" smtClean="0"/>
              <a:t>- ostensible reason = break and make weapons</a:t>
            </a:r>
          </a:p>
          <a:p>
            <a:r>
              <a:rPr lang="en-US" dirty="0" smtClean="0"/>
              <a:t>“As in a nunnery too, there are few mirrors.” </a:t>
            </a:r>
            <a:r>
              <a:rPr lang="en-US" dirty="0" smtClean="0"/>
              <a:t>[p 10]</a:t>
            </a:r>
            <a:endParaRPr lang="en-N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Mirrors</a:t>
            </a:r>
            <a:endParaRPr lang="en-NZ" dirty="0"/>
          </a:p>
        </p:txBody>
      </p:sp>
      <p:sp>
        <p:nvSpPr>
          <p:cNvPr id="3" name="Content Placeholder 2"/>
          <p:cNvSpPr>
            <a:spLocks noGrp="1"/>
          </p:cNvSpPr>
          <p:nvPr>
            <p:ph idx="1"/>
          </p:nvPr>
        </p:nvSpPr>
        <p:spPr/>
        <p:txBody>
          <a:bodyPr>
            <a:normAutofit fontScale="77500" lnSpcReduction="20000"/>
          </a:bodyPr>
          <a:lstStyle/>
          <a:p>
            <a:r>
              <a:rPr lang="en-US" dirty="0" smtClean="0"/>
              <a:t>One remains in the hall, but it distorts </a:t>
            </a:r>
            <a:r>
              <a:rPr lang="en-US" dirty="0" err="1" smtClean="0"/>
              <a:t>Offred’s</a:t>
            </a:r>
            <a:r>
              <a:rPr lang="en-US" dirty="0" smtClean="0"/>
              <a:t> reflection. She is vague, insubstantial in her reflection. </a:t>
            </a:r>
          </a:p>
          <a:p>
            <a:r>
              <a:rPr lang="en-US" dirty="0" smtClean="0"/>
              <a:t>“… round, convex, a pier-glass, like the eye of a fish and myself in it like a distorted shadow, a parody of something …” </a:t>
            </a:r>
            <a:r>
              <a:rPr lang="en-US" dirty="0" smtClean="0"/>
              <a:t>[</a:t>
            </a:r>
            <a:r>
              <a:rPr lang="en-US" dirty="0" smtClean="0"/>
              <a:t>p #11</a:t>
            </a:r>
            <a:r>
              <a:rPr lang="en-US" dirty="0" smtClean="0"/>
              <a:t>]</a:t>
            </a:r>
            <a:endParaRPr lang="en-US" dirty="0" smtClean="0"/>
          </a:p>
          <a:p>
            <a:r>
              <a:rPr lang="en-US" dirty="0" smtClean="0"/>
              <a:t>“ … my face, distant and distorted, framed in the hall mirror, which bulges outward like an eye under pressure.” </a:t>
            </a:r>
            <a:r>
              <a:rPr lang="en-US" dirty="0" smtClean="0"/>
              <a:t>[p 65]</a:t>
            </a:r>
            <a:endParaRPr lang="en-US" dirty="0" smtClean="0"/>
          </a:p>
          <a:p>
            <a:r>
              <a:rPr lang="en-US" dirty="0" smtClean="0"/>
              <a:t>“a brief waif in the eye of the glass that hangs on the downstairs wall.” </a:t>
            </a:r>
            <a:r>
              <a:rPr lang="en-US" dirty="0" smtClean="0"/>
              <a:t>[p 101]</a:t>
            </a:r>
            <a:endParaRPr lang="en-US" dirty="0" smtClean="0"/>
          </a:p>
          <a:p>
            <a:r>
              <a:rPr lang="en-US" dirty="0" smtClean="0"/>
              <a:t>“In the curved hallway mirror I flit past, a red shape at the edge of my own field of vision, a wraith of red smoke.” </a:t>
            </a:r>
            <a:r>
              <a:rPr lang="en-US" dirty="0" smtClean="0"/>
              <a:t>[p #]</a:t>
            </a:r>
            <a:endParaRPr lang="en-N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Mirrors</a:t>
            </a:r>
            <a:endParaRPr lang="en-NZ" dirty="0"/>
          </a:p>
        </p:txBody>
      </p:sp>
      <p:sp>
        <p:nvSpPr>
          <p:cNvPr id="3" name="Content Placeholder 2"/>
          <p:cNvSpPr>
            <a:spLocks noGrp="1"/>
          </p:cNvSpPr>
          <p:nvPr>
            <p:ph idx="1"/>
          </p:nvPr>
        </p:nvSpPr>
        <p:spPr/>
        <p:txBody>
          <a:bodyPr>
            <a:normAutofit fontScale="85000" lnSpcReduction="20000"/>
          </a:bodyPr>
          <a:lstStyle/>
          <a:p>
            <a:r>
              <a:rPr lang="en-US" dirty="0" err="1" smtClean="0"/>
              <a:t>Offred</a:t>
            </a:r>
            <a:r>
              <a:rPr lang="en-US" dirty="0" smtClean="0"/>
              <a:t> and </a:t>
            </a:r>
            <a:r>
              <a:rPr lang="en-US" dirty="0" err="1" smtClean="0"/>
              <a:t>Ofglen</a:t>
            </a:r>
            <a:r>
              <a:rPr lang="en-US" dirty="0" smtClean="0"/>
              <a:t> use the window at Soul Scrolls as a way of seeing each other. </a:t>
            </a:r>
          </a:p>
          <a:p>
            <a:r>
              <a:rPr lang="en-US" dirty="0" err="1" smtClean="0"/>
              <a:t>Offred</a:t>
            </a:r>
            <a:r>
              <a:rPr lang="en-US" dirty="0" smtClean="0"/>
              <a:t> describes </a:t>
            </a:r>
            <a:r>
              <a:rPr lang="en-US" dirty="0" err="1" smtClean="0"/>
              <a:t>Ofglen</a:t>
            </a:r>
            <a:r>
              <a:rPr lang="en-US" dirty="0" smtClean="0"/>
              <a:t>: “She’s like my own reflection, in a mirror from which I am moving away.” </a:t>
            </a:r>
            <a:r>
              <a:rPr lang="en-US" dirty="0" smtClean="0"/>
              <a:t>[p 59]</a:t>
            </a:r>
            <a:endParaRPr lang="en-US" dirty="0" smtClean="0"/>
          </a:p>
          <a:p>
            <a:r>
              <a:rPr lang="en-US" dirty="0" smtClean="0"/>
              <a:t>Jezebel’s: “Here they haven’t removed the mirror … you need to know, here, what you look like.” </a:t>
            </a:r>
            <a:r>
              <a:rPr lang="en-US" dirty="0" smtClean="0"/>
              <a:t>[p 314]</a:t>
            </a:r>
            <a:endParaRPr lang="en-US" dirty="0" smtClean="0"/>
          </a:p>
          <a:p>
            <a:r>
              <a:rPr lang="en-US" dirty="0" smtClean="0"/>
              <a:t>“I’m a wreck … a travesty in bad makeup and someone else’s clothes, used glitz.” </a:t>
            </a:r>
            <a:r>
              <a:rPr lang="en-US" dirty="0" smtClean="0"/>
              <a:t>[p 330] </a:t>
            </a:r>
            <a:r>
              <a:rPr lang="en-US" dirty="0" smtClean="0"/>
              <a:t>– </a:t>
            </a:r>
            <a:r>
              <a:rPr lang="en-US" dirty="0" err="1" smtClean="0"/>
              <a:t>Offred</a:t>
            </a:r>
            <a:r>
              <a:rPr lang="en-US" dirty="0" smtClean="0"/>
              <a:t> looks at herself</a:t>
            </a:r>
          </a:p>
          <a:p>
            <a:r>
              <a:rPr lang="en-US" dirty="0" smtClean="0"/>
              <a:t>“I see the two of us, a blue shape, a red shape, in the brief glass eye of the mirror …” </a:t>
            </a:r>
            <a:r>
              <a:rPr lang="en-US" dirty="0" smtClean="0"/>
              <a:t>[p #] </a:t>
            </a:r>
            <a:r>
              <a:rPr lang="en-US" dirty="0" smtClean="0"/>
              <a:t>– </a:t>
            </a:r>
            <a:r>
              <a:rPr lang="en-US" dirty="0" err="1" smtClean="0"/>
              <a:t>Offred</a:t>
            </a:r>
            <a:r>
              <a:rPr lang="en-US" dirty="0" smtClean="0"/>
              <a:t> sees Serena Joy as not so different after all</a:t>
            </a:r>
            <a:endParaRPr lang="en-N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Flowers, tulips, fruitfulness and vessels</a:t>
            </a:r>
            <a:endParaRPr lang="en-NZ" dirty="0"/>
          </a:p>
        </p:txBody>
      </p:sp>
      <p:sp>
        <p:nvSpPr>
          <p:cNvPr id="3" name="Content Placeholder 2"/>
          <p:cNvSpPr>
            <a:spLocks noGrp="1"/>
          </p:cNvSpPr>
          <p:nvPr>
            <p:ph idx="1"/>
          </p:nvPr>
        </p:nvSpPr>
        <p:spPr/>
        <p:txBody>
          <a:bodyPr>
            <a:normAutofit fontScale="92500" lnSpcReduction="20000"/>
          </a:bodyPr>
          <a:lstStyle/>
          <a:p>
            <a:r>
              <a:rPr lang="en-US" dirty="0" smtClean="0"/>
              <a:t>There are parallels between tulips and Handmaids: the images link in </a:t>
            </a:r>
            <a:r>
              <a:rPr lang="en-US" dirty="0" smtClean="0"/>
              <a:t>color</a:t>
            </a:r>
            <a:r>
              <a:rPr lang="en-US" dirty="0" smtClean="0"/>
              <a:t>, function and death</a:t>
            </a:r>
          </a:p>
          <a:p>
            <a:r>
              <a:rPr lang="en-US" dirty="0" smtClean="0"/>
              <a:t>Wine cups and chalices connect them to </a:t>
            </a:r>
            <a:r>
              <a:rPr lang="en-US" dirty="0" smtClean="0"/>
              <a:t>Christianity</a:t>
            </a:r>
            <a:r>
              <a:rPr lang="en-US" dirty="0" smtClean="0"/>
              <a:t>. Red wine, poured out in a chalice is symbolic of the </a:t>
            </a:r>
            <a:r>
              <a:rPr lang="en-US" dirty="0" smtClean="0"/>
              <a:t>blood </a:t>
            </a:r>
            <a:r>
              <a:rPr lang="en-US" dirty="0" smtClean="0"/>
              <a:t>of Jesus, his sacrifice (and is the basis of mass, communion, the Eucharist)</a:t>
            </a:r>
          </a:p>
          <a:p>
            <a:r>
              <a:rPr lang="en-US" dirty="0" smtClean="0"/>
              <a:t>Chalice = open vessel and is compared to the womb = waiting to be filled to bear children</a:t>
            </a:r>
          </a:p>
          <a:p>
            <a:r>
              <a:rPr lang="en-US" dirty="0" smtClean="0"/>
              <a:t>“We are two-legged wombs, that’s all: sacred vessels, ambulatory chalices.” </a:t>
            </a:r>
            <a:r>
              <a:rPr lang="en-US" dirty="0" smtClean="0"/>
              <a:t>[p 176]</a:t>
            </a:r>
            <a:endParaRPr lang="en-N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Flowers, tulips, fruitfulness and vessels</a:t>
            </a:r>
            <a:endParaRPr lang="en-NZ" dirty="0"/>
          </a:p>
        </p:txBody>
      </p:sp>
      <p:sp>
        <p:nvSpPr>
          <p:cNvPr id="3" name="Content Placeholder 2"/>
          <p:cNvSpPr>
            <a:spLocks noGrp="1"/>
          </p:cNvSpPr>
          <p:nvPr>
            <p:ph idx="1"/>
          </p:nvPr>
        </p:nvSpPr>
        <p:spPr/>
        <p:txBody>
          <a:bodyPr>
            <a:normAutofit fontScale="92500"/>
          </a:bodyPr>
          <a:lstStyle/>
          <a:p>
            <a:r>
              <a:rPr lang="en-NZ" dirty="0" smtClean="0"/>
              <a:t>Aunt Lydia’s reference to the 'Parable of the </a:t>
            </a:r>
            <a:r>
              <a:rPr lang="en-NZ" dirty="0" err="1" smtClean="0"/>
              <a:t>Sower</a:t>
            </a:r>
            <a:r>
              <a:rPr lang="en-NZ" dirty="0" smtClean="0"/>
              <a:t>': "Think of yourselves as seeds". [28/16]</a:t>
            </a:r>
          </a:p>
          <a:p>
            <a:r>
              <a:rPr lang="en-NZ" dirty="0" smtClean="0"/>
              <a:t>"Blessed be the fruit," she says to me… "May the Lord open," I answer. [29/17]</a:t>
            </a:r>
          </a:p>
          <a:p>
            <a:r>
              <a:rPr lang="en-NZ" dirty="0" smtClean="0"/>
              <a:t>Serena Joy’s veil is wreathed in embroidered flowers.</a:t>
            </a:r>
          </a:p>
          <a:p>
            <a:r>
              <a:rPr lang="en-NZ" dirty="0" smtClean="0"/>
              <a:t>"No use for you, I think at her… you can't use them any more. They’re the genital organs of plants." </a:t>
            </a:r>
            <a:r>
              <a:rPr lang="en-NZ" dirty="0" smtClean="0"/>
              <a:t>[p. 105]</a:t>
            </a:r>
            <a:endParaRPr lang="en-N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Flowers, tulips, fruitfulness and vessels</a:t>
            </a:r>
            <a:endParaRPr lang="en-NZ" dirty="0"/>
          </a:p>
        </p:txBody>
      </p:sp>
      <p:sp>
        <p:nvSpPr>
          <p:cNvPr id="3" name="Content Placeholder 2"/>
          <p:cNvSpPr>
            <a:spLocks noGrp="1"/>
          </p:cNvSpPr>
          <p:nvPr>
            <p:ph idx="1"/>
          </p:nvPr>
        </p:nvSpPr>
        <p:spPr/>
        <p:txBody>
          <a:bodyPr>
            <a:normAutofit/>
          </a:bodyPr>
          <a:lstStyle/>
          <a:p>
            <a:r>
              <a:rPr lang="en-NZ" dirty="0" err="1" smtClean="0"/>
              <a:t>Offred</a:t>
            </a:r>
            <a:r>
              <a:rPr lang="en-NZ" dirty="0" smtClean="0"/>
              <a:t> on the Commander’s perception of her:</a:t>
            </a:r>
          </a:p>
          <a:p>
            <a:pPr>
              <a:buNone/>
            </a:pPr>
            <a:r>
              <a:rPr lang="en-NZ" dirty="0" smtClean="0"/>
              <a:t> - "To him I'm not just a boat with no cargo, a chalice with no wine in it... To him I am not merely empty.“ </a:t>
            </a:r>
            <a:r>
              <a:rPr lang="en-NZ" dirty="0" smtClean="0"/>
              <a:t>[pg. 211]</a:t>
            </a:r>
            <a:endParaRPr lang="en-NZ" dirty="0" smtClean="0"/>
          </a:p>
          <a:p>
            <a:r>
              <a:rPr lang="en-NZ" dirty="0" err="1" smtClean="0"/>
              <a:t>Offred</a:t>
            </a:r>
            <a:r>
              <a:rPr lang="en-NZ" dirty="0" smtClean="0"/>
              <a:t> says of Nick: "… he too is human, more than just a seedpod" </a:t>
            </a:r>
            <a:r>
              <a:rPr lang="en-NZ" dirty="0" smtClean="0"/>
              <a:t>[pg.339]</a:t>
            </a:r>
            <a:endParaRPr lang="en-NZ" dirty="0" smtClean="0"/>
          </a:p>
          <a:p>
            <a:r>
              <a:rPr lang="en-NZ" dirty="0" smtClean="0"/>
              <a:t>Serena Joy's garden bursts with fecundity and fruitfulness. </a:t>
            </a:r>
          </a:p>
          <a:p>
            <a:endParaRPr lang="en-NZ"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Eyes</a:t>
            </a:r>
            <a:endParaRPr lang="en-NZ" dirty="0"/>
          </a:p>
        </p:txBody>
      </p:sp>
      <p:sp>
        <p:nvSpPr>
          <p:cNvPr id="3" name="Content Placeholder 2"/>
          <p:cNvSpPr>
            <a:spLocks noGrp="1"/>
          </p:cNvSpPr>
          <p:nvPr>
            <p:ph idx="1"/>
          </p:nvPr>
        </p:nvSpPr>
        <p:spPr/>
        <p:txBody>
          <a:bodyPr>
            <a:normAutofit fontScale="85000" lnSpcReduction="10000"/>
          </a:bodyPr>
          <a:lstStyle/>
          <a:p>
            <a:r>
              <a:rPr lang="en-NZ" dirty="0" smtClean="0"/>
              <a:t>The 'Eyes of God' are Gilead's secret police. Both their name and their insignia, a winged eye, symbolise the eternal watchfulness of God and the totalitarian state. In Gilead's theocracy, the eye of God and of the state are assumed to be one and the same: “Under His Eye”</a:t>
            </a:r>
          </a:p>
          <a:p>
            <a:r>
              <a:rPr lang="en-NZ" dirty="0" smtClean="0"/>
              <a:t>a wreath on the ceiling, the centre “like a place in the face where the eye has been taken out” [17/3]</a:t>
            </a:r>
          </a:p>
          <a:p>
            <a:r>
              <a:rPr lang="en-NZ" dirty="0" smtClean="0"/>
              <a:t>“blind plaster eye in the ceiling”</a:t>
            </a:r>
          </a:p>
          <a:p>
            <a:r>
              <a:rPr lang="en-NZ" dirty="0" smtClean="0"/>
              <a:t>tattoo: “four digits and an eye" </a:t>
            </a:r>
            <a:r>
              <a:rPr lang="en-NZ" dirty="0" smtClean="0"/>
              <a:t>[p. 84]</a:t>
            </a:r>
            <a:endParaRPr lang="en-NZ" dirty="0" smtClean="0"/>
          </a:p>
          <a:p>
            <a:r>
              <a:rPr lang="en-NZ" dirty="0" smtClean="0"/>
              <a:t>“. . . black painted van with the winged eye in white on the side” [31/20]</a:t>
            </a:r>
            <a:endParaRPr lang="en-N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Moon</a:t>
            </a:r>
            <a:endParaRPr lang="en-NZ" dirty="0"/>
          </a:p>
        </p:txBody>
      </p:sp>
      <p:sp>
        <p:nvSpPr>
          <p:cNvPr id="3" name="Content Placeholder 2"/>
          <p:cNvSpPr>
            <a:spLocks noGrp="1"/>
          </p:cNvSpPr>
          <p:nvPr>
            <p:ph idx="1"/>
          </p:nvPr>
        </p:nvSpPr>
        <p:spPr/>
        <p:txBody>
          <a:bodyPr>
            <a:normAutofit fontScale="85000" lnSpcReduction="20000"/>
          </a:bodyPr>
          <a:lstStyle/>
          <a:p>
            <a:r>
              <a:rPr lang="en-NZ" dirty="0" smtClean="0"/>
              <a:t>Associated with a woman's monthly cycle.</a:t>
            </a:r>
          </a:p>
          <a:p>
            <a:r>
              <a:rPr lang="en-NZ" dirty="0" smtClean="0"/>
              <a:t>"Every month there is a moon, gigantic, round, heavy, an omen. It transits, pauses, continues on and passes out of sight and I see despair coming towards me like famine." [84/70]</a:t>
            </a:r>
          </a:p>
          <a:p>
            <a:r>
              <a:rPr lang="en-NZ" dirty="0" smtClean="0"/>
              <a:t>After the ceremony, </a:t>
            </a:r>
            <a:r>
              <a:rPr lang="en-NZ" dirty="0" err="1" smtClean="0"/>
              <a:t>Offred</a:t>
            </a:r>
            <a:r>
              <a:rPr lang="en-NZ" dirty="0" smtClean="0"/>
              <a:t> in her room: "The moon on the breast of the new-fallen snow. . . in the obscured sky a moon does float, newly, a wishing moon, a sliver of ancient rock, a goddess, a wink." [108/93]</a:t>
            </a:r>
          </a:p>
          <a:p>
            <a:r>
              <a:rPr lang="en-NZ" dirty="0" smtClean="0"/>
              <a:t>"I tell time by the moon. Lunar, not solar." [209/193]</a:t>
            </a:r>
          </a:p>
          <a:p>
            <a:r>
              <a:rPr lang="en-NZ" dirty="0" smtClean="0"/>
              <a:t>"dreamscape in the moon-filled sitting room" [190/177]</a:t>
            </a:r>
            <a:endParaRPr lang="en-N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Violence</a:t>
            </a:r>
            <a:endParaRPr lang="en-NZ" dirty="0"/>
          </a:p>
        </p:txBody>
      </p:sp>
      <p:sp>
        <p:nvSpPr>
          <p:cNvPr id="3" name="Content Placeholder 2"/>
          <p:cNvSpPr>
            <a:spLocks noGrp="1"/>
          </p:cNvSpPr>
          <p:nvPr>
            <p:ph idx="1"/>
          </p:nvPr>
        </p:nvSpPr>
        <p:spPr/>
        <p:txBody>
          <a:bodyPr>
            <a:normAutofit fontScale="70000" lnSpcReduction="20000"/>
          </a:bodyPr>
          <a:lstStyle/>
          <a:p>
            <a:r>
              <a:rPr lang="en-NZ" dirty="0" smtClean="0"/>
              <a:t>Sexual violence, particularly against women, pervades the novel.</a:t>
            </a:r>
          </a:p>
          <a:p>
            <a:r>
              <a:rPr lang="en-NZ" dirty="0" smtClean="0"/>
              <a:t>the prevalence of rape and pornography in the pre-Gilead world justified to the founders their establishment of the new order.</a:t>
            </a:r>
          </a:p>
          <a:p>
            <a:r>
              <a:rPr lang="en-NZ" dirty="0" smtClean="0"/>
              <a:t>The Commander and the Aunts claim that women are better protected in Gilead, that they are treated with respect and kept safe from violence. The official penalty for rape is terrible – death – though the victim at the </a:t>
            </a:r>
            <a:r>
              <a:rPr lang="en-NZ" dirty="0" err="1" smtClean="0"/>
              <a:t>Particicution</a:t>
            </a:r>
            <a:r>
              <a:rPr lang="en-NZ" dirty="0" smtClean="0"/>
              <a:t> is actually a dissident, not a rapist.</a:t>
            </a:r>
          </a:p>
          <a:p>
            <a:r>
              <a:rPr lang="en-NZ" dirty="0" smtClean="0"/>
              <a:t>Yet while Gilead claims to suppress sexual violence, it actually institutionalises it:</a:t>
            </a:r>
          </a:p>
          <a:p>
            <a:r>
              <a:rPr lang="en-NZ" dirty="0" smtClean="0"/>
              <a:t>Jezebel's provides the Commanders with a ready stable of prostitutes to service the male elite.</a:t>
            </a:r>
          </a:p>
          <a:p>
            <a:r>
              <a:rPr lang="en-NZ" dirty="0" smtClean="0"/>
              <a:t>the central institution of the novel, the Ceremony, compels Handmaids to have sex with their Commanders.</a:t>
            </a:r>
            <a:endParaRPr lang="en-N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motifs and symbols</a:t>
            </a:r>
            <a:endParaRPr lang="en-NZ" dirty="0"/>
          </a:p>
        </p:txBody>
      </p:sp>
      <p:sp>
        <p:nvSpPr>
          <p:cNvPr id="3" name="Content Placeholder 2"/>
          <p:cNvSpPr>
            <a:spLocks noGrp="1"/>
          </p:cNvSpPr>
          <p:nvPr>
            <p:ph idx="1"/>
          </p:nvPr>
        </p:nvSpPr>
        <p:spPr/>
        <p:txBody>
          <a:bodyPr>
            <a:normAutofit fontScale="70000" lnSpcReduction="20000"/>
          </a:bodyPr>
          <a:lstStyle/>
          <a:p>
            <a:r>
              <a:rPr lang="en-NZ" dirty="0" smtClean="0"/>
              <a:t>hanging bodies – </a:t>
            </a:r>
            <a:r>
              <a:rPr lang="en-NZ" dirty="0" err="1" smtClean="0"/>
              <a:t>Offred's</a:t>
            </a:r>
            <a:r>
              <a:rPr lang="en-NZ" dirty="0" smtClean="0"/>
              <a:t> predecessor, the people on the wall, </a:t>
            </a:r>
            <a:r>
              <a:rPr lang="en-NZ" dirty="0" err="1" smtClean="0"/>
              <a:t>Ofglen</a:t>
            </a:r>
            <a:endParaRPr lang="en-NZ" dirty="0" smtClean="0"/>
          </a:p>
          <a:p>
            <a:endParaRPr lang="en-NZ" dirty="0" smtClean="0"/>
          </a:p>
          <a:p>
            <a:r>
              <a:rPr lang="en-NZ" dirty="0" smtClean="0"/>
              <a:t>amputation and dismemberment</a:t>
            </a:r>
          </a:p>
          <a:p>
            <a:pPr>
              <a:buNone/>
            </a:pPr>
            <a:endParaRPr lang="en-NZ" dirty="0" smtClean="0"/>
          </a:p>
          <a:p>
            <a:r>
              <a:rPr lang="en-NZ" dirty="0" smtClean="0"/>
              <a:t>Serena Joy's "now amputated glory" [64/52]</a:t>
            </a:r>
          </a:p>
          <a:p>
            <a:endParaRPr lang="en-NZ" dirty="0" smtClean="0"/>
          </a:p>
          <a:p>
            <a:r>
              <a:rPr lang="en-NZ" dirty="0" smtClean="0"/>
              <a:t>"headless chicken" – explicitly linked to </a:t>
            </a:r>
            <a:r>
              <a:rPr lang="en-NZ" dirty="0" err="1" smtClean="0"/>
              <a:t>Offred</a:t>
            </a:r>
            <a:r>
              <a:rPr lang="en-NZ" dirty="0" smtClean="0"/>
              <a:t> (See 'Narrative Structure') [57/44]</a:t>
            </a:r>
          </a:p>
          <a:p>
            <a:endParaRPr lang="en-NZ" dirty="0" smtClean="0"/>
          </a:p>
          <a:p>
            <a:r>
              <a:rPr lang="en-NZ" dirty="0" smtClean="0"/>
              <a:t>knives, shears, razors blades, sharp edges</a:t>
            </a:r>
          </a:p>
          <a:p>
            <a:endParaRPr lang="en-NZ" dirty="0" smtClean="0"/>
          </a:p>
          <a:p>
            <a:r>
              <a:rPr lang="en-NZ" dirty="0" smtClean="0"/>
              <a:t>falling – in love, fallen women, falling hair, the Garden of Eden etc</a:t>
            </a:r>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symbol?</a:t>
            </a:r>
            <a:endParaRPr lang="en-NZ" dirty="0"/>
          </a:p>
        </p:txBody>
      </p:sp>
      <p:sp>
        <p:nvSpPr>
          <p:cNvPr id="3" name="Content Placeholder 2"/>
          <p:cNvSpPr>
            <a:spLocks noGrp="1"/>
          </p:cNvSpPr>
          <p:nvPr>
            <p:ph idx="1"/>
          </p:nvPr>
        </p:nvSpPr>
        <p:spPr/>
        <p:txBody>
          <a:bodyPr/>
          <a:lstStyle/>
          <a:p>
            <a:r>
              <a:rPr lang="en-US" dirty="0" smtClean="0"/>
              <a:t>Image/idea/word that represents something else, other than itself</a:t>
            </a:r>
          </a:p>
          <a:p>
            <a:r>
              <a:rPr lang="en-US" dirty="0" smtClean="0"/>
              <a:t>Has universal significance e.g. the Christian cross</a:t>
            </a:r>
          </a:p>
          <a:p>
            <a:r>
              <a:rPr lang="en-US" dirty="0" smtClean="0"/>
              <a:t>Or has meaning only in the specific work</a:t>
            </a:r>
            <a:endParaRPr lang="en-N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motifs and symbols</a:t>
            </a:r>
            <a:endParaRPr lang="en-NZ" dirty="0"/>
          </a:p>
        </p:txBody>
      </p:sp>
      <p:sp>
        <p:nvSpPr>
          <p:cNvPr id="3" name="Content Placeholder 2"/>
          <p:cNvSpPr>
            <a:spLocks noGrp="1"/>
          </p:cNvSpPr>
          <p:nvPr>
            <p:ph idx="1"/>
          </p:nvPr>
        </p:nvSpPr>
        <p:spPr/>
        <p:txBody>
          <a:bodyPr>
            <a:normAutofit fontScale="85000" lnSpcReduction="20000"/>
          </a:bodyPr>
          <a:lstStyle/>
          <a:p>
            <a:r>
              <a:rPr lang="en-NZ" dirty="0" smtClean="0"/>
              <a:t>the wreath [17/3; 47/35; 61/49; 108/93; 119/101; 138/121; 210/194; 223/207; 233/218] (It is interesting </a:t>
            </a:r>
            <a:r>
              <a:rPr lang="en-NZ" dirty="0" smtClean="0"/>
              <a:t>to note </a:t>
            </a:r>
            <a:r>
              <a:rPr lang="en-NZ" dirty="0" smtClean="0"/>
              <a:t>how often these references are at the start of a chapter.)</a:t>
            </a:r>
          </a:p>
          <a:p>
            <a:endParaRPr lang="en-NZ" dirty="0" smtClean="0"/>
          </a:p>
          <a:p>
            <a:r>
              <a:rPr lang="en-NZ" dirty="0" smtClean="0"/>
              <a:t>light and dark</a:t>
            </a:r>
          </a:p>
          <a:p>
            <a:endParaRPr lang="en-NZ" dirty="0" smtClean="0"/>
          </a:p>
          <a:p>
            <a:r>
              <a:rPr lang="en-NZ" dirty="0" smtClean="0"/>
              <a:t>time and waiting</a:t>
            </a:r>
          </a:p>
          <a:p>
            <a:pPr>
              <a:buNone/>
            </a:pPr>
            <a:endParaRPr lang="en-NZ" dirty="0" smtClean="0"/>
          </a:p>
          <a:p>
            <a:r>
              <a:rPr lang="en-NZ" dirty="0" smtClean="0"/>
              <a:t>the match = a symbol of freedom, of the ability to fight back</a:t>
            </a:r>
          </a:p>
          <a:p>
            <a:endParaRPr lang="en-NZ"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motifs and symbols </a:t>
            </a:r>
            <a:endParaRPr lang="en-NZ" dirty="0"/>
          </a:p>
        </p:txBody>
      </p:sp>
      <p:sp>
        <p:nvSpPr>
          <p:cNvPr id="3" name="Content Placeholder 2"/>
          <p:cNvSpPr>
            <a:spLocks noGrp="1"/>
          </p:cNvSpPr>
          <p:nvPr>
            <p:ph idx="1"/>
          </p:nvPr>
        </p:nvSpPr>
        <p:spPr/>
        <p:txBody>
          <a:bodyPr>
            <a:normAutofit fontScale="77500" lnSpcReduction="20000"/>
          </a:bodyPr>
          <a:lstStyle/>
          <a:p>
            <a:r>
              <a:rPr lang="en-NZ" dirty="0" smtClean="0"/>
              <a:t>A palimpsest is a document on which old writing has been scratched out, often leaving traces, and new writing put in its place. </a:t>
            </a:r>
            <a:r>
              <a:rPr lang="en-NZ" dirty="0" err="1" smtClean="0"/>
              <a:t>Offred</a:t>
            </a:r>
            <a:r>
              <a:rPr lang="en-NZ" dirty="0" smtClean="0"/>
              <a:t> describes the Red Centre as a palimpsest, but the word actually symbolises all of Gilead. The old world has been erased and replaced, but only partially, by a new order. Remnants of the pre- Gilead days continue to infuse the new world; like the medieval monk, Gilead has tried to erase the immediate past but this proves impossible. The language throughout the novel is redolent with echoes.</a:t>
            </a:r>
          </a:p>
          <a:p>
            <a:endParaRPr lang="en-NZ" dirty="0" smtClean="0"/>
          </a:p>
          <a:p>
            <a:r>
              <a:rPr lang="en-NZ" dirty="0" smtClean="0"/>
              <a:t>The new </a:t>
            </a:r>
            <a:r>
              <a:rPr lang="en-NZ" dirty="0" err="1" smtClean="0"/>
              <a:t>Ofglen</a:t>
            </a:r>
            <a:r>
              <a:rPr lang="en-NZ" dirty="0" smtClean="0"/>
              <a:t> tells </a:t>
            </a:r>
            <a:r>
              <a:rPr lang="en-NZ" dirty="0" err="1" smtClean="0"/>
              <a:t>Offred</a:t>
            </a:r>
            <a:r>
              <a:rPr lang="en-NZ" dirty="0" smtClean="0"/>
              <a:t>: "You ought to make an effort… to clear your mind of such… echoes." [296/282]</a:t>
            </a:r>
          </a:p>
          <a:p>
            <a:endParaRPr lang="en-N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Symbols in </a:t>
            </a:r>
            <a:r>
              <a:rPr lang="en-US" i="1" dirty="0" smtClean="0"/>
              <a:t>The Handmaid’s Tale</a:t>
            </a:r>
            <a:endParaRPr lang="en-NZ" i="1" dirty="0"/>
          </a:p>
        </p:txBody>
      </p:sp>
      <p:sp>
        <p:nvSpPr>
          <p:cNvPr id="3" name="Content Placeholder 2"/>
          <p:cNvSpPr>
            <a:spLocks noGrp="1"/>
          </p:cNvSpPr>
          <p:nvPr>
            <p:ph idx="1"/>
          </p:nvPr>
        </p:nvSpPr>
        <p:spPr/>
        <p:txBody>
          <a:bodyPr/>
          <a:lstStyle/>
          <a:p>
            <a:r>
              <a:rPr lang="en-US" dirty="0" smtClean="0"/>
              <a:t>Costumes</a:t>
            </a:r>
          </a:p>
          <a:p>
            <a:r>
              <a:rPr lang="en-US" dirty="0" smtClean="0"/>
              <a:t>Red shoes</a:t>
            </a:r>
          </a:p>
          <a:p>
            <a:r>
              <a:rPr lang="en-US" dirty="0" smtClean="0"/>
              <a:t>Mirrors</a:t>
            </a:r>
          </a:p>
          <a:p>
            <a:r>
              <a:rPr lang="en-US" dirty="0" smtClean="0"/>
              <a:t>Flowers, Tulips, fruitfulness and vessels</a:t>
            </a:r>
          </a:p>
          <a:p>
            <a:r>
              <a:rPr lang="en-US" dirty="0" smtClean="0"/>
              <a:t>Eyes</a:t>
            </a:r>
            <a:endParaRPr lang="en-N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Costumes</a:t>
            </a:r>
            <a:endParaRPr lang="en-NZ" dirty="0"/>
          </a:p>
        </p:txBody>
      </p:sp>
      <p:sp>
        <p:nvSpPr>
          <p:cNvPr id="3" name="Content Placeholder 2"/>
          <p:cNvSpPr>
            <a:spLocks noGrp="1"/>
          </p:cNvSpPr>
          <p:nvPr>
            <p:ph idx="1"/>
          </p:nvPr>
        </p:nvSpPr>
        <p:spPr/>
        <p:txBody>
          <a:bodyPr>
            <a:normAutofit/>
          </a:bodyPr>
          <a:lstStyle/>
          <a:p>
            <a:r>
              <a:rPr lang="en-US" dirty="0" smtClean="0"/>
              <a:t>Within the novel and within the society of Gilead</a:t>
            </a:r>
          </a:p>
          <a:p>
            <a:r>
              <a:rPr lang="en-US" dirty="0" smtClean="0"/>
              <a:t>Commanders: black – fear, authority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NZ"/>
          </a:p>
        </p:txBody>
      </p:sp>
      <p:pic>
        <p:nvPicPr>
          <p:cNvPr id="7" name="Content Placeholder 6" descr="The-handmaids-tale.jpg"/>
          <p:cNvPicPr>
            <a:picLocks noGrp="1" noChangeAspect="1"/>
          </p:cNvPicPr>
          <p:nvPr>
            <p:ph sz="half" idx="1"/>
          </p:nvPr>
        </p:nvPicPr>
        <p:blipFill>
          <a:blip r:embed="rId2" cstate="print"/>
          <a:stretch>
            <a:fillRect/>
          </a:stretch>
        </p:blipFill>
        <p:spPr>
          <a:xfrm>
            <a:off x="457200" y="2911432"/>
            <a:ext cx="4038600" cy="1903498"/>
          </a:xfrm>
        </p:spPr>
      </p:pic>
      <p:pic>
        <p:nvPicPr>
          <p:cNvPr id="8" name="Content Placeholder 7" descr="00755819_detail_a.jpg"/>
          <p:cNvPicPr>
            <a:picLocks noGrp="1" noChangeAspect="1"/>
          </p:cNvPicPr>
          <p:nvPr>
            <p:ph sz="half" idx="2"/>
          </p:nvPr>
        </p:nvPicPr>
        <p:blipFill>
          <a:blip r:embed="rId3" cstate="print"/>
          <a:stretch>
            <a:fillRect/>
          </a:stretch>
        </p:blipFill>
        <p:spPr>
          <a:xfrm>
            <a:off x="5661660" y="2592165"/>
            <a:ext cx="2011680" cy="254203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Costumes</a:t>
            </a:r>
            <a:endParaRPr lang="en-NZ" dirty="0"/>
          </a:p>
        </p:txBody>
      </p:sp>
      <p:sp>
        <p:nvSpPr>
          <p:cNvPr id="3" name="Content Placeholder 2"/>
          <p:cNvSpPr>
            <a:spLocks noGrp="1"/>
          </p:cNvSpPr>
          <p:nvPr>
            <p:ph idx="1"/>
          </p:nvPr>
        </p:nvSpPr>
        <p:spPr/>
        <p:txBody>
          <a:bodyPr>
            <a:normAutofit/>
          </a:bodyPr>
          <a:lstStyle/>
          <a:p>
            <a:r>
              <a:rPr lang="en-US" dirty="0" smtClean="0"/>
              <a:t>Within the novel and within the society of Gilead</a:t>
            </a:r>
          </a:p>
          <a:p>
            <a:r>
              <a:rPr lang="en-US" dirty="0" smtClean="0"/>
              <a:t>Commanders: black – fear, authority</a:t>
            </a:r>
          </a:p>
          <a:p>
            <a:r>
              <a:rPr lang="en-US" dirty="0" smtClean="0"/>
              <a:t>Wives: powder blue (cf. the Madonna), status reinforced by the “richness of their costumes, with details of embroidery.”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NZ"/>
          </a:p>
        </p:txBody>
      </p:sp>
      <p:pic>
        <p:nvPicPr>
          <p:cNvPr id="7" name="Content Placeholder 6" descr="untitled.bmp"/>
          <p:cNvPicPr>
            <a:picLocks noGrp="1" noChangeAspect="1"/>
          </p:cNvPicPr>
          <p:nvPr>
            <p:ph sz="half" idx="1"/>
          </p:nvPr>
        </p:nvPicPr>
        <p:blipFill>
          <a:blip r:embed="rId2" cstate="print"/>
          <a:stretch>
            <a:fillRect/>
          </a:stretch>
        </p:blipFill>
        <p:spPr>
          <a:xfrm>
            <a:off x="467544" y="2636912"/>
            <a:ext cx="4227323" cy="2273182"/>
          </a:xfrm>
        </p:spPr>
      </p:pic>
      <p:pic>
        <p:nvPicPr>
          <p:cNvPr id="8" name="Content Placeholder 7" descr="220PX-~1.JPG"/>
          <p:cNvPicPr>
            <a:picLocks noGrp="1" noChangeAspect="1"/>
          </p:cNvPicPr>
          <p:nvPr>
            <p:ph sz="half" idx="2"/>
          </p:nvPr>
        </p:nvPicPr>
        <p:blipFill>
          <a:blip r:embed="rId3" cstate="print"/>
          <a:stretch>
            <a:fillRect/>
          </a:stretch>
        </p:blipFill>
        <p:spPr>
          <a:xfrm>
            <a:off x="5220072" y="1988840"/>
            <a:ext cx="3006844" cy="374488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Costumes</a:t>
            </a:r>
            <a:endParaRPr lang="en-NZ" dirty="0"/>
          </a:p>
        </p:txBody>
      </p:sp>
      <p:sp>
        <p:nvSpPr>
          <p:cNvPr id="3" name="Content Placeholder 2"/>
          <p:cNvSpPr>
            <a:spLocks noGrp="1"/>
          </p:cNvSpPr>
          <p:nvPr>
            <p:ph idx="1"/>
          </p:nvPr>
        </p:nvSpPr>
        <p:spPr/>
        <p:txBody>
          <a:bodyPr>
            <a:normAutofit lnSpcReduction="10000"/>
          </a:bodyPr>
          <a:lstStyle/>
          <a:p>
            <a:r>
              <a:rPr lang="en-US" dirty="0" smtClean="0"/>
              <a:t>Within the novel and within the society of Gilead</a:t>
            </a:r>
          </a:p>
          <a:p>
            <a:r>
              <a:rPr lang="en-US" dirty="0" smtClean="0"/>
              <a:t>Commanders: black – fear, authority</a:t>
            </a:r>
          </a:p>
          <a:p>
            <a:r>
              <a:rPr lang="en-US" dirty="0" smtClean="0"/>
              <a:t>Wives: powder blue (cf. the Madonna), status reinforced by the “richness of their costumes, with details of embroidery.”</a:t>
            </a:r>
          </a:p>
          <a:p>
            <a:r>
              <a:rPr lang="en-US" dirty="0" smtClean="0"/>
              <a:t>Aunts: brown/khaki – Nazi </a:t>
            </a:r>
            <a:r>
              <a:rPr lang="en-US" dirty="0" err="1" smtClean="0"/>
              <a:t>stormtroopers</a:t>
            </a:r>
            <a:r>
              <a:rPr lang="en-US" dirty="0" smtClean="0"/>
              <a:t> were known as ‘</a:t>
            </a:r>
            <a:r>
              <a:rPr lang="en-US" dirty="0" err="1" smtClean="0"/>
              <a:t>Brownshirts</a:t>
            </a:r>
            <a:r>
              <a:rPr lang="en-US" dirty="0" smtClean="0"/>
              <a:t>’, khaki is an army </a:t>
            </a:r>
            <a:r>
              <a:rPr lang="en-US" dirty="0" smtClean="0"/>
              <a:t>color</a:t>
            </a:r>
            <a:endParaRPr lang="en-N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17488</TotalTime>
  <Words>1901</Words>
  <Application>Microsoft Office PowerPoint</Application>
  <PresentationFormat>On-screen Show (4:3)</PresentationFormat>
  <Paragraphs>138</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Symbols and Motifs</vt:lpstr>
      <vt:lpstr>What is a motif?</vt:lpstr>
      <vt:lpstr>What is a symbol?</vt:lpstr>
      <vt:lpstr>Symbols in The Handmaid’s Tale</vt:lpstr>
      <vt:lpstr>Costumes</vt:lpstr>
      <vt:lpstr>PowerPoint Presentation</vt:lpstr>
      <vt:lpstr>Costumes</vt:lpstr>
      <vt:lpstr>PowerPoint Presentation</vt:lpstr>
      <vt:lpstr>Costumes</vt:lpstr>
      <vt:lpstr>Costumes</vt:lpstr>
      <vt:lpstr>PowerPoint Presentation</vt:lpstr>
      <vt:lpstr>Costumes</vt:lpstr>
      <vt:lpstr>Costumes</vt:lpstr>
      <vt:lpstr>Costumes</vt:lpstr>
      <vt:lpstr>PowerPoint Presentation</vt:lpstr>
      <vt:lpstr>Costumes</vt:lpstr>
      <vt:lpstr>Costumes</vt:lpstr>
      <vt:lpstr>Red shoes</vt:lpstr>
      <vt:lpstr>Red shoes</vt:lpstr>
      <vt:lpstr>Mirrors</vt:lpstr>
      <vt:lpstr>Mirrors</vt:lpstr>
      <vt:lpstr>Mirrors</vt:lpstr>
      <vt:lpstr>Flowers, tulips, fruitfulness and vessels</vt:lpstr>
      <vt:lpstr>Flowers, tulips, fruitfulness and vessels</vt:lpstr>
      <vt:lpstr>Flowers, tulips, fruitfulness and vessels</vt:lpstr>
      <vt:lpstr>Eyes</vt:lpstr>
      <vt:lpstr>The Moon</vt:lpstr>
      <vt:lpstr>Sexual Violence</vt:lpstr>
      <vt:lpstr>Other motifs and symbols</vt:lpstr>
      <vt:lpstr>Other motifs and symbols</vt:lpstr>
      <vt:lpstr>Other motifs and symbols </vt:lpstr>
    </vt:vector>
  </TitlesOfParts>
  <Company>Mairehau High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Symbols and Motifs</dc:title>
  <dc:creator>default</dc:creator>
  <cp:lastModifiedBy>Brandon Duff</cp:lastModifiedBy>
  <cp:revision>36</cp:revision>
  <dcterms:created xsi:type="dcterms:W3CDTF">2012-05-09T21:01:13Z</dcterms:created>
  <dcterms:modified xsi:type="dcterms:W3CDTF">2015-03-17T17:33:01Z</dcterms:modified>
</cp:coreProperties>
</file>