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62" r:id="rId4"/>
    <p:sldId id="258" r:id="rId5"/>
    <p:sldId id="263" r:id="rId6"/>
    <p:sldId id="265" r:id="rId7"/>
    <p:sldId id="259" r:id="rId8"/>
    <p:sldId id="260" r:id="rId9"/>
    <p:sldId id="261" r:id="rId10"/>
    <p:sldId id="264" r:id="rId11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llard" initials="r" lastIdx="8" clrIdx="0"/>
  <p:cmAuthor id="1" name="spoll" initials="s" lastIdx="1" clrIdx="1"/>
  <p:cmAuthor id="2" name="Kristen" initials="K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B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908" autoAdjust="0"/>
  </p:normalViewPr>
  <p:slideViewPr>
    <p:cSldViewPr>
      <p:cViewPr varScale="1">
        <p:scale>
          <a:sx n="89" d="100"/>
          <a:sy n="89" d="100"/>
        </p:scale>
        <p:origin x="-12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658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scatterChart>
        <c:scatterStyle val="smoothMarker"/>
        <c:ser>
          <c:idx val="15"/>
          <c:order val="9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4.5397868702434428E-5</c:v>
                </c:pt>
                <c:pt idx="1">
                  <c:v>1.2339457598623178E-4</c:v>
                </c:pt>
                <c:pt idx="2">
                  <c:v>3.3535013046647822E-4</c:v>
                </c:pt>
                <c:pt idx="3">
                  <c:v>9.1105119440064593E-4</c:v>
                </c:pt>
                <c:pt idx="4">
                  <c:v>2.4726231566347752E-3</c:v>
                </c:pt>
                <c:pt idx="5">
                  <c:v>6.6928509242848572E-3</c:v>
                </c:pt>
                <c:pt idx="6">
                  <c:v>1.7986209962091566E-2</c:v>
                </c:pt>
                <c:pt idx="7">
                  <c:v>4.7425873177566781E-2</c:v>
                </c:pt>
                <c:pt idx="8">
                  <c:v>0.11920292202211762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0.88079707797788276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16"/>
          <c:order val="10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4.5397868702434428E-5</c:v>
                </c:pt>
                <c:pt idx="1">
                  <c:v>1.2339457598623178E-4</c:v>
                </c:pt>
                <c:pt idx="2">
                  <c:v>3.3535013046647822E-4</c:v>
                </c:pt>
                <c:pt idx="3">
                  <c:v>9.1105119440064593E-4</c:v>
                </c:pt>
                <c:pt idx="4">
                  <c:v>2.4726231566347752E-3</c:v>
                </c:pt>
                <c:pt idx="5">
                  <c:v>6.6928509242848572E-3</c:v>
                </c:pt>
                <c:pt idx="6">
                  <c:v>1.7986209962091566E-2</c:v>
                </c:pt>
                <c:pt idx="7">
                  <c:v>4.7425873177566781E-2</c:v>
                </c:pt>
                <c:pt idx="8">
                  <c:v>0.11920292202211762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0.88079707797788276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17"/>
          <c:order val="11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4.5397868702434428E-5</c:v>
                </c:pt>
                <c:pt idx="1">
                  <c:v>1.2339457598623178E-4</c:v>
                </c:pt>
                <c:pt idx="2">
                  <c:v>3.3535013046647822E-4</c:v>
                </c:pt>
                <c:pt idx="3">
                  <c:v>9.1105119440064593E-4</c:v>
                </c:pt>
                <c:pt idx="4">
                  <c:v>2.4726231566347752E-3</c:v>
                </c:pt>
                <c:pt idx="5">
                  <c:v>6.6928509242848572E-3</c:v>
                </c:pt>
                <c:pt idx="6">
                  <c:v>1.7986209962091566E-2</c:v>
                </c:pt>
                <c:pt idx="7">
                  <c:v>4.7425873177566781E-2</c:v>
                </c:pt>
                <c:pt idx="8">
                  <c:v>0.11920292202211762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0.88079707797788276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18"/>
          <c:order val="12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4.5397868702434428E-5</c:v>
                </c:pt>
                <c:pt idx="1">
                  <c:v>1.2339457598623178E-4</c:v>
                </c:pt>
                <c:pt idx="2">
                  <c:v>3.3535013046647822E-4</c:v>
                </c:pt>
                <c:pt idx="3">
                  <c:v>9.1105119440064593E-4</c:v>
                </c:pt>
                <c:pt idx="4">
                  <c:v>2.4726231566347752E-3</c:v>
                </c:pt>
                <c:pt idx="5">
                  <c:v>6.6928509242848572E-3</c:v>
                </c:pt>
                <c:pt idx="6">
                  <c:v>1.7986209962091566E-2</c:v>
                </c:pt>
                <c:pt idx="7">
                  <c:v>4.7425873177566781E-2</c:v>
                </c:pt>
                <c:pt idx="8">
                  <c:v>0.11920292202211762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0.88079707797788276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20"/>
          <c:order val="13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4.5397868702434428E-5</c:v>
                </c:pt>
                <c:pt idx="1">
                  <c:v>1.2339457598623178E-4</c:v>
                </c:pt>
                <c:pt idx="2">
                  <c:v>3.3535013046647822E-4</c:v>
                </c:pt>
                <c:pt idx="3">
                  <c:v>9.1105119440064593E-4</c:v>
                </c:pt>
                <c:pt idx="4">
                  <c:v>2.4726231566347752E-3</c:v>
                </c:pt>
                <c:pt idx="5">
                  <c:v>6.6928509242848572E-3</c:v>
                </c:pt>
                <c:pt idx="6">
                  <c:v>1.7986209962091566E-2</c:v>
                </c:pt>
                <c:pt idx="7">
                  <c:v>4.7425873177566781E-2</c:v>
                </c:pt>
                <c:pt idx="8">
                  <c:v>0.11920292202211762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0.88079707797788276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22"/>
          <c:order val="14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4.5397868702434428E-5</c:v>
                </c:pt>
                <c:pt idx="1">
                  <c:v>1.2339457598623178E-4</c:v>
                </c:pt>
                <c:pt idx="2">
                  <c:v>3.3535013046647822E-4</c:v>
                </c:pt>
                <c:pt idx="3">
                  <c:v>9.1105119440064593E-4</c:v>
                </c:pt>
                <c:pt idx="4">
                  <c:v>2.4726231566347752E-3</c:v>
                </c:pt>
                <c:pt idx="5">
                  <c:v>6.6928509242848572E-3</c:v>
                </c:pt>
                <c:pt idx="6">
                  <c:v>1.7986209962091566E-2</c:v>
                </c:pt>
                <c:pt idx="7">
                  <c:v>4.7425873177566781E-2</c:v>
                </c:pt>
                <c:pt idx="8">
                  <c:v>0.11920292202211762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0.88079707797788276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9"/>
          <c:order val="6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4.5397868702434428E-5</c:v>
                </c:pt>
                <c:pt idx="1">
                  <c:v>1.2339457598623178E-4</c:v>
                </c:pt>
                <c:pt idx="2">
                  <c:v>3.3535013046647822E-4</c:v>
                </c:pt>
                <c:pt idx="3">
                  <c:v>9.1105119440064593E-4</c:v>
                </c:pt>
                <c:pt idx="4">
                  <c:v>2.4726231566347752E-3</c:v>
                </c:pt>
                <c:pt idx="5">
                  <c:v>6.6928509242848572E-3</c:v>
                </c:pt>
                <c:pt idx="6">
                  <c:v>1.7986209962091566E-2</c:v>
                </c:pt>
                <c:pt idx="7">
                  <c:v>4.7425873177566781E-2</c:v>
                </c:pt>
                <c:pt idx="8">
                  <c:v>0.11920292202211762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0.88079707797788276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11"/>
          <c:order val="7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4.5397868702434428E-5</c:v>
                </c:pt>
                <c:pt idx="1">
                  <c:v>1.2339457598623178E-4</c:v>
                </c:pt>
                <c:pt idx="2">
                  <c:v>3.3535013046647822E-4</c:v>
                </c:pt>
                <c:pt idx="3">
                  <c:v>9.1105119440064593E-4</c:v>
                </c:pt>
                <c:pt idx="4">
                  <c:v>2.4726231566347752E-3</c:v>
                </c:pt>
                <c:pt idx="5">
                  <c:v>6.6928509242848572E-3</c:v>
                </c:pt>
                <c:pt idx="6">
                  <c:v>1.7986209962091566E-2</c:v>
                </c:pt>
                <c:pt idx="7">
                  <c:v>4.7425873177566781E-2</c:v>
                </c:pt>
                <c:pt idx="8">
                  <c:v>0.11920292202211762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0.88079707797788276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13"/>
          <c:order val="8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4.5397868702434428E-5</c:v>
                </c:pt>
                <c:pt idx="1">
                  <c:v>1.2339457598623178E-4</c:v>
                </c:pt>
                <c:pt idx="2">
                  <c:v>3.3535013046647822E-4</c:v>
                </c:pt>
                <c:pt idx="3">
                  <c:v>9.1105119440064593E-4</c:v>
                </c:pt>
                <c:pt idx="4">
                  <c:v>2.4726231566347752E-3</c:v>
                </c:pt>
                <c:pt idx="5">
                  <c:v>6.6928509242848572E-3</c:v>
                </c:pt>
                <c:pt idx="6">
                  <c:v>1.7986209962091566E-2</c:v>
                </c:pt>
                <c:pt idx="7">
                  <c:v>4.7425873177566781E-2</c:v>
                </c:pt>
                <c:pt idx="8">
                  <c:v>0.11920292202211762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0.88079707797788276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6"/>
          <c:order val="3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4.5397868702434428E-5</c:v>
                </c:pt>
                <c:pt idx="1">
                  <c:v>1.2339457598623178E-4</c:v>
                </c:pt>
                <c:pt idx="2">
                  <c:v>3.3535013046647822E-4</c:v>
                </c:pt>
                <c:pt idx="3">
                  <c:v>9.1105119440064593E-4</c:v>
                </c:pt>
                <c:pt idx="4">
                  <c:v>2.4726231566347752E-3</c:v>
                </c:pt>
                <c:pt idx="5">
                  <c:v>6.6928509242848572E-3</c:v>
                </c:pt>
                <c:pt idx="6">
                  <c:v>1.7986209962091566E-2</c:v>
                </c:pt>
                <c:pt idx="7">
                  <c:v>4.7425873177566781E-2</c:v>
                </c:pt>
                <c:pt idx="8">
                  <c:v>0.11920292202211762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0.88079707797788276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7"/>
          <c:order val="4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4.5397868702434428E-5</c:v>
                </c:pt>
                <c:pt idx="1">
                  <c:v>1.2339457598623178E-4</c:v>
                </c:pt>
                <c:pt idx="2">
                  <c:v>3.3535013046647822E-4</c:v>
                </c:pt>
                <c:pt idx="3">
                  <c:v>9.1105119440064593E-4</c:v>
                </c:pt>
                <c:pt idx="4">
                  <c:v>2.4726231566347752E-3</c:v>
                </c:pt>
                <c:pt idx="5">
                  <c:v>6.6928509242848572E-3</c:v>
                </c:pt>
                <c:pt idx="6">
                  <c:v>1.7986209962091566E-2</c:v>
                </c:pt>
                <c:pt idx="7">
                  <c:v>4.7425873177566781E-2</c:v>
                </c:pt>
                <c:pt idx="8">
                  <c:v>0.11920292202211762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0.88079707797788276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8"/>
          <c:order val="5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4.5397868702434428E-5</c:v>
                </c:pt>
                <c:pt idx="1">
                  <c:v>1.2339457598623178E-4</c:v>
                </c:pt>
                <c:pt idx="2">
                  <c:v>3.3535013046647822E-4</c:v>
                </c:pt>
                <c:pt idx="3">
                  <c:v>9.1105119440064593E-4</c:v>
                </c:pt>
                <c:pt idx="4">
                  <c:v>2.4726231566347752E-3</c:v>
                </c:pt>
                <c:pt idx="5">
                  <c:v>6.6928509242848572E-3</c:v>
                </c:pt>
                <c:pt idx="6">
                  <c:v>1.7986209962091566E-2</c:v>
                </c:pt>
                <c:pt idx="7">
                  <c:v>4.7425873177566781E-2</c:v>
                </c:pt>
                <c:pt idx="8">
                  <c:v>0.11920292202211762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0.88079707797788276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2"/>
          <c:order val="1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4.5397868702434428E-5</c:v>
                </c:pt>
                <c:pt idx="1">
                  <c:v>1.2339457598623178E-4</c:v>
                </c:pt>
                <c:pt idx="2">
                  <c:v>3.3535013046647822E-4</c:v>
                </c:pt>
                <c:pt idx="3">
                  <c:v>9.1105119440064593E-4</c:v>
                </c:pt>
                <c:pt idx="4">
                  <c:v>2.4726231566347752E-3</c:v>
                </c:pt>
                <c:pt idx="5">
                  <c:v>6.6928509242848572E-3</c:v>
                </c:pt>
                <c:pt idx="6">
                  <c:v>1.7986209962091566E-2</c:v>
                </c:pt>
                <c:pt idx="7">
                  <c:v>4.7425873177566781E-2</c:v>
                </c:pt>
                <c:pt idx="8">
                  <c:v>0.11920292202211762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0.88079707797788276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4"/>
          <c:order val="2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4.5397868702434428E-5</c:v>
                </c:pt>
                <c:pt idx="1">
                  <c:v>1.2339457598623178E-4</c:v>
                </c:pt>
                <c:pt idx="2">
                  <c:v>3.3535013046647822E-4</c:v>
                </c:pt>
                <c:pt idx="3">
                  <c:v>9.1105119440064593E-4</c:v>
                </c:pt>
                <c:pt idx="4">
                  <c:v>2.4726231566347752E-3</c:v>
                </c:pt>
                <c:pt idx="5">
                  <c:v>6.6928509242848572E-3</c:v>
                </c:pt>
                <c:pt idx="6">
                  <c:v>1.7986209962091566E-2</c:v>
                </c:pt>
                <c:pt idx="7">
                  <c:v>4.7425873177566781E-2</c:v>
                </c:pt>
                <c:pt idx="8">
                  <c:v>0.11920292202211762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0.88079707797788276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0"/>
          <c:order val="0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4.5397868702434428E-5</c:v>
                </c:pt>
                <c:pt idx="1">
                  <c:v>1.2339457598623178E-4</c:v>
                </c:pt>
                <c:pt idx="2">
                  <c:v>3.3535013046647822E-4</c:v>
                </c:pt>
                <c:pt idx="3">
                  <c:v>9.1105119440064593E-4</c:v>
                </c:pt>
                <c:pt idx="4">
                  <c:v>2.4726231566347752E-3</c:v>
                </c:pt>
                <c:pt idx="5">
                  <c:v>6.6928509242848572E-3</c:v>
                </c:pt>
                <c:pt idx="6">
                  <c:v>1.7986209962091566E-2</c:v>
                </c:pt>
                <c:pt idx="7">
                  <c:v>4.7425873177566781E-2</c:v>
                </c:pt>
                <c:pt idx="8">
                  <c:v>0.11920292202211762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0.88079707797788276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dLbls/>
        <c:axId val="91616000"/>
        <c:axId val="91617920"/>
      </c:scatterChart>
      <c:valAx>
        <c:axId val="91616000"/>
        <c:scaling>
          <c:orientation val="minMax"/>
          <c:max val="34"/>
          <c:min val="0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DOSE</a:t>
                </a:r>
              </a:p>
            </c:rich>
          </c:tx>
          <c:layout/>
        </c:title>
        <c:numFmt formatCode="General" sourceLinked="1"/>
        <c:tickLblPos val="none"/>
        <c:crossAx val="91617920"/>
        <c:crosses val="autoZero"/>
        <c:crossBetween val="midCat"/>
      </c:valAx>
      <c:valAx>
        <c:axId val="91617920"/>
        <c:scaling>
          <c:orientation val="minMax"/>
          <c:max val="1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RESPONSE</a:t>
                </a:r>
              </a:p>
            </c:rich>
          </c:tx>
          <c:layout>
            <c:manualLayout>
              <c:xMode val="edge"/>
              <c:yMode val="edge"/>
              <c:x val="0.10555555555555558"/>
              <c:y val="0.33654491105278522"/>
            </c:manualLayout>
          </c:layout>
        </c:title>
        <c:numFmt formatCode="0%" sourceLinked="1"/>
        <c:tickLblPos val="nextTo"/>
        <c:crossAx val="91616000"/>
        <c:crosses val="autoZero"/>
        <c:crossBetween val="midCat"/>
        <c:majorUnit val="1"/>
        <c:minorUnit val="0.2"/>
      </c:valAx>
      <c:spPr>
        <a:noFill/>
        <a:ln w="25400">
          <a:noFill/>
        </a:ln>
      </c:spPr>
    </c:plotArea>
    <c:plotVisOnly val="1"/>
    <c:dispBlanksAs val="gap"/>
  </c:chart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scatterChart>
        <c:scatterStyle val="smoothMarker"/>
        <c:ser>
          <c:idx val="15"/>
          <c:order val="9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4.5397868702434415E-5</c:v>
                </c:pt>
                <c:pt idx="1">
                  <c:v>1.2339457598623175E-4</c:v>
                </c:pt>
                <c:pt idx="2">
                  <c:v>3.3535013046647811E-4</c:v>
                </c:pt>
                <c:pt idx="3">
                  <c:v>9.1105119440064561E-4</c:v>
                </c:pt>
                <c:pt idx="4">
                  <c:v>2.4726231566347743E-3</c:v>
                </c:pt>
                <c:pt idx="5">
                  <c:v>6.6928509242848572E-3</c:v>
                </c:pt>
                <c:pt idx="6">
                  <c:v>1.7986209962091559E-2</c:v>
                </c:pt>
                <c:pt idx="7">
                  <c:v>4.7425873177566781E-2</c:v>
                </c:pt>
                <c:pt idx="8">
                  <c:v>0.11920292202211759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0.88079707797788265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16"/>
          <c:order val="10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4.5397868702434415E-5</c:v>
                </c:pt>
                <c:pt idx="1">
                  <c:v>1.2339457598623175E-4</c:v>
                </c:pt>
                <c:pt idx="2">
                  <c:v>3.3535013046647811E-4</c:v>
                </c:pt>
                <c:pt idx="3">
                  <c:v>9.1105119440064561E-4</c:v>
                </c:pt>
                <c:pt idx="4">
                  <c:v>2.4726231566347743E-3</c:v>
                </c:pt>
                <c:pt idx="5">
                  <c:v>6.6928509242848572E-3</c:v>
                </c:pt>
                <c:pt idx="6">
                  <c:v>1.7986209962091559E-2</c:v>
                </c:pt>
                <c:pt idx="7">
                  <c:v>4.7425873177566781E-2</c:v>
                </c:pt>
                <c:pt idx="8">
                  <c:v>0.11920292202211759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0.88079707797788265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17"/>
          <c:order val="11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4.5397868702434415E-5</c:v>
                </c:pt>
                <c:pt idx="1">
                  <c:v>1.2339457598623175E-4</c:v>
                </c:pt>
                <c:pt idx="2">
                  <c:v>3.3535013046647811E-4</c:v>
                </c:pt>
                <c:pt idx="3">
                  <c:v>9.1105119440064561E-4</c:v>
                </c:pt>
                <c:pt idx="4">
                  <c:v>2.4726231566347743E-3</c:v>
                </c:pt>
                <c:pt idx="5">
                  <c:v>6.6928509242848572E-3</c:v>
                </c:pt>
                <c:pt idx="6">
                  <c:v>1.7986209962091559E-2</c:v>
                </c:pt>
                <c:pt idx="7">
                  <c:v>4.7425873177566781E-2</c:v>
                </c:pt>
                <c:pt idx="8">
                  <c:v>0.11920292202211759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0.88079707797788265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18"/>
          <c:order val="12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4.5397868702434415E-5</c:v>
                </c:pt>
                <c:pt idx="1">
                  <c:v>1.2339457598623175E-4</c:v>
                </c:pt>
                <c:pt idx="2">
                  <c:v>3.3535013046647811E-4</c:v>
                </c:pt>
                <c:pt idx="3">
                  <c:v>9.1105119440064561E-4</c:v>
                </c:pt>
                <c:pt idx="4">
                  <c:v>2.4726231566347743E-3</c:v>
                </c:pt>
                <c:pt idx="5">
                  <c:v>6.6928509242848572E-3</c:v>
                </c:pt>
                <c:pt idx="6">
                  <c:v>1.7986209962091559E-2</c:v>
                </c:pt>
                <c:pt idx="7">
                  <c:v>4.7425873177566781E-2</c:v>
                </c:pt>
                <c:pt idx="8">
                  <c:v>0.11920292202211759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0.88079707797788265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20"/>
          <c:order val="13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4.5397868702434415E-5</c:v>
                </c:pt>
                <c:pt idx="1">
                  <c:v>1.2339457598623175E-4</c:v>
                </c:pt>
                <c:pt idx="2">
                  <c:v>3.3535013046647811E-4</c:v>
                </c:pt>
                <c:pt idx="3">
                  <c:v>9.1105119440064561E-4</c:v>
                </c:pt>
                <c:pt idx="4">
                  <c:v>2.4726231566347743E-3</c:v>
                </c:pt>
                <c:pt idx="5">
                  <c:v>6.6928509242848572E-3</c:v>
                </c:pt>
                <c:pt idx="6">
                  <c:v>1.7986209962091559E-2</c:v>
                </c:pt>
                <c:pt idx="7">
                  <c:v>4.7425873177566781E-2</c:v>
                </c:pt>
                <c:pt idx="8">
                  <c:v>0.11920292202211759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0.88079707797788265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22"/>
          <c:order val="14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4.5397868702434415E-5</c:v>
                </c:pt>
                <c:pt idx="1">
                  <c:v>1.2339457598623175E-4</c:v>
                </c:pt>
                <c:pt idx="2">
                  <c:v>3.3535013046647811E-4</c:v>
                </c:pt>
                <c:pt idx="3">
                  <c:v>9.1105119440064561E-4</c:v>
                </c:pt>
                <c:pt idx="4">
                  <c:v>2.4726231566347743E-3</c:v>
                </c:pt>
                <c:pt idx="5">
                  <c:v>6.6928509242848572E-3</c:v>
                </c:pt>
                <c:pt idx="6">
                  <c:v>1.7986209962091559E-2</c:v>
                </c:pt>
                <c:pt idx="7">
                  <c:v>4.7425873177566781E-2</c:v>
                </c:pt>
                <c:pt idx="8">
                  <c:v>0.11920292202211759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0.88079707797788265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9"/>
          <c:order val="6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4.5397868702434415E-5</c:v>
                </c:pt>
                <c:pt idx="1">
                  <c:v>1.2339457598623175E-4</c:v>
                </c:pt>
                <c:pt idx="2">
                  <c:v>3.3535013046647811E-4</c:v>
                </c:pt>
                <c:pt idx="3">
                  <c:v>9.1105119440064561E-4</c:v>
                </c:pt>
                <c:pt idx="4">
                  <c:v>2.4726231566347743E-3</c:v>
                </c:pt>
                <c:pt idx="5">
                  <c:v>6.6928509242848572E-3</c:v>
                </c:pt>
                <c:pt idx="6">
                  <c:v>1.7986209962091559E-2</c:v>
                </c:pt>
                <c:pt idx="7">
                  <c:v>4.7425873177566781E-2</c:v>
                </c:pt>
                <c:pt idx="8">
                  <c:v>0.11920292202211759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0.88079707797788265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11"/>
          <c:order val="7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4.5397868702434415E-5</c:v>
                </c:pt>
                <c:pt idx="1">
                  <c:v>1.2339457598623175E-4</c:v>
                </c:pt>
                <c:pt idx="2">
                  <c:v>3.3535013046647811E-4</c:v>
                </c:pt>
                <c:pt idx="3">
                  <c:v>9.1105119440064561E-4</c:v>
                </c:pt>
                <c:pt idx="4">
                  <c:v>2.4726231566347743E-3</c:v>
                </c:pt>
                <c:pt idx="5">
                  <c:v>6.6928509242848572E-3</c:v>
                </c:pt>
                <c:pt idx="6">
                  <c:v>1.7986209962091559E-2</c:v>
                </c:pt>
                <c:pt idx="7">
                  <c:v>4.7425873177566781E-2</c:v>
                </c:pt>
                <c:pt idx="8">
                  <c:v>0.11920292202211759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0.88079707797788265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13"/>
          <c:order val="8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4.5397868702434415E-5</c:v>
                </c:pt>
                <c:pt idx="1">
                  <c:v>1.2339457598623175E-4</c:v>
                </c:pt>
                <c:pt idx="2">
                  <c:v>3.3535013046647811E-4</c:v>
                </c:pt>
                <c:pt idx="3">
                  <c:v>9.1105119440064561E-4</c:v>
                </c:pt>
                <c:pt idx="4">
                  <c:v>2.4726231566347743E-3</c:v>
                </c:pt>
                <c:pt idx="5">
                  <c:v>6.6928509242848572E-3</c:v>
                </c:pt>
                <c:pt idx="6">
                  <c:v>1.7986209962091559E-2</c:v>
                </c:pt>
                <c:pt idx="7">
                  <c:v>4.7425873177566781E-2</c:v>
                </c:pt>
                <c:pt idx="8">
                  <c:v>0.11920292202211759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0.88079707797788265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6"/>
          <c:order val="3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4.5397868702434415E-5</c:v>
                </c:pt>
                <c:pt idx="1">
                  <c:v>1.2339457598623175E-4</c:v>
                </c:pt>
                <c:pt idx="2">
                  <c:v>3.3535013046647811E-4</c:v>
                </c:pt>
                <c:pt idx="3">
                  <c:v>9.1105119440064561E-4</c:v>
                </c:pt>
                <c:pt idx="4">
                  <c:v>2.4726231566347743E-3</c:v>
                </c:pt>
                <c:pt idx="5">
                  <c:v>6.6928509242848572E-3</c:v>
                </c:pt>
                <c:pt idx="6">
                  <c:v>1.7986209962091559E-2</c:v>
                </c:pt>
                <c:pt idx="7">
                  <c:v>4.7425873177566781E-2</c:v>
                </c:pt>
                <c:pt idx="8">
                  <c:v>0.11920292202211759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0.88079707797788265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7"/>
          <c:order val="4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4.5397868702434415E-5</c:v>
                </c:pt>
                <c:pt idx="1">
                  <c:v>1.2339457598623175E-4</c:v>
                </c:pt>
                <c:pt idx="2">
                  <c:v>3.3535013046647811E-4</c:v>
                </c:pt>
                <c:pt idx="3">
                  <c:v>9.1105119440064561E-4</c:v>
                </c:pt>
                <c:pt idx="4">
                  <c:v>2.4726231566347743E-3</c:v>
                </c:pt>
                <c:pt idx="5">
                  <c:v>6.6928509242848572E-3</c:v>
                </c:pt>
                <c:pt idx="6">
                  <c:v>1.7986209962091559E-2</c:v>
                </c:pt>
                <c:pt idx="7">
                  <c:v>4.7425873177566781E-2</c:v>
                </c:pt>
                <c:pt idx="8">
                  <c:v>0.11920292202211759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0.88079707797788265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8"/>
          <c:order val="5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4.5397868702434415E-5</c:v>
                </c:pt>
                <c:pt idx="1">
                  <c:v>1.2339457598623175E-4</c:v>
                </c:pt>
                <c:pt idx="2">
                  <c:v>3.3535013046647811E-4</c:v>
                </c:pt>
                <c:pt idx="3">
                  <c:v>9.1105119440064561E-4</c:v>
                </c:pt>
                <c:pt idx="4">
                  <c:v>2.4726231566347743E-3</c:v>
                </c:pt>
                <c:pt idx="5">
                  <c:v>6.6928509242848572E-3</c:v>
                </c:pt>
                <c:pt idx="6">
                  <c:v>1.7986209962091559E-2</c:v>
                </c:pt>
                <c:pt idx="7">
                  <c:v>4.7425873177566781E-2</c:v>
                </c:pt>
                <c:pt idx="8">
                  <c:v>0.11920292202211759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0.88079707797788265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2"/>
          <c:order val="1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4.5397868702434415E-5</c:v>
                </c:pt>
                <c:pt idx="1">
                  <c:v>1.2339457598623175E-4</c:v>
                </c:pt>
                <c:pt idx="2">
                  <c:v>3.3535013046647811E-4</c:v>
                </c:pt>
                <c:pt idx="3">
                  <c:v>9.1105119440064561E-4</c:v>
                </c:pt>
                <c:pt idx="4">
                  <c:v>2.4726231566347743E-3</c:v>
                </c:pt>
                <c:pt idx="5">
                  <c:v>6.6928509242848572E-3</c:v>
                </c:pt>
                <c:pt idx="6">
                  <c:v>1.7986209962091559E-2</c:v>
                </c:pt>
                <c:pt idx="7">
                  <c:v>4.7425873177566781E-2</c:v>
                </c:pt>
                <c:pt idx="8">
                  <c:v>0.11920292202211759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0.88079707797788265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4"/>
          <c:order val="2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4.5397868702434415E-5</c:v>
                </c:pt>
                <c:pt idx="1">
                  <c:v>1.2339457598623175E-4</c:v>
                </c:pt>
                <c:pt idx="2">
                  <c:v>3.3535013046647811E-4</c:v>
                </c:pt>
                <c:pt idx="3">
                  <c:v>9.1105119440064561E-4</c:v>
                </c:pt>
                <c:pt idx="4">
                  <c:v>2.4726231566347743E-3</c:v>
                </c:pt>
                <c:pt idx="5">
                  <c:v>6.6928509242848572E-3</c:v>
                </c:pt>
                <c:pt idx="6">
                  <c:v>1.7986209962091559E-2</c:v>
                </c:pt>
                <c:pt idx="7">
                  <c:v>4.7425873177566781E-2</c:v>
                </c:pt>
                <c:pt idx="8">
                  <c:v>0.11920292202211759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0.88079707797788265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ser>
          <c:idx val="0"/>
          <c:order val="0"/>
          <c:marker>
            <c:symbol val="none"/>
          </c:marker>
          <c:xVal>
            <c:numRef>
              <c:f>Sheet1!$A$2:$A$100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Sheet1!$B$2:$B$100</c:f>
              <c:numCache>
                <c:formatCode>0%</c:formatCode>
                <c:ptCount val="99"/>
                <c:pt idx="0">
                  <c:v>4.5397868702434415E-5</c:v>
                </c:pt>
                <c:pt idx="1">
                  <c:v>1.2339457598623175E-4</c:v>
                </c:pt>
                <c:pt idx="2">
                  <c:v>3.3535013046647811E-4</c:v>
                </c:pt>
                <c:pt idx="3">
                  <c:v>9.1105119440064561E-4</c:v>
                </c:pt>
                <c:pt idx="4">
                  <c:v>2.4726231566347743E-3</c:v>
                </c:pt>
                <c:pt idx="5">
                  <c:v>6.6928509242848572E-3</c:v>
                </c:pt>
                <c:pt idx="6">
                  <c:v>1.7986209962091559E-2</c:v>
                </c:pt>
                <c:pt idx="7">
                  <c:v>4.7425873177566781E-2</c:v>
                </c:pt>
                <c:pt idx="8">
                  <c:v>0.11920292202211759</c:v>
                </c:pt>
                <c:pt idx="9">
                  <c:v>0.26894142136999521</c:v>
                </c:pt>
                <c:pt idx="10">
                  <c:v>0.5</c:v>
                </c:pt>
                <c:pt idx="11">
                  <c:v>0.73105857863000512</c:v>
                </c:pt>
                <c:pt idx="12">
                  <c:v>0.88079707797788265</c:v>
                </c:pt>
                <c:pt idx="13">
                  <c:v>0.95257412682243303</c:v>
                </c:pt>
                <c:pt idx="14">
                  <c:v>0.98201379003790801</c:v>
                </c:pt>
                <c:pt idx="15">
                  <c:v>0.99330714907571482</c:v>
                </c:pt>
                <c:pt idx="16">
                  <c:v>0.99752737684336501</c:v>
                </c:pt>
                <c:pt idx="17">
                  <c:v>0.9990889488055994</c:v>
                </c:pt>
                <c:pt idx="18">
                  <c:v>0.99966464986953352</c:v>
                </c:pt>
                <c:pt idx="19">
                  <c:v>0.9998766054240138</c:v>
                </c:pt>
                <c:pt idx="20">
                  <c:v>0.99995460213129761</c:v>
                </c:pt>
                <c:pt idx="21">
                  <c:v>0.99998329857815194</c:v>
                </c:pt>
                <c:pt idx="22">
                  <c:v>0.99999385582539779</c:v>
                </c:pt>
                <c:pt idx="23">
                  <c:v>0.99999773967570205</c:v>
                </c:pt>
                <c:pt idx="24">
                  <c:v>0.99999916847197234</c:v>
                </c:pt>
                <c:pt idx="25">
                  <c:v>0.99999969409777334</c:v>
                </c:pt>
                <c:pt idx="26">
                  <c:v>0.99999988746483814</c:v>
                </c:pt>
                <c:pt idx="27">
                  <c:v>0.99999995860062463</c:v>
                </c:pt>
                <c:pt idx="28">
                  <c:v>0.9999999847700205</c:v>
                </c:pt>
                <c:pt idx="29">
                  <c:v>0.99999999439720355</c:v>
                </c:pt>
                <c:pt idx="30">
                  <c:v>0.99999999793884664</c:v>
                </c:pt>
                <c:pt idx="31">
                  <c:v>0.99999999924174399</c:v>
                </c:pt>
                <c:pt idx="32">
                  <c:v>0.99999999972105302</c:v>
                </c:pt>
                <c:pt idx="33">
                  <c:v>0.9999999998973812</c:v>
                </c:pt>
                <c:pt idx="34">
                  <c:v>0.99999999996224831</c:v>
                </c:pt>
                <c:pt idx="35">
                  <c:v>0.99999999998611211</c:v>
                </c:pt>
                <c:pt idx="36">
                  <c:v>0.99999999999489109</c:v>
                </c:pt>
                <c:pt idx="37">
                  <c:v>0.99999999999812061</c:v>
                </c:pt>
                <c:pt idx="38">
                  <c:v>0.99999999999930855</c:v>
                </c:pt>
                <c:pt idx="39">
                  <c:v>0.99999999999974554</c:v>
                </c:pt>
                <c:pt idx="40">
                  <c:v>0.99999999999990641</c:v>
                </c:pt>
                <c:pt idx="41">
                  <c:v>0.99999999999996558</c:v>
                </c:pt>
                <c:pt idx="42">
                  <c:v>0.99999999999998734</c:v>
                </c:pt>
                <c:pt idx="43">
                  <c:v>0.99999999999999534</c:v>
                </c:pt>
                <c:pt idx="44">
                  <c:v>0.99999999999999833</c:v>
                </c:pt>
                <c:pt idx="45">
                  <c:v>0.99999999999999933</c:v>
                </c:pt>
                <c:pt idx="46">
                  <c:v>0.99999999999999978</c:v>
                </c:pt>
                <c:pt idx="47">
                  <c:v>0.99999999999999989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1"/>
        </c:ser>
        <c:dLbls/>
        <c:axId val="86969728"/>
        <c:axId val="86988288"/>
      </c:scatterChart>
      <c:valAx>
        <c:axId val="86969728"/>
        <c:scaling>
          <c:orientation val="minMax"/>
          <c:max val="34"/>
          <c:min val="0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DOSE</a:t>
                </a:r>
              </a:p>
            </c:rich>
          </c:tx>
          <c:layout/>
        </c:title>
        <c:numFmt formatCode="General" sourceLinked="1"/>
        <c:tickLblPos val="none"/>
        <c:crossAx val="86988288"/>
        <c:crosses val="autoZero"/>
        <c:crossBetween val="midCat"/>
      </c:valAx>
      <c:valAx>
        <c:axId val="86988288"/>
        <c:scaling>
          <c:orientation val="minMax"/>
          <c:max val="1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RESPONSE</a:t>
                </a:r>
              </a:p>
            </c:rich>
          </c:tx>
          <c:layout>
            <c:manualLayout>
              <c:xMode val="edge"/>
              <c:yMode val="edge"/>
              <c:x val="0.10555555555555558"/>
              <c:y val="0.33654491105278522"/>
            </c:manualLayout>
          </c:layout>
        </c:title>
        <c:numFmt formatCode="0%" sourceLinked="1"/>
        <c:tickLblPos val="nextTo"/>
        <c:crossAx val="86969728"/>
        <c:crosses val="autoZero"/>
        <c:crossBetween val="midCat"/>
        <c:majorUnit val="1"/>
        <c:minorUnit val="0.2"/>
      </c:valAx>
      <c:spPr>
        <a:noFill/>
        <a:ln w="25400">
          <a:noFill/>
        </a:ln>
      </c:spPr>
    </c:plotArea>
    <c:plotVisOnly val="1"/>
    <c:dispBlanksAs val="gap"/>
  </c:chart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0.34167</cdr:x>
      <cdr:y>0.46528</cdr:y>
    </cdr:from>
    <cdr:to>
      <cdr:x>0.34375</cdr:x>
      <cdr:y>0.85764</cdr:y>
    </cdr:to>
    <cdr:cxnSp macro="">
      <cdr:nvCxnSpPr>
        <cdr:cNvPr id="3" name="Straight Arrow Connector 2"/>
        <cdr:cNvCxnSpPr/>
      </cdr:nvCxnSpPr>
      <cdr:spPr>
        <a:xfrm xmlns:a="http://schemas.openxmlformats.org/drawingml/2006/main" flipH="1">
          <a:off x="1562100" y="1276350"/>
          <a:ext cx="9525" cy="107632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</cdr:x>
      <cdr:y>0.37153</cdr:y>
    </cdr:from>
    <cdr:to>
      <cdr:x>0.42292</cdr:x>
      <cdr:y>0.45833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143000" y="1019175"/>
          <a:ext cx="790575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Threshold</a:t>
          </a:r>
        </a:p>
      </cdr:txBody>
    </cdr:sp>
  </cdr:relSizeAnchor>
  <cdr:relSizeAnchor xmlns:cdr="http://schemas.openxmlformats.org/drawingml/2006/chartDrawing">
    <cdr:from>
      <cdr:x>0.14375</cdr:x>
      <cdr:y>0.86458</cdr:y>
    </cdr:from>
    <cdr:to>
      <cdr:x>0.34583</cdr:x>
      <cdr:y>0.94444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57225" y="2371724"/>
          <a:ext cx="923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Lowest</a:t>
          </a:r>
        </a:p>
      </cdr:txBody>
    </cdr:sp>
  </cdr:relSizeAnchor>
  <cdr:relSizeAnchor xmlns:cdr="http://schemas.openxmlformats.org/drawingml/2006/chartDrawing">
    <cdr:from>
      <cdr:x>0.85417</cdr:x>
      <cdr:y>0.86111</cdr:y>
    </cdr:from>
    <cdr:to>
      <cdr:x>1</cdr:x>
      <cdr:y>0.95486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905250" y="2362200"/>
          <a:ext cx="6667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Highest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0.34167</cdr:x>
      <cdr:y>0.46528</cdr:y>
    </cdr:from>
    <cdr:to>
      <cdr:x>0.34375</cdr:x>
      <cdr:y>0.85764</cdr:y>
    </cdr:to>
    <cdr:cxnSp macro="">
      <cdr:nvCxnSpPr>
        <cdr:cNvPr id="3" name="Straight Arrow Connector 2"/>
        <cdr:cNvCxnSpPr/>
      </cdr:nvCxnSpPr>
      <cdr:spPr>
        <a:xfrm xmlns:a="http://schemas.openxmlformats.org/drawingml/2006/main" flipH="1">
          <a:off x="1562100" y="1276350"/>
          <a:ext cx="9525" cy="107632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</cdr:x>
      <cdr:y>0.37153</cdr:y>
    </cdr:from>
    <cdr:to>
      <cdr:x>0.42292</cdr:x>
      <cdr:y>0.45833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143000" y="1019175"/>
          <a:ext cx="790575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Threshold</a:t>
          </a:r>
        </a:p>
      </cdr:txBody>
    </cdr:sp>
  </cdr:relSizeAnchor>
  <cdr:relSizeAnchor xmlns:cdr="http://schemas.openxmlformats.org/drawingml/2006/chartDrawing">
    <cdr:from>
      <cdr:x>0.14375</cdr:x>
      <cdr:y>0.86458</cdr:y>
    </cdr:from>
    <cdr:to>
      <cdr:x>0.34583</cdr:x>
      <cdr:y>0.94444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57225" y="2371724"/>
          <a:ext cx="923925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Lowest</a:t>
          </a:r>
        </a:p>
      </cdr:txBody>
    </cdr:sp>
  </cdr:relSizeAnchor>
  <cdr:relSizeAnchor xmlns:cdr="http://schemas.openxmlformats.org/drawingml/2006/chartDrawing">
    <cdr:from>
      <cdr:x>0.85417</cdr:x>
      <cdr:y>0.86111</cdr:y>
    </cdr:from>
    <cdr:to>
      <cdr:x>1</cdr:x>
      <cdr:y>0.95486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905250" y="2362200"/>
          <a:ext cx="6667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Highest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6675" y="77788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r>
              <a:rPr lang="en-US" dirty="0"/>
              <a:t>Presentation Name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9200" y="77788"/>
            <a:ext cx="303847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r>
              <a:rPr lang="en-US" dirty="0" smtClean="0"/>
              <a:t>Course Name</a:t>
            </a:r>
            <a:endParaRPr lang="en-US" baseline="30000" dirty="0"/>
          </a:p>
          <a:p>
            <a:r>
              <a:rPr lang="en-US" dirty="0"/>
              <a:t>Unit # – Lesson #.# – Lesson Name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7788" y="858520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cs typeface="Arial" charset="0"/>
              </a:defRPr>
            </a:lvl1pPr>
          </a:lstStyle>
          <a:p>
            <a:r>
              <a:rPr lang="en-US" dirty="0"/>
              <a:t>Project Lead The Way, Inc.</a:t>
            </a:r>
            <a:endParaRPr lang="en-US" baseline="30000" dirty="0"/>
          </a:p>
          <a:p>
            <a:r>
              <a:rPr lang="en-US" dirty="0"/>
              <a:t>Copyright </a:t>
            </a:r>
            <a:r>
              <a:rPr lang="en-US" dirty="0" smtClean="0"/>
              <a:t>2010</a:t>
            </a:r>
            <a:endParaRPr lang="en-US" dirty="0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8678862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A6F666A-3503-4EB4-9796-FFB36F66CA1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65064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6675" y="77788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r>
              <a:rPr lang="en-US" dirty="0"/>
              <a:t>Presentation Name</a:t>
            </a:r>
          </a:p>
        </p:txBody>
      </p:sp>
      <p:sp>
        <p:nvSpPr>
          <p:cNvPr id="10" name="Rectangle 8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9200" y="77788"/>
            <a:ext cx="303847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r>
              <a:rPr lang="en-US" dirty="0" smtClean="0"/>
              <a:t>Course Name</a:t>
            </a:r>
            <a:endParaRPr lang="en-US" baseline="30000" dirty="0"/>
          </a:p>
          <a:p>
            <a:r>
              <a:rPr lang="en-US" dirty="0"/>
              <a:t>Unit # – Lesson #.# – Lesson Name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7788" y="858520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cs typeface="Arial" charset="0"/>
              </a:defRPr>
            </a:lvl1pPr>
          </a:lstStyle>
          <a:p>
            <a:r>
              <a:rPr lang="en-US" dirty="0"/>
              <a:t>Project Lead The Way, Inc.</a:t>
            </a:r>
            <a:endParaRPr lang="en-US" baseline="30000" dirty="0"/>
          </a:p>
          <a:p>
            <a:r>
              <a:rPr lang="en-US" dirty="0"/>
              <a:t>Copyright </a:t>
            </a:r>
            <a:r>
              <a:rPr lang="en-US" dirty="0" smtClean="0"/>
              <a:t>2010</a:t>
            </a:r>
            <a:endParaRPr lang="en-US" dirty="0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678862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A6F666A-3503-4EB4-9796-FFB36F66CA1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695214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81400"/>
            <a:ext cx="7772400" cy="83819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0386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00386B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 descr="PLTW_MT_L_3C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447800" y="381000"/>
            <a:ext cx="6246479" cy="2377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386B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BA66F-768A-496E-B201-B0F50C2CC72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A5C21-3EFD-42C5-84BD-6FC92D3A6C9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25D9F-6402-46CD-B589-6F33F57BE9D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46C69-9418-40E3-B341-72FC08C7A56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1B712-F267-4AD1-9793-86A048F079D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60E8F6-9527-4481-96FF-48BB1CF6397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D7CA6-A1F5-49C9-A354-4074CB0AFA9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3442C-F946-4817-8C5D-796044E501C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47EC1-99F6-4BB3-B26F-FC3DE3D1415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6B5AE-99B8-48C8-B463-77AB230B17B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90214-8DE6-41E0-A61B-78123E25BEB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68B3C12-BC1A-4959-8182-8B391870C7D3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rgbClr val="00386B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657601"/>
            <a:ext cx="7772400" cy="761999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Dose-Response Relationships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1"/>
            <a:ext cx="8686800" cy="4495800"/>
          </a:xfrm>
        </p:spPr>
        <p:txBody>
          <a:bodyPr/>
          <a:lstStyle/>
          <a:p>
            <a:r>
              <a:rPr lang="en-US" dirty="0" smtClean="0"/>
              <a:t>Chemicals vary widely in their toxicity. </a:t>
            </a:r>
          </a:p>
          <a:p>
            <a:r>
              <a:rPr lang="en-US" dirty="0" smtClean="0"/>
              <a:t>A chemical’s structure determines:</a:t>
            </a:r>
          </a:p>
          <a:p>
            <a:pPr lvl="1"/>
            <a:r>
              <a:rPr lang="en-US" dirty="0" smtClean="0"/>
              <a:t>How it is metabolized by the body</a:t>
            </a:r>
          </a:p>
          <a:p>
            <a:pPr lvl="1"/>
            <a:r>
              <a:rPr lang="en-US" dirty="0" smtClean="0"/>
              <a:t>How quickly the chemical is absorbed by the body</a:t>
            </a:r>
          </a:p>
          <a:p>
            <a:pPr lvl="1"/>
            <a:r>
              <a:rPr lang="en-US" dirty="0" smtClean="0"/>
              <a:t>How it is excreted by the body</a:t>
            </a:r>
          </a:p>
          <a:p>
            <a:r>
              <a:rPr lang="en-US" dirty="0" smtClean="0"/>
              <a:t>Individual differences influence how susceptible each person is to the same toxin.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00386B"/>
                </a:solidFill>
              </a:rPr>
              <a:t>Chemicals in the Body</a:t>
            </a:r>
            <a:endParaRPr lang="en-US" dirty="0">
              <a:solidFill>
                <a:srgbClr val="0038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501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229600" cy="715962"/>
          </a:xfrm>
        </p:spPr>
        <p:txBody>
          <a:bodyPr/>
          <a:lstStyle/>
          <a:p>
            <a:r>
              <a:rPr lang="en-US" dirty="0" smtClean="0"/>
              <a:t>Defining Dose-Response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4983163"/>
          </a:xfrm>
        </p:spPr>
        <p:txBody>
          <a:bodyPr/>
          <a:lstStyle/>
          <a:p>
            <a:r>
              <a:rPr lang="en-US" sz="2800" dirty="0" smtClean="0"/>
              <a:t>Toxicologists study the connection between a exposure to a chemical and the effects caused by that chemical by looking at </a:t>
            </a:r>
            <a:r>
              <a:rPr lang="en-US" sz="2800" b="1" dirty="0" smtClean="0"/>
              <a:t>dose-response relationships.</a:t>
            </a:r>
            <a:endParaRPr lang="en-US" sz="2800" b="1" dirty="0"/>
          </a:p>
          <a:p>
            <a:pPr lvl="1"/>
            <a:r>
              <a:rPr lang="en-US" sz="2400" b="1" dirty="0" smtClean="0"/>
              <a:t>Dose</a:t>
            </a:r>
            <a:r>
              <a:rPr lang="en-US" sz="2400" dirty="0" smtClean="0"/>
              <a:t> refers to the amount or concentration of the chemical </a:t>
            </a:r>
          </a:p>
          <a:p>
            <a:pPr lvl="1"/>
            <a:r>
              <a:rPr lang="en-US" sz="2400" b="1" dirty="0" smtClean="0"/>
              <a:t>Response </a:t>
            </a:r>
            <a:r>
              <a:rPr lang="en-US" sz="2400" dirty="0" smtClean="0"/>
              <a:t>refers to the produced effect or resulting changes in body function</a:t>
            </a:r>
          </a:p>
          <a:p>
            <a:r>
              <a:rPr lang="en-US" sz="2800" dirty="0" smtClean="0"/>
              <a:t>These studies are central to determining “safe” levels and dosages for drugs, pollutants, or other chemicals.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delacruz\AppData\Local\Microsoft\Windows\Temporary Internet Files\Content.IE5\0OMCIU10\MC90043480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428" y="381000"/>
            <a:ext cx="1828572" cy="182857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15962"/>
          </a:xfrm>
        </p:spPr>
        <p:txBody>
          <a:bodyPr/>
          <a:lstStyle/>
          <a:p>
            <a:r>
              <a:rPr lang="en-US" dirty="0" smtClean="0"/>
              <a:t>Factors Affecting Dose-Response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610600" cy="4983163"/>
          </a:xfrm>
        </p:spPr>
        <p:txBody>
          <a:bodyPr/>
          <a:lstStyle/>
          <a:p>
            <a:r>
              <a:rPr lang="en-US" b="1" dirty="0" smtClean="0"/>
              <a:t>Dose Amount </a:t>
            </a:r>
            <a:r>
              <a:rPr lang="en-US" dirty="0" smtClean="0"/>
              <a:t>– A measure of the magnitude of the </a:t>
            </a:r>
            <a:r>
              <a:rPr lang="en-US" dirty="0" smtClean="0"/>
              <a:t>dose</a:t>
            </a:r>
            <a:endParaRPr lang="en-US" dirty="0" smtClean="0"/>
          </a:p>
          <a:p>
            <a:r>
              <a:rPr lang="en-US" b="1" dirty="0" smtClean="0"/>
              <a:t>Dose Frequency </a:t>
            </a:r>
            <a:r>
              <a:rPr lang="en-US" dirty="0" smtClean="0"/>
              <a:t>– How often exposure occurs, e.g., daily, once a week, etc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b="1" dirty="0" smtClean="0"/>
              <a:t>Dose Duration </a:t>
            </a:r>
            <a:r>
              <a:rPr lang="en-US" dirty="0" smtClean="0"/>
              <a:t>– How long a total period of time the dose exposure occurs, e.g., a week, a month, a lifetime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565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15962"/>
          </a:xfrm>
        </p:spPr>
        <p:txBody>
          <a:bodyPr/>
          <a:lstStyle/>
          <a:p>
            <a:r>
              <a:rPr lang="en-US" dirty="0" smtClean="0"/>
              <a:t>Factors Affecting Dose-Response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135563"/>
          </a:xfrm>
        </p:spPr>
        <p:txBody>
          <a:bodyPr/>
          <a:lstStyle/>
          <a:p>
            <a:r>
              <a:rPr lang="en-US" sz="2800" b="1" dirty="0" smtClean="0"/>
              <a:t>Subject Variability (Natural) </a:t>
            </a:r>
            <a:r>
              <a:rPr lang="en-US" sz="2800" dirty="0" smtClean="0"/>
              <a:t>– Individual characteristics such as age, sex, weight, ethnic background, or </a:t>
            </a:r>
            <a:r>
              <a:rPr lang="en-US" sz="2800" dirty="0" smtClean="0"/>
              <a:t>genetics</a:t>
            </a:r>
            <a:endParaRPr lang="en-US" sz="2800" dirty="0" smtClean="0"/>
          </a:p>
          <a:p>
            <a:r>
              <a:rPr lang="en-US" sz="2800" b="1" dirty="0" smtClean="0"/>
              <a:t>Subject Variability (Health) </a:t>
            </a:r>
            <a:r>
              <a:rPr lang="en-US" sz="2800" dirty="0" smtClean="0"/>
              <a:t>– Presence of pre-existing conditions such as asthma, diabetes, or other diseases that may make a person more susceptible to an </a:t>
            </a:r>
            <a:r>
              <a:rPr lang="en-US" sz="2800" dirty="0" smtClean="0"/>
              <a:t>agent</a:t>
            </a:r>
            <a:endParaRPr lang="en-US" sz="2800" dirty="0" smtClean="0"/>
          </a:p>
          <a:p>
            <a:r>
              <a:rPr lang="en-US" sz="2800" b="1" dirty="0" smtClean="0"/>
              <a:t>Route of Exposure </a:t>
            </a:r>
            <a:r>
              <a:rPr lang="en-US" sz="2800" dirty="0" smtClean="0"/>
              <a:t>– The way in which a person is </a:t>
            </a:r>
            <a:r>
              <a:rPr lang="en-US" sz="2800" dirty="0" smtClean="0"/>
              <a:t>exposed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44216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/>
          <a:lstStyle/>
          <a:p>
            <a:r>
              <a:rPr lang="en-US" dirty="0" smtClean="0"/>
              <a:t>Dose-Response Curves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229600" cy="4830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A dose-response relationship can be shown using a dose-response curve</a:t>
            </a:r>
          </a:p>
          <a:p>
            <a:pPr lvl="1"/>
            <a:r>
              <a:rPr lang="en-US" dirty="0" smtClean="0"/>
              <a:t>Dose is plotted on the x-axis</a:t>
            </a:r>
          </a:p>
          <a:p>
            <a:pPr lvl="1"/>
            <a:r>
              <a:rPr lang="en-US" dirty="0" smtClean="0"/>
              <a:t>Response is plotted on the y-axis</a:t>
            </a:r>
          </a:p>
          <a:p>
            <a:pPr lvl="1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971800"/>
            <a:ext cx="3144507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24400" y="3581400"/>
            <a:ext cx="2590800" cy="954107"/>
          </a:xfrm>
          <a:prstGeom prst="rect">
            <a:avLst/>
          </a:prstGeom>
          <a:noFill/>
          <a:ln>
            <a:solidFill>
              <a:schemeClr val="tx1">
                <a:alpha val="98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Dose-response curves typically take an S-shape. As the dose increases, the response increases.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402524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15962"/>
          </a:xfrm>
        </p:spPr>
        <p:txBody>
          <a:bodyPr/>
          <a:lstStyle/>
          <a:p>
            <a:r>
              <a:rPr lang="en-US" dirty="0" smtClean="0"/>
              <a:t>Threshold Value / Dose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4830763"/>
          </a:xfrm>
        </p:spPr>
        <p:txBody>
          <a:bodyPr/>
          <a:lstStyle/>
          <a:p>
            <a:r>
              <a:rPr lang="en-US" sz="2800" dirty="0" smtClean="0"/>
              <a:t>For most relationships, there is a dose, called a </a:t>
            </a:r>
            <a:r>
              <a:rPr lang="en-US" sz="2800" b="1" i="1" dirty="0" smtClean="0"/>
              <a:t>threshold</a:t>
            </a:r>
            <a:r>
              <a:rPr lang="en-US" sz="2800" dirty="0" smtClean="0"/>
              <a:t>, below which there are no adverse effects from the chemical. </a:t>
            </a:r>
          </a:p>
          <a:p>
            <a:r>
              <a:rPr lang="en-US" sz="2800" dirty="0" smtClean="0"/>
              <a:t>Cells in the body can break down chemicals into nontoxic substances that will be eliminated in urine or feces. </a:t>
            </a:r>
          </a:p>
          <a:p>
            <a:r>
              <a:rPr lang="en-US" sz="2800" dirty="0" smtClean="0"/>
              <a:t>Therefore, the body can often combat some toxins up to a certain point and still remain healthy.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39826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15962"/>
          </a:xfrm>
        </p:spPr>
        <p:txBody>
          <a:bodyPr/>
          <a:lstStyle/>
          <a:p>
            <a:r>
              <a:rPr lang="en-US" dirty="0"/>
              <a:t>Threshold </a:t>
            </a:r>
            <a:r>
              <a:rPr lang="en-US" dirty="0" smtClean="0"/>
              <a:t>Value / Dose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1"/>
            <a:ext cx="5410200" cy="4114799"/>
          </a:xfrm>
        </p:spPr>
        <p:txBody>
          <a:bodyPr/>
          <a:lstStyle/>
          <a:p>
            <a:r>
              <a:rPr lang="en-US" sz="2800" dirty="0" smtClean="0"/>
              <a:t>The threshold value is followed </a:t>
            </a:r>
            <a:r>
              <a:rPr lang="en-US" sz="2800" dirty="0"/>
              <a:t>by a range of exposures over which response increases to </a:t>
            </a:r>
            <a:r>
              <a:rPr lang="en-US" sz="2800" dirty="0" smtClean="0"/>
              <a:t>a </a:t>
            </a:r>
            <a:r>
              <a:rPr lang="en-US" sz="2800" dirty="0"/>
              <a:t>maximum. Beyond this point, increasing the dose shows no additional increase in response. </a:t>
            </a:r>
            <a:endParaRPr lang="en-US" sz="2800" dirty="0" smtClean="0"/>
          </a:p>
          <a:p>
            <a:r>
              <a:rPr lang="en-US" sz="2800" dirty="0" smtClean="0"/>
              <a:t>The faster a substance produces an effect in the body, the steeper the curve will be. 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64389832"/>
              </p:ext>
            </p:extLst>
          </p:nvPr>
        </p:nvGraphicFramePr>
        <p:xfrm>
          <a:off x="4495800" y="685800"/>
          <a:ext cx="46482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5363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Threshold </a:t>
            </a:r>
            <a:r>
              <a:rPr lang="en-US" dirty="0" smtClean="0"/>
              <a:t>Value / Dose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4648200" cy="4648200"/>
          </a:xfrm>
        </p:spPr>
        <p:txBody>
          <a:bodyPr/>
          <a:lstStyle/>
          <a:p>
            <a:r>
              <a:rPr lang="en-US" sz="2800" dirty="0" smtClean="0"/>
              <a:t>A sharp increase in the slope of the curve suggests higher risk of toxic response as dose increases.</a:t>
            </a:r>
          </a:p>
          <a:p>
            <a:r>
              <a:rPr lang="en-US" sz="2800" dirty="0" smtClean="0"/>
              <a:t>A relatively flat slope suggests that the effect of an increase in dose is minimal.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04780937"/>
              </p:ext>
            </p:extLst>
          </p:nvPr>
        </p:nvGraphicFramePr>
        <p:xfrm>
          <a:off x="4572000" y="914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6450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Dose-Response Relationships&amp;quot;&quot;/&gt;&lt;property id=&quot;20307&quot; value=&quot;256&quot;/&gt;&lt;/object&gt;&lt;object type=&quot;3&quot; unique_id=&quot;10004&quot;&gt;&lt;property id=&quot;20148&quot; value=&quot;5&quot;/&gt;&lt;property id=&quot;20300&quot; value=&quot;Slide 3 - &amp;quot;Defining Dose-Response&amp;quot;&quot;/&gt;&lt;property id=&quot;20307&quot; value=&quot;258&quot;/&gt;&lt;/object&gt;&lt;object type=&quot;3&quot; unique_id=&quot;10013&quot;&gt;&lt;property id=&quot;20148&quot; value=&quot;5&quot;/&gt;&lt;property id=&quot;20300&quot; value=&quot;Slide 6 - &amp;quot;Dose-Response Curves&amp;quot;&quot;/&gt;&lt;property id=&quot;20307&quot; value=&quot;259&quot;/&gt;&lt;/object&gt;&lt;object type=&quot;3&quot; unique_id=&quot;10020&quot;&gt;&lt;property id=&quot;20148&quot; value=&quot;5&quot;/&gt;&lt;property id=&quot;20300&quot; value=&quot;Slide 7 - &amp;quot;Threshold Value / Dose&amp;quot;&quot;/&gt;&lt;property id=&quot;20307&quot; value=&quot;260&quot;/&gt;&lt;/object&gt;&lt;object type=&quot;3&quot; unique_id=&quot;10057&quot;&gt;&lt;property id=&quot;20148&quot; value=&quot;5&quot;/&gt;&lt;property id=&quot;20300&quot; value=&quot;Slide 8 - &amp;quot;Threshold Value / Dose&amp;quot;&quot;/&gt;&lt;property id=&quot;20307&quot; value=&quot;261&quot;/&gt;&lt;/object&gt;&lt;object type=&quot;3&quot; unique_id=&quot;10100&quot;&gt;&lt;property id=&quot;20148&quot; value=&quot;5&quot;/&gt;&lt;property id=&quot;20300&quot; value=&quot;Slide 2 - &amp;quot;Chemicals in the Body&amp;quot;&quot;/&gt;&lt;property id=&quot;20307&quot; value=&quot;262&quot;/&gt;&lt;/object&gt;&lt;object type=&quot;3&quot; unique_id=&quot;10110&quot;&gt;&lt;property id=&quot;20148&quot; value=&quot;5&quot;/&gt;&lt;property id=&quot;20300&quot; value=&quot;Slide 4 - &amp;quot;Factors Affecting Dose-Response&amp;quot;&quot;/&gt;&lt;property id=&quot;20307&quot; value=&quot;263&quot;/&gt;&lt;/object&gt;&lt;object type=&quot;3&quot; unique_id=&quot;10112&quot;&gt;&lt;property id=&quot;20148&quot; value=&quot;5&quot;/&gt;&lt;property id=&quot;20300&quot; value=&quot;Slide 9 - &amp;quot;Threshold Value / Dose&amp;quot;&quot;/&gt;&lt;property id=&quot;20307&quot; value=&quot;264&quot;/&gt;&lt;/object&gt;&lt;object type=&quot;3&quot; unique_id=&quot;10184&quot;&gt;&lt;property id=&quot;20148&quot; value=&quot;5&quot;/&gt;&lt;property id=&quot;20300&quot; value=&quot;Slide 5 - &amp;quot;Factors Affecting Dose-Response&amp;quot;&quot;/&gt;&lt;property id=&quot;20307&quot; value=&quot;265&quot;/&gt;&lt;/object&gt;&lt;/object&gt;&lt;object type=&quot;8&quot; unique_id=&quot;1000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oseResponse">
  <a:themeElements>
    <a:clrScheme name="General_PowerPoint_Template_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eneral_PowerPoint_Template_20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eneral_PowerPoint_Template_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_PowerPoint_Template_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_PowerPoint_Template_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_PowerPoint_Template_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_PowerPoint_Template_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_PowerPoint_Template_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DoseResponse</Template>
  <TotalTime>5372</TotalTime>
  <Words>432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DoseResponse</vt:lpstr>
      <vt:lpstr>1_Custom Design</vt:lpstr>
      <vt:lpstr>Dose-Response Relationships</vt:lpstr>
      <vt:lpstr>Chemicals in the Body</vt:lpstr>
      <vt:lpstr>Defining Dose-Response</vt:lpstr>
      <vt:lpstr>Factors Affecting Dose-Response</vt:lpstr>
      <vt:lpstr>Factors Affecting Dose-Response</vt:lpstr>
      <vt:lpstr>Dose-Response Curves</vt:lpstr>
      <vt:lpstr>Threshold Value / Dose</vt:lpstr>
      <vt:lpstr>Threshold Value / Dose</vt:lpstr>
      <vt:lpstr>Threshold Value / Dose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Dose Response Relationships</dc:title>
  <dc:creator>spoll</dc:creator>
  <cp:lastModifiedBy>WUSD</cp:lastModifiedBy>
  <cp:revision>37</cp:revision>
  <dcterms:created xsi:type="dcterms:W3CDTF">2011-03-10T21:22:46Z</dcterms:created>
  <dcterms:modified xsi:type="dcterms:W3CDTF">2014-04-08T23:22:46Z</dcterms:modified>
</cp:coreProperties>
</file>