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2" r:id="rId4"/>
    <p:sldId id="258" r:id="rId5"/>
    <p:sldId id="263" r:id="rId6"/>
    <p:sldId id="265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llard" initials="r" lastIdx="8" clrIdx="0"/>
  <p:cmAuthor id="1" name="spoll" initials="s" lastIdx="1" clrIdx="1"/>
  <p:cmAuthor id="2" name="Kristen" initials="K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B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08" autoAdjust="0"/>
  </p:normalViewPr>
  <p:slideViewPr>
    <p:cSldViewPr>
      <p:cViewPr varScale="1">
        <p:scale>
          <a:sx n="89" d="100"/>
          <a:sy n="89" d="100"/>
        </p:scale>
        <p:origin x="-1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15"/>
          <c:order val="9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6"/>
          <c:order val="10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7"/>
          <c:order val="11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8"/>
          <c:order val="12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20"/>
          <c:order val="13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22"/>
          <c:order val="14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9"/>
          <c:order val="6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1"/>
          <c:order val="7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3"/>
          <c:order val="8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6"/>
          <c:order val="3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7"/>
          <c:order val="4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8"/>
          <c:order val="5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2"/>
          <c:order val="1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4"/>
          <c:order val="2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0"/>
          <c:order val="0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4.5397868702434428E-5</c:v>
                </c:pt>
                <c:pt idx="1">
                  <c:v>1.2339457598623178E-4</c:v>
                </c:pt>
                <c:pt idx="2">
                  <c:v>3.3535013046647822E-4</c:v>
                </c:pt>
                <c:pt idx="3">
                  <c:v>9.1105119440064593E-4</c:v>
                </c:pt>
                <c:pt idx="4">
                  <c:v>2.4726231566347752E-3</c:v>
                </c:pt>
                <c:pt idx="5">
                  <c:v>6.6928509242848572E-3</c:v>
                </c:pt>
                <c:pt idx="6">
                  <c:v>1.7986209962091566E-2</c:v>
                </c:pt>
                <c:pt idx="7">
                  <c:v>4.7425873177566781E-2</c:v>
                </c:pt>
                <c:pt idx="8">
                  <c:v>0.11920292202211762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0.88079707797788276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dLbls/>
        <c:axId val="91616000"/>
        <c:axId val="91617920"/>
      </c:scatterChart>
      <c:valAx>
        <c:axId val="91616000"/>
        <c:scaling>
          <c:orientation val="minMax"/>
          <c:max val="34"/>
          <c:min val="0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DOSE</a:t>
                </a:r>
              </a:p>
            </c:rich>
          </c:tx>
          <c:layout/>
        </c:title>
        <c:numFmt formatCode="General" sourceLinked="1"/>
        <c:tickLblPos val="none"/>
        <c:crossAx val="91617920"/>
        <c:crosses val="autoZero"/>
        <c:crossBetween val="midCat"/>
      </c:valAx>
      <c:valAx>
        <c:axId val="91617920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RESPONSE</a:t>
                </a:r>
              </a:p>
            </c:rich>
          </c:tx>
          <c:layout>
            <c:manualLayout>
              <c:xMode val="edge"/>
              <c:yMode val="edge"/>
              <c:x val="0.10555555555555558"/>
              <c:y val="0.33654491105278522"/>
            </c:manualLayout>
          </c:layout>
        </c:title>
        <c:numFmt formatCode="0%" sourceLinked="1"/>
        <c:tickLblPos val="nextTo"/>
        <c:crossAx val="91616000"/>
        <c:crosses val="autoZero"/>
        <c:crossBetween val="midCat"/>
        <c:majorUnit val="1"/>
        <c:minorUnit val="0.2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15"/>
          <c:order val="9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6"/>
          <c:order val="10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7"/>
          <c:order val="11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8"/>
          <c:order val="12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20"/>
          <c:order val="13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22"/>
          <c:order val="14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9"/>
          <c:order val="6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1"/>
          <c:order val="7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13"/>
          <c:order val="8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6"/>
          <c:order val="3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7"/>
          <c:order val="4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8"/>
          <c:order val="5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2"/>
          <c:order val="1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4"/>
          <c:order val="2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ser>
          <c:idx val="0"/>
          <c:order val="0"/>
          <c:marker>
            <c:symbol val="none"/>
          </c:marker>
          <c:xVal>
            <c:numRef>
              <c:f>Sheet1!$A$2:$A$100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xVal>
          <c:yVal>
            <c:numRef>
              <c:f>Sheet1!$B$2:$B$100</c:f>
              <c:numCache>
                <c:formatCode>0%</c:formatCode>
                <c:ptCount val="99"/>
                <c:pt idx="0">
                  <c:v>4.5397868702434415E-5</c:v>
                </c:pt>
                <c:pt idx="1">
                  <c:v>1.2339457598623175E-4</c:v>
                </c:pt>
                <c:pt idx="2">
                  <c:v>3.3535013046647811E-4</c:v>
                </c:pt>
                <c:pt idx="3">
                  <c:v>9.1105119440064561E-4</c:v>
                </c:pt>
                <c:pt idx="4">
                  <c:v>2.4726231566347743E-3</c:v>
                </c:pt>
                <c:pt idx="5">
                  <c:v>6.6928509242848572E-3</c:v>
                </c:pt>
                <c:pt idx="6">
                  <c:v>1.7986209962091559E-2</c:v>
                </c:pt>
                <c:pt idx="7">
                  <c:v>4.7425873177566781E-2</c:v>
                </c:pt>
                <c:pt idx="8">
                  <c:v>0.11920292202211759</c:v>
                </c:pt>
                <c:pt idx="9">
                  <c:v>0.26894142136999521</c:v>
                </c:pt>
                <c:pt idx="10">
                  <c:v>0.5</c:v>
                </c:pt>
                <c:pt idx="11">
                  <c:v>0.73105857863000512</c:v>
                </c:pt>
                <c:pt idx="12">
                  <c:v>0.88079707797788265</c:v>
                </c:pt>
                <c:pt idx="13">
                  <c:v>0.95257412682243303</c:v>
                </c:pt>
                <c:pt idx="14">
                  <c:v>0.98201379003790801</c:v>
                </c:pt>
                <c:pt idx="15">
                  <c:v>0.99330714907571482</c:v>
                </c:pt>
                <c:pt idx="16">
                  <c:v>0.99752737684336501</c:v>
                </c:pt>
                <c:pt idx="17">
                  <c:v>0.9990889488055994</c:v>
                </c:pt>
                <c:pt idx="18">
                  <c:v>0.99966464986953352</c:v>
                </c:pt>
                <c:pt idx="19">
                  <c:v>0.9998766054240138</c:v>
                </c:pt>
                <c:pt idx="20">
                  <c:v>0.99995460213129761</c:v>
                </c:pt>
                <c:pt idx="21">
                  <c:v>0.99998329857815194</c:v>
                </c:pt>
                <c:pt idx="22">
                  <c:v>0.99999385582539779</c:v>
                </c:pt>
                <c:pt idx="23">
                  <c:v>0.99999773967570205</c:v>
                </c:pt>
                <c:pt idx="24">
                  <c:v>0.99999916847197234</c:v>
                </c:pt>
                <c:pt idx="25">
                  <c:v>0.99999969409777334</c:v>
                </c:pt>
                <c:pt idx="26">
                  <c:v>0.99999988746483814</c:v>
                </c:pt>
                <c:pt idx="27">
                  <c:v>0.99999995860062463</c:v>
                </c:pt>
                <c:pt idx="28">
                  <c:v>0.9999999847700205</c:v>
                </c:pt>
                <c:pt idx="29">
                  <c:v>0.99999999439720355</c:v>
                </c:pt>
                <c:pt idx="30">
                  <c:v>0.99999999793884664</c:v>
                </c:pt>
                <c:pt idx="31">
                  <c:v>0.99999999924174399</c:v>
                </c:pt>
                <c:pt idx="32">
                  <c:v>0.99999999972105302</c:v>
                </c:pt>
                <c:pt idx="33">
                  <c:v>0.9999999998973812</c:v>
                </c:pt>
                <c:pt idx="34">
                  <c:v>0.99999999996224831</c:v>
                </c:pt>
                <c:pt idx="35">
                  <c:v>0.99999999998611211</c:v>
                </c:pt>
                <c:pt idx="36">
                  <c:v>0.99999999999489109</c:v>
                </c:pt>
                <c:pt idx="37">
                  <c:v>0.99999999999812061</c:v>
                </c:pt>
                <c:pt idx="38">
                  <c:v>0.99999999999930855</c:v>
                </c:pt>
                <c:pt idx="39">
                  <c:v>0.99999999999974554</c:v>
                </c:pt>
                <c:pt idx="40">
                  <c:v>0.99999999999990641</c:v>
                </c:pt>
                <c:pt idx="41">
                  <c:v>0.99999999999996558</c:v>
                </c:pt>
                <c:pt idx="42">
                  <c:v>0.99999999999998734</c:v>
                </c:pt>
                <c:pt idx="43">
                  <c:v>0.99999999999999534</c:v>
                </c:pt>
                <c:pt idx="44">
                  <c:v>0.99999999999999833</c:v>
                </c:pt>
                <c:pt idx="45">
                  <c:v>0.99999999999999933</c:v>
                </c:pt>
                <c:pt idx="46">
                  <c:v>0.99999999999999978</c:v>
                </c:pt>
                <c:pt idx="47">
                  <c:v>0.99999999999999989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</c:numCache>
            </c:numRef>
          </c:yVal>
          <c:smooth val="1"/>
        </c:ser>
        <c:dLbls/>
        <c:axId val="86969728"/>
        <c:axId val="86988288"/>
      </c:scatterChart>
      <c:valAx>
        <c:axId val="86969728"/>
        <c:scaling>
          <c:orientation val="minMax"/>
          <c:max val="34"/>
          <c:min val="0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DOSE</a:t>
                </a:r>
              </a:p>
            </c:rich>
          </c:tx>
          <c:layout/>
        </c:title>
        <c:numFmt formatCode="General" sourceLinked="1"/>
        <c:tickLblPos val="none"/>
        <c:crossAx val="86988288"/>
        <c:crosses val="autoZero"/>
        <c:crossBetween val="midCat"/>
      </c:valAx>
      <c:valAx>
        <c:axId val="86988288"/>
        <c:scaling>
          <c:orientation val="minMax"/>
          <c:max val="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RESPONSE</a:t>
                </a:r>
              </a:p>
            </c:rich>
          </c:tx>
          <c:layout>
            <c:manualLayout>
              <c:xMode val="edge"/>
              <c:yMode val="edge"/>
              <c:x val="0.10555555555555558"/>
              <c:y val="0.33654491105278522"/>
            </c:manualLayout>
          </c:layout>
        </c:title>
        <c:numFmt formatCode="0%" sourceLinked="1"/>
        <c:tickLblPos val="nextTo"/>
        <c:crossAx val="86969728"/>
        <c:crosses val="autoZero"/>
        <c:crossBetween val="midCat"/>
        <c:majorUnit val="1"/>
        <c:minorUnit val="0.2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0.34167</cdr:x>
      <cdr:y>0.46528</cdr:y>
    </cdr:from>
    <cdr:to>
      <cdr:x>0.34375</cdr:x>
      <cdr:y>0.85764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>
          <a:off x="1562100" y="1276350"/>
          <a:ext cx="9525" cy="10763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0.37153</cdr:y>
    </cdr:from>
    <cdr:to>
      <cdr:x>0.42292</cdr:x>
      <cdr:y>0.45833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43000" y="1019175"/>
          <a:ext cx="7905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Threshold</a:t>
          </a:r>
        </a:p>
      </cdr:txBody>
    </cdr:sp>
  </cdr:relSizeAnchor>
  <cdr:relSizeAnchor xmlns:cdr="http://schemas.openxmlformats.org/drawingml/2006/chartDrawing">
    <cdr:from>
      <cdr:x>0.14375</cdr:x>
      <cdr:y>0.86458</cdr:y>
    </cdr:from>
    <cdr:to>
      <cdr:x>0.34583</cdr:x>
      <cdr:y>0.94444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57225" y="2371724"/>
          <a:ext cx="923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Lowest</a:t>
          </a:r>
        </a:p>
      </cdr:txBody>
    </cdr:sp>
  </cdr:relSizeAnchor>
  <cdr:relSizeAnchor xmlns:cdr="http://schemas.openxmlformats.org/drawingml/2006/chartDrawing">
    <cdr:from>
      <cdr:x>0.85417</cdr:x>
      <cdr:y>0.86111</cdr:y>
    </cdr:from>
    <cdr:to>
      <cdr:x>1</cdr:x>
      <cdr:y>0.95486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905250" y="2362200"/>
          <a:ext cx="6667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Highest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0.34167</cdr:x>
      <cdr:y>0.46528</cdr:y>
    </cdr:from>
    <cdr:to>
      <cdr:x>0.34375</cdr:x>
      <cdr:y>0.85764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>
          <a:off x="1562100" y="1276350"/>
          <a:ext cx="9525" cy="10763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0.37153</cdr:y>
    </cdr:from>
    <cdr:to>
      <cdr:x>0.42292</cdr:x>
      <cdr:y>0.45833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43000" y="1019175"/>
          <a:ext cx="7905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Threshold</a:t>
          </a:r>
        </a:p>
      </cdr:txBody>
    </cdr:sp>
  </cdr:relSizeAnchor>
  <cdr:relSizeAnchor xmlns:cdr="http://schemas.openxmlformats.org/drawingml/2006/chartDrawing">
    <cdr:from>
      <cdr:x>0.14375</cdr:x>
      <cdr:y>0.86458</cdr:y>
    </cdr:from>
    <cdr:to>
      <cdr:x>0.34583</cdr:x>
      <cdr:y>0.94444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57225" y="2371724"/>
          <a:ext cx="923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Lowest</a:t>
          </a:r>
        </a:p>
      </cdr:txBody>
    </cdr:sp>
  </cdr:relSizeAnchor>
  <cdr:relSizeAnchor xmlns:cdr="http://schemas.openxmlformats.org/drawingml/2006/chartDrawing">
    <cdr:from>
      <cdr:x>0.85417</cdr:x>
      <cdr:y>0.86111</cdr:y>
    </cdr:from>
    <cdr:to>
      <cdr:x>1</cdr:x>
      <cdr:y>0.95486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905250" y="2362200"/>
          <a:ext cx="6667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Highest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5064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69521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657601"/>
            <a:ext cx="7772400" cy="761999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Dose-Response Relationships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1"/>
            <a:ext cx="8686800" cy="4495800"/>
          </a:xfrm>
        </p:spPr>
        <p:txBody>
          <a:bodyPr/>
          <a:lstStyle/>
          <a:p>
            <a:r>
              <a:rPr lang="en-US" dirty="0" smtClean="0"/>
              <a:t>Chemicals vary widely in their toxicity. </a:t>
            </a:r>
          </a:p>
          <a:p>
            <a:r>
              <a:rPr lang="en-US" dirty="0" smtClean="0"/>
              <a:t>A chemical’s structure determines:</a:t>
            </a:r>
          </a:p>
          <a:p>
            <a:pPr lvl="1"/>
            <a:r>
              <a:rPr lang="en-US" dirty="0" smtClean="0"/>
              <a:t>How it is metabolized by the body</a:t>
            </a:r>
          </a:p>
          <a:p>
            <a:pPr lvl="1"/>
            <a:r>
              <a:rPr lang="en-US" dirty="0" smtClean="0"/>
              <a:t>How quickly the chemical is absorbed by the body</a:t>
            </a:r>
          </a:p>
          <a:p>
            <a:pPr lvl="1"/>
            <a:r>
              <a:rPr lang="en-US" dirty="0" smtClean="0"/>
              <a:t>How it is excreted by the body</a:t>
            </a:r>
          </a:p>
          <a:p>
            <a:r>
              <a:rPr lang="en-US" dirty="0" smtClean="0"/>
              <a:t>Individual differences influence how susceptible each person is to the same toxin.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386B"/>
                </a:solidFill>
              </a:rPr>
              <a:t>Chemicals in the Body</a:t>
            </a:r>
            <a:endParaRPr lang="en-US" dirty="0">
              <a:solidFill>
                <a:srgbClr val="003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0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715962"/>
          </a:xfrm>
        </p:spPr>
        <p:txBody>
          <a:bodyPr/>
          <a:lstStyle/>
          <a:p>
            <a:r>
              <a:rPr lang="en-US" dirty="0" smtClean="0"/>
              <a:t>Defining Dose-Response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4983163"/>
          </a:xfrm>
        </p:spPr>
        <p:txBody>
          <a:bodyPr/>
          <a:lstStyle/>
          <a:p>
            <a:r>
              <a:rPr lang="en-US" sz="2800" dirty="0" smtClean="0"/>
              <a:t>Toxicologists study the connection between a exposure to a chemical and the effects caused by that chemical by looking at </a:t>
            </a:r>
            <a:r>
              <a:rPr lang="en-US" sz="2800" b="1" dirty="0" smtClean="0"/>
              <a:t>dose-response relationships.</a:t>
            </a:r>
            <a:endParaRPr lang="en-US" sz="2800" b="1" dirty="0"/>
          </a:p>
          <a:p>
            <a:pPr lvl="1"/>
            <a:r>
              <a:rPr lang="en-US" sz="2400" b="1" dirty="0" smtClean="0"/>
              <a:t>Dose</a:t>
            </a:r>
            <a:r>
              <a:rPr lang="en-US" sz="2400" dirty="0" smtClean="0"/>
              <a:t> refers to the amount or concentration of the chemical </a:t>
            </a:r>
          </a:p>
          <a:p>
            <a:pPr lvl="1"/>
            <a:r>
              <a:rPr lang="en-US" sz="2400" b="1" dirty="0" smtClean="0"/>
              <a:t>Response </a:t>
            </a:r>
            <a:r>
              <a:rPr lang="en-US" sz="2400" dirty="0" smtClean="0"/>
              <a:t>refers to the produced effect or resulting changes in body function</a:t>
            </a:r>
          </a:p>
          <a:p>
            <a:r>
              <a:rPr lang="en-US" sz="2800" dirty="0" smtClean="0"/>
              <a:t>These studies are central to determining “safe” levels and dosages for drugs, pollutants, or other chemicals.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delacruz\AppData\Local\Microsoft\Windows\Temporary Internet Files\Content.IE5\0OMCIU10\MC90043480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428" y="381000"/>
            <a:ext cx="1828572" cy="18285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5962"/>
          </a:xfrm>
        </p:spPr>
        <p:txBody>
          <a:bodyPr/>
          <a:lstStyle/>
          <a:p>
            <a:r>
              <a:rPr lang="en-US" dirty="0" smtClean="0"/>
              <a:t>Factors Affecting Dose-Response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10600" cy="4983163"/>
          </a:xfrm>
        </p:spPr>
        <p:txBody>
          <a:bodyPr/>
          <a:lstStyle/>
          <a:p>
            <a:r>
              <a:rPr lang="en-US" b="1" dirty="0" smtClean="0"/>
              <a:t>Dose Amount </a:t>
            </a:r>
            <a:r>
              <a:rPr lang="en-US" dirty="0" smtClean="0"/>
              <a:t>– A measure of the magnitude of the </a:t>
            </a:r>
            <a:r>
              <a:rPr lang="en-US" dirty="0" smtClean="0"/>
              <a:t>dose</a:t>
            </a:r>
            <a:endParaRPr lang="en-US" dirty="0" smtClean="0"/>
          </a:p>
          <a:p>
            <a:r>
              <a:rPr lang="en-US" b="1" dirty="0" smtClean="0"/>
              <a:t>Dose Frequency </a:t>
            </a:r>
            <a:r>
              <a:rPr lang="en-US" dirty="0" smtClean="0"/>
              <a:t>– How often exposure occurs, e.g., daily, once a week, etc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Dose Duration </a:t>
            </a:r>
            <a:r>
              <a:rPr lang="en-US" dirty="0" smtClean="0"/>
              <a:t>– How long a total period of time the dose exposure occurs, e.g., a week, a month, a lifetime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56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5962"/>
          </a:xfrm>
        </p:spPr>
        <p:txBody>
          <a:bodyPr/>
          <a:lstStyle/>
          <a:p>
            <a:r>
              <a:rPr lang="en-US" dirty="0" smtClean="0"/>
              <a:t>Factors Affecting Dose-Response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135563"/>
          </a:xfrm>
        </p:spPr>
        <p:txBody>
          <a:bodyPr/>
          <a:lstStyle/>
          <a:p>
            <a:r>
              <a:rPr lang="en-US" sz="2800" b="1" dirty="0" smtClean="0"/>
              <a:t>Subject Variability (Natural) </a:t>
            </a:r>
            <a:r>
              <a:rPr lang="en-US" sz="2800" dirty="0" smtClean="0"/>
              <a:t>– Individual characteristics such as age, sex, weight, ethnic background, or </a:t>
            </a:r>
            <a:r>
              <a:rPr lang="en-US" sz="2800" dirty="0" smtClean="0"/>
              <a:t>genetics</a:t>
            </a:r>
            <a:endParaRPr lang="en-US" sz="2800" dirty="0" smtClean="0"/>
          </a:p>
          <a:p>
            <a:r>
              <a:rPr lang="en-US" sz="2800" b="1" dirty="0" smtClean="0"/>
              <a:t>Subject Variability (Health) </a:t>
            </a:r>
            <a:r>
              <a:rPr lang="en-US" sz="2800" dirty="0" smtClean="0"/>
              <a:t>– Presence of pre-existing conditions such as asthma, diabetes, or other diseases that may make a person more susceptible to an </a:t>
            </a:r>
            <a:r>
              <a:rPr lang="en-US" sz="2800" dirty="0" smtClean="0"/>
              <a:t>agent</a:t>
            </a:r>
            <a:endParaRPr lang="en-US" sz="2800" dirty="0" smtClean="0"/>
          </a:p>
          <a:p>
            <a:r>
              <a:rPr lang="en-US" sz="2800" b="1" dirty="0" smtClean="0"/>
              <a:t>Route of Exposure </a:t>
            </a:r>
            <a:r>
              <a:rPr lang="en-US" sz="2800" dirty="0" smtClean="0"/>
              <a:t>– The way in which a person is </a:t>
            </a:r>
            <a:r>
              <a:rPr lang="en-US" sz="2800" dirty="0" smtClean="0"/>
              <a:t>exposed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421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dirty="0" smtClean="0"/>
              <a:t>Dose-Response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A dose-response relationship can be shown using a dose-response curve</a:t>
            </a:r>
          </a:p>
          <a:p>
            <a:pPr lvl="1"/>
            <a:r>
              <a:rPr lang="en-US" dirty="0" smtClean="0"/>
              <a:t>Dose is plotted on the x-axis</a:t>
            </a:r>
          </a:p>
          <a:p>
            <a:pPr lvl="1"/>
            <a:r>
              <a:rPr lang="en-US" dirty="0" smtClean="0"/>
              <a:t>Response is plotted on the y-axis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314450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3581400"/>
            <a:ext cx="2590800" cy="954107"/>
          </a:xfrm>
          <a:prstGeom prst="rect">
            <a:avLst/>
          </a:prstGeom>
          <a:noFill/>
          <a:ln>
            <a:solidFill>
              <a:schemeClr val="tx1">
                <a:alpha val="98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Dose-response curves typically take an S-shape. As the dose increases, the response increases.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0252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5962"/>
          </a:xfrm>
        </p:spPr>
        <p:txBody>
          <a:bodyPr/>
          <a:lstStyle/>
          <a:p>
            <a:r>
              <a:rPr lang="en-US" dirty="0" smtClean="0"/>
              <a:t>Threshold Value /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830763"/>
          </a:xfrm>
        </p:spPr>
        <p:txBody>
          <a:bodyPr/>
          <a:lstStyle/>
          <a:p>
            <a:r>
              <a:rPr lang="en-US" sz="2800" dirty="0" smtClean="0"/>
              <a:t>For most relationships, there is a dose, called a </a:t>
            </a:r>
            <a:r>
              <a:rPr lang="en-US" sz="2800" b="1" i="1" dirty="0" smtClean="0"/>
              <a:t>threshold</a:t>
            </a:r>
            <a:r>
              <a:rPr lang="en-US" sz="2800" dirty="0" smtClean="0"/>
              <a:t>, below which there are no adverse effects from the chemical. </a:t>
            </a:r>
          </a:p>
          <a:p>
            <a:r>
              <a:rPr lang="en-US" sz="2800" dirty="0" smtClean="0"/>
              <a:t>Cells in the body can break down chemicals into nontoxic substances that will be eliminated in urine or feces. </a:t>
            </a:r>
          </a:p>
          <a:p>
            <a:r>
              <a:rPr lang="en-US" sz="2800" dirty="0" smtClean="0"/>
              <a:t>Therefore, the body can often combat some toxins up to a certain point and still remain healthy.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982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5962"/>
          </a:xfrm>
        </p:spPr>
        <p:txBody>
          <a:bodyPr/>
          <a:lstStyle/>
          <a:p>
            <a:r>
              <a:rPr lang="en-US" dirty="0"/>
              <a:t>Threshold </a:t>
            </a:r>
            <a:r>
              <a:rPr lang="en-US" dirty="0" smtClean="0"/>
              <a:t>Value /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1"/>
            <a:ext cx="5410200" cy="4114799"/>
          </a:xfrm>
        </p:spPr>
        <p:txBody>
          <a:bodyPr/>
          <a:lstStyle/>
          <a:p>
            <a:r>
              <a:rPr lang="en-US" sz="2800" dirty="0" smtClean="0"/>
              <a:t>The threshold value is followed </a:t>
            </a:r>
            <a:r>
              <a:rPr lang="en-US" sz="2800" dirty="0"/>
              <a:t>by a range of exposures over which response increases to </a:t>
            </a:r>
            <a:r>
              <a:rPr lang="en-US" sz="2800" dirty="0" smtClean="0"/>
              <a:t>a </a:t>
            </a:r>
            <a:r>
              <a:rPr lang="en-US" sz="2800" dirty="0"/>
              <a:t>maximum. Beyond this point, increasing the dose shows no additional increase in response. </a:t>
            </a:r>
            <a:endParaRPr lang="en-US" sz="2800" dirty="0" smtClean="0"/>
          </a:p>
          <a:p>
            <a:r>
              <a:rPr lang="en-US" sz="2800" dirty="0" smtClean="0"/>
              <a:t>The faster a substance produces an effect in the body, the steeper the curve will be.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64389832"/>
              </p:ext>
            </p:extLst>
          </p:nvPr>
        </p:nvGraphicFramePr>
        <p:xfrm>
          <a:off x="4495800" y="685800"/>
          <a:ext cx="4648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536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 </a:t>
            </a:r>
            <a:r>
              <a:rPr lang="en-US" dirty="0" smtClean="0"/>
              <a:t>Value /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4648200" cy="4648200"/>
          </a:xfrm>
        </p:spPr>
        <p:txBody>
          <a:bodyPr/>
          <a:lstStyle/>
          <a:p>
            <a:r>
              <a:rPr lang="en-US" sz="2800" dirty="0" smtClean="0"/>
              <a:t>A sharp increase in the slope of the curve suggests higher risk of toxic response as dose increases.</a:t>
            </a:r>
          </a:p>
          <a:p>
            <a:r>
              <a:rPr lang="en-US" sz="2800" dirty="0" smtClean="0"/>
              <a:t>A relatively flat slope suggests that the effect of an increase in dose is minimal.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4780937"/>
              </p:ext>
            </p:extLst>
          </p:nvPr>
        </p:nvGraphicFramePr>
        <p:xfrm>
          <a:off x="4572000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645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Dose-Response Relationships&amp;quot;&quot;/&gt;&lt;property id=&quot;20307&quot; value=&quot;256&quot;/&gt;&lt;/object&gt;&lt;object type=&quot;3&quot; unique_id=&quot;10004&quot;&gt;&lt;property id=&quot;20148&quot; value=&quot;5&quot;/&gt;&lt;property id=&quot;20300&quot; value=&quot;Slide 3 - &amp;quot;Defining Dose-Response&amp;quot;&quot;/&gt;&lt;property id=&quot;20307&quot; value=&quot;258&quot;/&gt;&lt;/object&gt;&lt;object type=&quot;3&quot; unique_id=&quot;10013&quot;&gt;&lt;property id=&quot;20148&quot; value=&quot;5&quot;/&gt;&lt;property id=&quot;20300&quot; value=&quot;Slide 6 - &amp;quot;Dose-Response Curves&amp;quot;&quot;/&gt;&lt;property id=&quot;20307&quot; value=&quot;259&quot;/&gt;&lt;/object&gt;&lt;object type=&quot;3&quot; unique_id=&quot;10020&quot;&gt;&lt;property id=&quot;20148&quot; value=&quot;5&quot;/&gt;&lt;property id=&quot;20300&quot; value=&quot;Slide 7 - &amp;quot;Threshold Value / Dose&amp;quot;&quot;/&gt;&lt;property id=&quot;20307&quot; value=&quot;260&quot;/&gt;&lt;/object&gt;&lt;object type=&quot;3&quot; unique_id=&quot;10057&quot;&gt;&lt;property id=&quot;20148&quot; value=&quot;5&quot;/&gt;&lt;property id=&quot;20300&quot; value=&quot;Slide 8 - &amp;quot;Threshold Value / Dose&amp;quot;&quot;/&gt;&lt;property id=&quot;20307&quot; value=&quot;261&quot;/&gt;&lt;/object&gt;&lt;object type=&quot;3&quot; unique_id=&quot;10100&quot;&gt;&lt;property id=&quot;20148&quot; value=&quot;5&quot;/&gt;&lt;property id=&quot;20300&quot; value=&quot;Slide 2 - &amp;quot;Chemicals in the Body&amp;quot;&quot;/&gt;&lt;property id=&quot;20307&quot; value=&quot;262&quot;/&gt;&lt;/object&gt;&lt;object type=&quot;3&quot; unique_id=&quot;10110&quot;&gt;&lt;property id=&quot;20148&quot; value=&quot;5&quot;/&gt;&lt;property id=&quot;20300&quot; value=&quot;Slide 4 - &amp;quot;Factors Affecting Dose-Response&amp;quot;&quot;/&gt;&lt;property id=&quot;20307&quot; value=&quot;263&quot;/&gt;&lt;/object&gt;&lt;object type=&quot;3&quot; unique_id=&quot;10112&quot;&gt;&lt;property id=&quot;20148&quot; value=&quot;5&quot;/&gt;&lt;property id=&quot;20300&quot; value=&quot;Slide 9 - &amp;quot;Threshold Value / Dose&amp;quot;&quot;/&gt;&lt;property id=&quot;20307&quot; value=&quot;264&quot;/&gt;&lt;/object&gt;&lt;object type=&quot;3&quot; unique_id=&quot;10184&quot;&gt;&lt;property id=&quot;20148&quot; value=&quot;5&quot;/&gt;&lt;property id=&quot;20300&quot; value=&quot;Slide 5 - &amp;quot;Factors Affecting Dose-Response&amp;quot;&quot;/&gt;&lt;property id=&quot;20307&quot; value=&quot;265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oseRespons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DoseResponse</Template>
  <TotalTime>5372</TotalTime>
  <Words>432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DoseResponse</vt:lpstr>
      <vt:lpstr>1_Custom Design</vt:lpstr>
      <vt:lpstr>Dose-Response Relationships</vt:lpstr>
      <vt:lpstr>Chemicals in the Body</vt:lpstr>
      <vt:lpstr>Defining Dose-Response</vt:lpstr>
      <vt:lpstr>Factors Affecting Dose-Response</vt:lpstr>
      <vt:lpstr>Factors Affecting Dose-Response</vt:lpstr>
      <vt:lpstr>Dose-Response Curves</vt:lpstr>
      <vt:lpstr>Threshold Value / Dose</vt:lpstr>
      <vt:lpstr>Threshold Value / Dose</vt:lpstr>
      <vt:lpstr>Threshold Value / Dose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Dose Response Relationships</dc:title>
  <dc:creator>spoll</dc:creator>
  <cp:lastModifiedBy>WUSD</cp:lastModifiedBy>
  <cp:revision>37</cp:revision>
  <dcterms:created xsi:type="dcterms:W3CDTF">2011-03-10T21:22:46Z</dcterms:created>
  <dcterms:modified xsi:type="dcterms:W3CDTF">2014-04-08T23:22:46Z</dcterms:modified>
</cp:coreProperties>
</file>